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87" r:id="rId4"/>
    <p:sldId id="273" r:id="rId5"/>
    <p:sldId id="288" r:id="rId6"/>
    <p:sldId id="259" r:id="rId7"/>
    <p:sldId id="265" r:id="rId8"/>
    <p:sldId id="272" r:id="rId9"/>
    <p:sldId id="289" r:id="rId10"/>
    <p:sldId id="269" r:id="rId11"/>
    <p:sldId id="267" r:id="rId12"/>
    <p:sldId id="274" r:id="rId13"/>
    <p:sldId id="275" r:id="rId14"/>
    <p:sldId id="276" r:id="rId15"/>
    <p:sldId id="277" r:id="rId16"/>
    <p:sldId id="278" r:id="rId17"/>
    <p:sldId id="279" r:id="rId18"/>
    <p:sldId id="280" r:id="rId19"/>
    <p:sldId id="281" r:id="rId20"/>
    <p:sldId id="282" r:id="rId21"/>
    <p:sldId id="283" r:id="rId22"/>
    <p:sldId id="290" r:id="rId23"/>
    <p:sldId id="292" r:id="rId24"/>
    <p:sldId id="284" r:id="rId25"/>
    <p:sldId id="291" r:id="rId26"/>
    <p:sldId id="294" r:id="rId27"/>
    <p:sldId id="295" r:id="rId28"/>
    <p:sldId id="293" r:id="rId29"/>
  </p:sldIdLst>
  <p:sldSz cx="12192000" cy="6858000"/>
  <p:notesSz cx="6894513" cy="9180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116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10/30/2018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stats.idre.ucla.edu/other/mult-pkg/faq/general/faq-how-do-i-interpret-odds-ratios-in-logistic-regression/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Vehicle Occupants and Driver Behavior: 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 smtClean="0"/>
              <a:t>An </a:t>
            </a:r>
            <a:r>
              <a:rPr lang="en-US" sz="4000" b="1" dirty="0"/>
              <a:t>Assessment of Vulnerable User Groups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en-US" sz="2000" dirty="0" smtClean="0"/>
              <a:t>Texas a&amp;m transportation institute</a:t>
            </a:r>
          </a:p>
          <a:p>
            <a:r>
              <a:rPr lang="en-US" sz="2000" dirty="0" smtClean="0"/>
              <a:t>Safe-D project 02-009</a:t>
            </a:r>
          </a:p>
          <a:p>
            <a:r>
              <a:rPr lang="en-US" sz="2000" dirty="0" smtClean="0"/>
              <a:t>Learning module-educational transfer</a:t>
            </a:r>
            <a:endParaRPr lang="en-US" sz="2000" dirty="0"/>
          </a:p>
        </p:txBody>
      </p:sp>
      <p:pic>
        <p:nvPicPr>
          <p:cNvPr id="5" name="Picture 2" descr="https://www.vtti.vt.edu/utc/safe-d/wp-content/uploads/2017/09/vulnerable-400x40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8392" y="3675583"/>
            <a:ext cx="2886460" cy="28864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98039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Travel Diary / GPS Data Linking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Original purpose</a:t>
            </a:r>
          </a:p>
          <a:p>
            <a:r>
              <a:rPr lang="en-US" dirty="0"/>
              <a:t>Spatial link of origin &amp; destination locations</a:t>
            </a:r>
          </a:p>
          <a:p>
            <a:r>
              <a:rPr lang="en-US" dirty="0"/>
              <a:t>Temporal link of departure and arrival times</a:t>
            </a:r>
          </a:p>
          <a:p>
            <a:r>
              <a:rPr lang="en-US" dirty="0"/>
              <a:t>Imperfections between observed and revealed responses</a:t>
            </a:r>
          </a:p>
          <a:p>
            <a:r>
              <a:rPr lang="en-US" dirty="0"/>
              <a:t>Various kinds of linkages based on different parameters</a:t>
            </a:r>
          </a:p>
        </p:txBody>
      </p:sp>
      <p:grpSp>
        <p:nvGrpSpPr>
          <p:cNvPr id="37" name="Group 36"/>
          <p:cNvGrpSpPr/>
          <p:nvPr/>
        </p:nvGrpSpPr>
        <p:grpSpPr>
          <a:xfrm>
            <a:off x="423623" y="4329037"/>
            <a:ext cx="11659186" cy="1821737"/>
            <a:chOff x="365173" y="4698491"/>
            <a:chExt cx="11659186" cy="1821737"/>
          </a:xfrm>
        </p:grpSpPr>
        <p:sp>
          <p:nvSpPr>
            <p:cNvPr id="12" name="Freeform 11"/>
            <p:cNvSpPr/>
            <p:nvPr/>
          </p:nvSpPr>
          <p:spPr>
            <a:xfrm>
              <a:off x="1350498" y="4971025"/>
              <a:ext cx="9080696" cy="722449"/>
            </a:xfrm>
            <a:custGeom>
              <a:avLst/>
              <a:gdLst>
                <a:gd name="connsiteX0" fmla="*/ 0 w 9080696"/>
                <a:gd name="connsiteY0" fmla="*/ 550544 h 722449"/>
                <a:gd name="connsiteX1" fmla="*/ 3172265 w 9080696"/>
                <a:gd name="connsiteY1" fmla="*/ 1904 h 722449"/>
                <a:gd name="connsiteX2" fmla="*/ 5936567 w 9080696"/>
                <a:gd name="connsiteY2" fmla="*/ 719357 h 722449"/>
                <a:gd name="connsiteX3" fmla="*/ 9080696 w 9080696"/>
                <a:gd name="connsiteY3" fmla="*/ 212920 h 72244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080696" h="722449">
                  <a:moveTo>
                    <a:pt x="0" y="550544"/>
                  </a:moveTo>
                  <a:cubicBezTo>
                    <a:pt x="1091418" y="262156"/>
                    <a:pt x="2182837" y="-26231"/>
                    <a:pt x="3172265" y="1904"/>
                  </a:cubicBezTo>
                  <a:cubicBezTo>
                    <a:pt x="4161693" y="30039"/>
                    <a:pt x="4951828" y="684188"/>
                    <a:pt x="5936567" y="719357"/>
                  </a:cubicBezTo>
                  <a:cubicBezTo>
                    <a:pt x="6921306" y="754526"/>
                    <a:pt x="8001001" y="483723"/>
                    <a:pt x="9080696" y="212920"/>
                  </a:cubicBezTo>
                </a:path>
              </a:pathLst>
            </a:custGeom>
            <a:ln w="19050">
              <a:solidFill>
                <a:schemeClr val="bg1">
                  <a:lumMod val="75000"/>
                </a:schemeClr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Oval 12"/>
            <p:cNvSpPr/>
            <p:nvPr/>
          </p:nvSpPr>
          <p:spPr>
            <a:xfrm>
              <a:off x="949569" y="4971025"/>
              <a:ext cx="914400" cy="9144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995289" y="5243559"/>
              <a:ext cx="822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O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10084190" y="4698491"/>
              <a:ext cx="914400" cy="914400"/>
            </a:xfrm>
            <a:prstGeom prst="ellipse">
              <a:avLst/>
            </a:prstGeom>
            <a:solidFill>
              <a:srgbClr val="00B0F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0140461" y="4971025"/>
              <a:ext cx="82296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>
                  <a:solidFill>
                    <a:schemeClr val="bg1"/>
                  </a:solidFill>
                </a:rPr>
                <a:t>D</a:t>
              </a:r>
              <a:endParaRPr lang="en-US" dirty="0">
                <a:solidFill>
                  <a:schemeClr val="bg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2077328" y="5267992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2552113" y="5153546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9" name="Oval 18"/>
            <p:cNvSpPr/>
            <p:nvPr/>
          </p:nvSpPr>
          <p:spPr>
            <a:xfrm>
              <a:off x="3026898" y="5047680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" name="Oval 19"/>
            <p:cNvSpPr/>
            <p:nvPr/>
          </p:nvSpPr>
          <p:spPr>
            <a:xfrm>
              <a:off x="3487615" y="4981403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1" name="Oval 20"/>
            <p:cNvSpPr/>
            <p:nvPr/>
          </p:nvSpPr>
          <p:spPr>
            <a:xfrm>
              <a:off x="3962400" y="4933234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2" name="Oval 21"/>
            <p:cNvSpPr/>
            <p:nvPr/>
          </p:nvSpPr>
          <p:spPr>
            <a:xfrm>
              <a:off x="4437185" y="4913802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Oval 22"/>
            <p:cNvSpPr/>
            <p:nvPr/>
          </p:nvSpPr>
          <p:spPr>
            <a:xfrm>
              <a:off x="4957690" y="4981403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4" name="Oval 23"/>
            <p:cNvSpPr/>
            <p:nvPr/>
          </p:nvSpPr>
          <p:spPr>
            <a:xfrm>
              <a:off x="5390855" y="5100260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Oval 24"/>
            <p:cNvSpPr/>
            <p:nvPr/>
          </p:nvSpPr>
          <p:spPr>
            <a:xfrm>
              <a:off x="5831058" y="5258220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6" name="Oval 25"/>
            <p:cNvSpPr/>
            <p:nvPr/>
          </p:nvSpPr>
          <p:spPr>
            <a:xfrm>
              <a:off x="6234917" y="5428225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6666327" y="5555668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7165730" y="5636251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Oval 28"/>
            <p:cNvSpPr/>
            <p:nvPr/>
          </p:nvSpPr>
          <p:spPr>
            <a:xfrm>
              <a:off x="7661617" y="5636251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Oval 29"/>
            <p:cNvSpPr/>
            <p:nvPr/>
          </p:nvSpPr>
          <p:spPr>
            <a:xfrm>
              <a:off x="8136402" y="5593096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Oval 30"/>
            <p:cNvSpPr/>
            <p:nvPr/>
          </p:nvSpPr>
          <p:spPr>
            <a:xfrm>
              <a:off x="8656907" y="5521805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2" name="Oval 31"/>
            <p:cNvSpPr/>
            <p:nvPr/>
          </p:nvSpPr>
          <p:spPr>
            <a:xfrm>
              <a:off x="9101796" y="5428225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3" name="Oval 32"/>
            <p:cNvSpPr/>
            <p:nvPr/>
          </p:nvSpPr>
          <p:spPr>
            <a:xfrm>
              <a:off x="9533205" y="5334389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Oval 33"/>
            <p:cNvSpPr/>
            <p:nvPr/>
          </p:nvSpPr>
          <p:spPr>
            <a:xfrm>
              <a:off x="9936479" y="5237354"/>
              <a:ext cx="119576" cy="114446"/>
            </a:xfrm>
            <a:prstGeom prst="ellipse">
              <a:avLst/>
            </a:prstGeom>
            <a:solidFill>
              <a:srgbClr val="430253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365173" y="5873897"/>
              <a:ext cx="25380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Lat</a:t>
              </a:r>
              <a:r>
                <a:rPr lang="en-US" dirty="0" smtClean="0"/>
                <a:t>/Long Coordinates</a:t>
              </a:r>
            </a:p>
            <a:p>
              <a:r>
                <a:rPr lang="en-US" dirty="0" smtClean="0"/>
                <a:t>Departed: 10:00 AM</a:t>
              </a:r>
              <a:endParaRPr lang="en-US" dirty="0"/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9486313" y="5733672"/>
              <a:ext cx="253804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err="1" smtClean="0"/>
                <a:t>Lat</a:t>
              </a:r>
              <a:r>
                <a:rPr lang="en-US" dirty="0" smtClean="0"/>
                <a:t>/Long Coordinates</a:t>
              </a:r>
            </a:p>
            <a:p>
              <a:r>
                <a:rPr lang="en-US" dirty="0" smtClean="0"/>
                <a:t>Arrived: 10:45 AM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1540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Map matching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88655" y="1853754"/>
            <a:ext cx="9070109" cy="4282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2427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Creating a Model: Example in r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701470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Install and load libraries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Set up working directory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Load input files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Prepare tables for analysis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Perform binomial logistic regression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632532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Install </a:t>
            </a:r>
            <a:r>
              <a:rPr lang="en-US" dirty="0"/>
              <a:t>and load libraries</a:t>
            </a:r>
            <a:br>
              <a:rPr lang="en-US" dirty="0"/>
            </a:b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5768223" cy="1570521"/>
          </a:xfrm>
        </p:spPr>
        <p:txBody>
          <a:bodyPr>
            <a:normAutofit fontScale="62500" lnSpcReduction="20000"/>
          </a:bodyPr>
          <a:lstStyle/>
          <a:p>
            <a:r>
              <a:rPr lang="en-US" dirty="0"/>
              <a:t>Move </a:t>
            </a:r>
            <a:r>
              <a:rPr lang="en-US" sz="2600" dirty="0"/>
              <a:t>the cursor </a:t>
            </a:r>
            <a:r>
              <a:rPr lang="en-US" sz="2600" dirty="0" smtClean="0"/>
              <a:t>to 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install.packages</a:t>
            </a:r>
            <a:r>
              <a:rPr lang="en-US" sz="26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(“</a:t>
            </a:r>
            <a:r>
              <a:rPr lang="en-US" sz="260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dpylr</a:t>
            </a:r>
            <a:r>
              <a:rPr lang="en-US" sz="26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”) </a:t>
            </a:r>
            <a:r>
              <a:rPr lang="en-US" sz="2600" dirty="0" smtClean="0"/>
              <a:t>and run the lines one by one until all the packages are installed and loaded.</a:t>
            </a:r>
          </a:p>
          <a:p>
            <a:r>
              <a:rPr lang="en-US" sz="2600" dirty="0" smtClean="0">
                <a:solidFill>
                  <a:srgbClr val="B71E42"/>
                </a:solidFill>
              </a:rPr>
              <a:t>Note </a:t>
            </a:r>
            <a:r>
              <a:rPr lang="en-US" sz="2600" dirty="0" smtClean="0"/>
              <a:t>:  </a:t>
            </a:r>
            <a:r>
              <a:rPr lang="en-US" sz="2600" dirty="0"/>
              <a:t>While installing packages, it is advised to run the install statements one by one rather than selecting multiple and running them all at once. 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0694"/>
          <a:stretch/>
        </p:blipFill>
        <p:spPr>
          <a:xfrm>
            <a:off x="8614668" y="2052969"/>
            <a:ext cx="2440184" cy="2099045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/>
          </p:nvPr>
        </p:nvGraphicFramePr>
        <p:xfrm>
          <a:off x="1447330" y="4431797"/>
          <a:ext cx="6820827" cy="1496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73609">
                  <a:extLst>
                    <a:ext uri="{9D8B030D-6E8A-4147-A177-3AD203B41FA5}">
                      <a16:colId xmlns:a16="http://schemas.microsoft.com/office/drawing/2014/main" val="2036851737"/>
                    </a:ext>
                  </a:extLst>
                </a:gridCol>
                <a:gridCol w="2273609">
                  <a:extLst>
                    <a:ext uri="{9D8B030D-6E8A-4147-A177-3AD203B41FA5}">
                      <a16:colId xmlns:a16="http://schemas.microsoft.com/office/drawing/2014/main" val="2705517727"/>
                    </a:ext>
                  </a:extLst>
                </a:gridCol>
                <a:gridCol w="2273609">
                  <a:extLst>
                    <a:ext uri="{9D8B030D-6E8A-4147-A177-3AD203B41FA5}">
                      <a16:colId xmlns:a16="http://schemas.microsoft.com/office/drawing/2014/main" val="2999179647"/>
                    </a:ext>
                  </a:extLst>
                </a:gridCol>
              </a:tblGrid>
              <a:tr h="338188">
                <a:tc>
                  <a:txBody>
                    <a:bodyPr/>
                    <a:lstStyle/>
                    <a:p>
                      <a:pPr algn="l"/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Description</a:t>
                      </a: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Windows &amp; Linux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smtClean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Mac</a:t>
                      </a:r>
                      <a:endParaRPr lang="en-US" sz="1600" kern="1200" dirty="0">
                        <a:solidFill>
                          <a:schemeClr val="bg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40431405"/>
                  </a:ext>
                </a:extLst>
              </a:tr>
              <a:tr h="338188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Run current line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selection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Ctrl+Enter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Command+Enter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28287122"/>
                  </a:ext>
                </a:extLst>
              </a:tr>
              <a:tr h="557015">
                <a:tc>
                  <a:txBody>
                    <a:bodyPr/>
                    <a:lstStyle/>
                    <a:p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uncomment </a:t>
                      </a:r>
                      <a:r>
                        <a:rPr lang="en-US" sz="16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current line</a:t>
                      </a:r>
                      <a:r>
                        <a:rPr lang="en-US" sz="16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/ selection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Ctrl+Shift+C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Command+Shift+C</a:t>
                      </a:r>
                      <a:endParaRPr lang="en-US" sz="16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070891021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1447330" y="4031687"/>
            <a:ext cx="367100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000" dirty="0">
                <a:solidFill>
                  <a:srgbClr val="B71E42"/>
                </a:solidFill>
              </a:rPr>
              <a:t>Useful Shortcuts for the </a:t>
            </a:r>
            <a:r>
              <a:rPr lang="en-US" sz="2000" dirty="0" smtClean="0">
                <a:solidFill>
                  <a:srgbClr val="B71E42"/>
                </a:solidFill>
              </a:rPr>
              <a:t>exercise:</a:t>
            </a:r>
            <a:endParaRPr lang="en-US" sz="2000" dirty="0">
              <a:solidFill>
                <a:srgbClr val="B71E4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1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2. Set </a:t>
            </a:r>
            <a:r>
              <a:rPr lang="en-US" dirty="0"/>
              <a:t>up working directory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51579" y="2015732"/>
            <a:ext cx="4790959" cy="3450613"/>
          </a:xfrm>
        </p:spPr>
        <p:txBody>
          <a:bodyPr>
            <a:normAutofit/>
          </a:bodyPr>
          <a:lstStyle/>
          <a:p>
            <a:r>
              <a:rPr lang="en-US" dirty="0" smtClean="0"/>
              <a:t>Set the working directory as your folder where you have saved the data files. Using </a:t>
            </a:r>
            <a:r>
              <a:rPr lang="en-US" dirty="0" err="1" smtClean="0"/>
              <a:t>setwd</a:t>
            </a:r>
            <a:r>
              <a:rPr lang="en-US" dirty="0" smtClean="0"/>
              <a:t>(“</a:t>
            </a:r>
            <a:r>
              <a:rPr lang="en-US" dirty="0" smtClean="0">
                <a:solidFill>
                  <a:srgbClr val="00B050"/>
                </a:solidFill>
              </a:rPr>
              <a:t>C:/Working Directory/Data Files</a:t>
            </a:r>
            <a:r>
              <a:rPr lang="en-US" dirty="0" smtClean="0"/>
              <a:t>”) statement. </a:t>
            </a:r>
          </a:p>
          <a:p>
            <a:pPr marL="0" indent="0">
              <a:buNone/>
            </a:pPr>
            <a:r>
              <a:rPr lang="en-US" dirty="0">
                <a:solidFill>
                  <a:srgbClr val="B71E42"/>
                </a:solidFill>
              </a:rPr>
              <a:t>Note</a:t>
            </a:r>
            <a:r>
              <a:rPr lang="en-US" dirty="0"/>
              <a:t>: </a:t>
            </a:r>
            <a:r>
              <a:rPr lang="en-US" dirty="0" smtClean="0"/>
              <a:t>If </a:t>
            </a:r>
            <a:r>
              <a:rPr lang="en-US" dirty="0"/>
              <a:t>you are using </a:t>
            </a:r>
            <a:r>
              <a:rPr lang="en-US" dirty="0" smtClean="0"/>
              <a:t>Windows, make sure you swap the slashes to forward slash(/) after copying the address from file explorer.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62849" y="2305182"/>
            <a:ext cx="4392005" cy="23784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6981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3. Load input files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run the model, samples from various study areas need to be merged and split into age groups. </a:t>
            </a:r>
          </a:p>
          <a:p>
            <a:r>
              <a:rPr lang="en-US" dirty="0" smtClean="0"/>
              <a:t>Merge all the rows using ‘</a:t>
            </a:r>
            <a:r>
              <a:rPr lang="en-US" dirty="0" err="1" smtClean="0"/>
              <a:t>rbind</a:t>
            </a:r>
            <a:r>
              <a:rPr lang="en-US" dirty="0" smtClean="0"/>
              <a:t>’ to create one </a:t>
            </a:r>
            <a:r>
              <a:rPr lang="en-US" dirty="0" err="1" smtClean="0"/>
              <a:t>dataframe</a:t>
            </a:r>
            <a:r>
              <a:rPr lang="en-US" dirty="0" smtClean="0"/>
              <a:t> called ‘</a:t>
            </a:r>
            <a:r>
              <a:rPr lang="en-US" dirty="0" err="1" smtClean="0"/>
              <a:t>myMergedData</a:t>
            </a:r>
            <a:r>
              <a:rPr lang="en-US" dirty="0" smtClean="0"/>
              <a:t>’ 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33436" y="2338314"/>
            <a:ext cx="4021416" cy="61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35657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4. </a:t>
            </a:r>
            <a:r>
              <a:rPr lang="en-US" dirty="0"/>
              <a:t>Prepare tables for </a:t>
            </a:r>
            <a:r>
              <a:rPr lang="en-US" dirty="0" smtClean="0"/>
              <a:t>analysis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dirty="0" smtClean="0"/>
              <a:t>Replace NAs with zeroes.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B71E42"/>
                </a:solidFill>
              </a:rPr>
              <a:t>Note </a:t>
            </a:r>
            <a:r>
              <a:rPr lang="en-US" dirty="0" smtClean="0"/>
              <a:t>:  While working on R,  always replace or remove NAs in a columns if you intend to perform a calculation. Columns containing NAs always return NAs while performing calculations.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/>
          <a:srcRect t="24191"/>
          <a:stretch/>
        </p:blipFill>
        <p:spPr>
          <a:xfrm>
            <a:off x="6461567" y="2191631"/>
            <a:ext cx="4630499" cy="1276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07975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Prepare tables for analysis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788664" cy="3906141"/>
          </a:xfrm>
        </p:spPr>
        <p:txBody>
          <a:bodyPr>
            <a:no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en-US" dirty="0" smtClean="0"/>
              <a:t>For the purpose of modeling, the following new variables are needed. Some of these are converted to referent groups and are identified by the value of ‘0’. </a:t>
            </a:r>
            <a:r>
              <a:rPr lang="en-US" dirty="0"/>
              <a:t>A </a:t>
            </a:r>
            <a:r>
              <a:rPr lang="en-US" dirty="0" smtClean="0"/>
              <a:t>referent </a:t>
            </a:r>
            <a:r>
              <a:rPr lang="en-US" dirty="0"/>
              <a:t>group is a group to which </a:t>
            </a:r>
            <a:r>
              <a:rPr lang="en-US" dirty="0" smtClean="0"/>
              <a:t>another </a:t>
            </a:r>
            <a:r>
              <a:rPr lang="en-US" dirty="0"/>
              <a:t>group is compared</a:t>
            </a:r>
            <a:r>
              <a:rPr lang="en-US" dirty="0" smtClean="0"/>
              <a:t>.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err="1" smtClean="0">
                <a:solidFill>
                  <a:srgbClr val="B71E42"/>
                </a:solidFill>
              </a:rPr>
              <a:t>unique_driver_id</a:t>
            </a:r>
            <a:r>
              <a:rPr lang="en-US" sz="2000" dirty="0" smtClean="0">
                <a:solidFill>
                  <a:srgbClr val="B71E42"/>
                </a:solidFill>
              </a:rPr>
              <a:t>:</a:t>
            </a:r>
            <a:r>
              <a:rPr lang="en-US" sz="2000" dirty="0" smtClean="0"/>
              <a:t> 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sz="2000" dirty="0" smtClean="0">
                <a:solidFill>
                  <a:srgbClr val="B71E42"/>
                </a:solidFill>
              </a:rPr>
              <a:t>speeding_10pct_ff_dur</a:t>
            </a:r>
            <a:r>
              <a:rPr lang="en-US" sz="2000" dirty="0" smtClean="0"/>
              <a:t>:</a:t>
            </a:r>
            <a:r>
              <a:rPr lang="en-US" sz="2000" dirty="0" smtClean="0">
                <a:solidFill>
                  <a:srgbClr val="B71E42"/>
                </a:solidFill>
              </a:rPr>
              <a:t> </a:t>
            </a:r>
            <a:r>
              <a:rPr lang="en-US" sz="2000" dirty="0" smtClean="0"/>
              <a:t>Speeding </a:t>
            </a:r>
            <a:r>
              <a:rPr lang="en-US" sz="2000" dirty="0"/>
              <a:t>10% of the </a:t>
            </a:r>
            <a:r>
              <a:rPr lang="en-US" sz="2000" dirty="0" smtClean="0"/>
              <a:t>trip duration. 1: true; 0: false</a:t>
            </a:r>
            <a:endParaRPr lang="en-US" sz="2000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983" y="2235458"/>
            <a:ext cx="4533870" cy="17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63930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Prepare tables for analysis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4870"/>
            <a:ext cx="4969418" cy="3902149"/>
          </a:xfrm>
        </p:spPr>
        <p:txBody>
          <a:bodyPr>
            <a:noAutofit/>
          </a:bodyPr>
          <a:lstStyle/>
          <a:p>
            <a:pPr marL="346075" lvl="1" indent="-342900">
              <a:buFont typeface="+mj-lt"/>
              <a:buAutoNum type="alphaLcParenR" startAt="3"/>
            </a:pPr>
            <a:r>
              <a:rPr lang="en-US" sz="2000" dirty="0" smtClean="0">
                <a:solidFill>
                  <a:srgbClr val="B71E42"/>
                </a:solidFill>
              </a:rPr>
              <a:t>speeding_20pct_ff_dur: </a:t>
            </a:r>
            <a:r>
              <a:rPr lang="en-US" sz="2000" dirty="0" smtClean="0"/>
              <a:t>Speeding 20% of the trip duration. 1: true; 0: false</a:t>
            </a:r>
            <a:endParaRPr lang="en-US" sz="2000" dirty="0" smtClean="0">
              <a:solidFill>
                <a:srgbClr val="B71E42"/>
              </a:solidFill>
            </a:endParaRPr>
          </a:p>
          <a:p>
            <a:pPr marL="346075" lvl="1" indent="-342900">
              <a:buFont typeface="+mj-lt"/>
              <a:buAutoNum type="alphaLcParenR" startAt="3"/>
            </a:pPr>
            <a:r>
              <a:rPr lang="en-US" sz="2000" dirty="0" err="1" smtClean="0">
                <a:solidFill>
                  <a:srgbClr val="B71E42"/>
                </a:solidFill>
              </a:rPr>
              <a:t>trip_occupancy_type</a:t>
            </a:r>
            <a:r>
              <a:rPr lang="en-US" sz="2000" dirty="0" smtClean="0"/>
              <a:t>: Number of passengers</a:t>
            </a:r>
          </a:p>
          <a:p>
            <a:pPr marL="346075" lvl="1" indent="-342900">
              <a:buFont typeface="+mj-lt"/>
              <a:buAutoNum type="alphaLcParenR" startAt="3"/>
            </a:pPr>
            <a:r>
              <a:rPr lang="en-US" sz="2000" dirty="0" err="1" smtClean="0">
                <a:solidFill>
                  <a:srgbClr val="B71E42"/>
                </a:solidFill>
              </a:rPr>
              <a:t>child_occupancy_type</a:t>
            </a:r>
            <a:r>
              <a:rPr lang="en-US" sz="2000" dirty="0" smtClean="0"/>
              <a:t>: Number of children</a:t>
            </a:r>
          </a:p>
          <a:p>
            <a:pPr marL="346075" lvl="1" indent="-342900">
              <a:buFont typeface="+mj-lt"/>
              <a:buAutoNum type="alphaLcParenR" startAt="3"/>
            </a:pPr>
            <a:r>
              <a:rPr lang="en-US" sz="2000" dirty="0" err="1" smtClean="0">
                <a:solidFill>
                  <a:srgbClr val="B71E42"/>
                </a:solidFill>
              </a:rPr>
              <a:t>trash_flag</a:t>
            </a:r>
            <a:r>
              <a:rPr lang="en-US" sz="2000" dirty="0" smtClean="0">
                <a:solidFill>
                  <a:srgbClr val="B71E42"/>
                </a:solidFill>
              </a:rPr>
              <a:t>: </a:t>
            </a:r>
            <a:r>
              <a:rPr lang="en-US" sz="2000" dirty="0" smtClean="0"/>
              <a:t>a flag to exclude entries with zero trips</a:t>
            </a:r>
          </a:p>
          <a:p>
            <a:pPr marL="346075" lvl="1" indent="-342900">
              <a:buFont typeface="+mj-lt"/>
              <a:buAutoNum type="alphaLcParenR" startAt="3"/>
            </a:pPr>
            <a:r>
              <a:rPr lang="en-US" sz="2000" dirty="0" err="1" smtClean="0">
                <a:solidFill>
                  <a:srgbClr val="B71E42"/>
                </a:solidFill>
              </a:rPr>
              <a:t>ethnicity_code</a:t>
            </a:r>
            <a:r>
              <a:rPr lang="en-US" sz="2000" dirty="0" smtClean="0">
                <a:solidFill>
                  <a:srgbClr val="B71E42"/>
                </a:solidFill>
              </a:rPr>
              <a:t>: </a:t>
            </a:r>
            <a:r>
              <a:rPr lang="en-US" sz="2000" u="sng" dirty="0" smtClean="0"/>
              <a:t>White</a:t>
            </a:r>
            <a:r>
              <a:rPr lang="en-US" sz="2000" dirty="0" smtClean="0"/>
              <a:t> </a:t>
            </a:r>
            <a:r>
              <a:rPr lang="en-US" sz="2000" dirty="0"/>
              <a:t>is the referent </a:t>
            </a:r>
            <a:r>
              <a:rPr lang="en-US" sz="2000" dirty="0" smtClean="0"/>
              <a:t>group</a:t>
            </a:r>
          </a:p>
          <a:p>
            <a:pPr marL="346075" lvl="1" indent="-342900">
              <a:buFont typeface="+mj-lt"/>
              <a:buAutoNum type="alphaLcParenR" startAt="3"/>
            </a:pPr>
            <a:r>
              <a:rPr lang="en-US" sz="2000" dirty="0" err="1" smtClean="0">
                <a:solidFill>
                  <a:srgbClr val="B71E42"/>
                </a:solidFill>
              </a:rPr>
              <a:t>study_area_code</a:t>
            </a:r>
            <a:r>
              <a:rPr lang="en-US" sz="2000" dirty="0" smtClean="0">
                <a:solidFill>
                  <a:srgbClr val="B71E42"/>
                </a:solidFill>
              </a:rPr>
              <a:t>:</a:t>
            </a:r>
            <a:r>
              <a:rPr lang="en-US" sz="2000" dirty="0" smtClean="0"/>
              <a:t> </a:t>
            </a:r>
            <a:r>
              <a:rPr lang="en-US" sz="2000" u="sng" dirty="0" smtClean="0"/>
              <a:t>Sherman Dennison</a:t>
            </a:r>
            <a:r>
              <a:rPr lang="en-US" sz="2000" dirty="0" smtClean="0"/>
              <a:t> is the referent group</a:t>
            </a:r>
            <a:endParaRPr lang="en-US" sz="2000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20983" y="2235458"/>
            <a:ext cx="4533870" cy="17995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4450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Prepare tables for analysis (contd.)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990683" cy="3906141"/>
          </a:xfrm>
        </p:spPr>
        <p:txBody>
          <a:bodyPr>
            <a:noAutofit/>
          </a:bodyPr>
          <a:lstStyle/>
          <a:p>
            <a:pPr marL="346075" indent="-342900">
              <a:buFont typeface="+mj-lt"/>
              <a:buAutoNum type="arabicPeriod" startAt="3"/>
            </a:pPr>
            <a:r>
              <a:rPr lang="en-US" dirty="0" smtClean="0"/>
              <a:t>Covert existing variables to referent group: Driver’s sex and employment status</a:t>
            </a:r>
          </a:p>
          <a:p>
            <a:pPr marL="346075" indent="-342900">
              <a:buFont typeface="+mj-lt"/>
              <a:buAutoNum type="arabicPeriod" startAt="3"/>
            </a:pPr>
            <a:r>
              <a:rPr lang="en-US" dirty="0" smtClean="0"/>
              <a:t>Convert the above variables to factors (categorical variables in R)</a:t>
            </a:r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3157" y="2531689"/>
            <a:ext cx="4161866" cy="317837"/>
          </a:xfrm>
          <a:prstGeom prst="rect">
            <a:avLst/>
          </a:prstGeom>
        </p:spPr>
      </p:pic>
      <p:sp>
        <p:nvSpPr>
          <p:cNvPr id="10" name="Line Callout 2 9"/>
          <p:cNvSpPr/>
          <p:nvPr/>
        </p:nvSpPr>
        <p:spPr>
          <a:xfrm>
            <a:off x="10877108" y="1961367"/>
            <a:ext cx="1212111" cy="473148"/>
          </a:xfrm>
          <a:prstGeom prst="borderCallout2">
            <a:avLst>
              <a:gd name="adj1" fmla="val 18750"/>
              <a:gd name="adj2" fmla="val -8333"/>
              <a:gd name="adj3" fmla="val 18750"/>
              <a:gd name="adj4" fmla="val -16667"/>
              <a:gd name="adj5" fmla="val 111377"/>
              <a:gd name="adj6" fmla="val -7737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female was 2 now </a:t>
            </a:r>
            <a:r>
              <a:rPr lang="en-US" sz="800" dirty="0" smtClean="0"/>
              <a:t>0</a:t>
            </a:r>
            <a:endParaRPr lang="en-US" sz="8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800" dirty="0"/>
              <a:t>unemployed (i.e. no) was 2 now 0</a:t>
            </a:r>
          </a:p>
        </p:txBody>
      </p:sp>
    </p:spTree>
    <p:extLst>
      <p:ext uri="{BB962C8B-B14F-4D97-AF65-F5344CB8AC3E}">
        <p14:creationId xmlns:p14="http://schemas.microsoft.com/office/powerpoint/2010/main" val="4137406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overview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Project Objectives</a:t>
            </a:r>
          </a:p>
          <a:p>
            <a:r>
              <a:rPr lang="en-US" dirty="0" smtClean="0"/>
              <a:t>Introducing the Dataset</a:t>
            </a:r>
          </a:p>
          <a:p>
            <a:r>
              <a:rPr lang="en-US" dirty="0" smtClean="0"/>
              <a:t>Data Cleaning &amp; Processing</a:t>
            </a:r>
          </a:p>
          <a:p>
            <a:r>
              <a:rPr lang="en-US" dirty="0" smtClean="0"/>
              <a:t>Model Development Process</a:t>
            </a:r>
          </a:p>
          <a:p>
            <a:r>
              <a:rPr lang="en-US" dirty="0" smtClean="0"/>
              <a:t>Creating a Model: Example in R</a:t>
            </a:r>
          </a:p>
          <a:p>
            <a:r>
              <a:rPr lang="en-US" dirty="0" smtClean="0"/>
              <a:t>Interpreting Model Results</a:t>
            </a:r>
          </a:p>
        </p:txBody>
      </p:sp>
    </p:spTree>
    <p:extLst>
      <p:ext uri="{BB962C8B-B14F-4D97-AF65-F5344CB8AC3E}">
        <p14:creationId xmlns:p14="http://schemas.microsoft.com/office/powerpoint/2010/main" val="38121943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Prepare tables for </a:t>
            </a:r>
            <a:r>
              <a:rPr lang="en-US" dirty="0" smtClean="0"/>
              <a:t>analysis (contd.)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pPr>
              <a:buFont typeface="+mj-lt"/>
              <a:buAutoNum type="arabicPeriod" startAt="5"/>
            </a:pPr>
            <a:r>
              <a:rPr lang="en-US" dirty="0" smtClean="0"/>
              <a:t>Create Data Subsets:</a:t>
            </a:r>
          </a:p>
          <a:p>
            <a:pPr lvl="1"/>
            <a:r>
              <a:rPr lang="en-US" sz="2000" dirty="0"/>
              <a:t>Older drivers 65+ years old </a:t>
            </a:r>
            <a:endParaRPr lang="en-US" sz="2000" dirty="0" smtClean="0"/>
          </a:p>
          <a:p>
            <a:pPr lvl="1"/>
            <a:r>
              <a:rPr lang="en-US" sz="2000" dirty="0" smtClean="0"/>
              <a:t>Younger </a:t>
            </a:r>
            <a:r>
              <a:rPr lang="en-US" sz="2000" dirty="0"/>
              <a:t>drivers between 16 to 24 years </a:t>
            </a:r>
            <a:r>
              <a:rPr lang="en-US" sz="2000" dirty="0" smtClean="0"/>
              <a:t>old</a:t>
            </a:r>
          </a:p>
          <a:p>
            <a:pPr lvl="1"/>
            <a:r>
              <a:rPr lang="en-US" sz="2000" dirty="0"/>
              <a:t>All drivers 16+ years </a:t>
            </a:r>
            <a:r>
              <a:rPr lang="en-US" sz="2000" dirty="0" smtClean="0"/>
              <a:t>old</a:t>
            </a:r>
          </a:p>
          <a:p>
            <a:pPr lvl="1"/>
            <a:endParaRPr lang="en-US" sz="2000" dirty="0"/>
          </a:p>
          <a:p>
            <a:pPr>
              <a:buFont typeface="+mj-lt"/>
              <a:buAutoNum type="arabicPeriod" startAt="5"/>
            </a:pPr>
            <a:r>
              <a:rPr lang="en-US" dirty="0" smtClean="0"/>
              <a:t>Create a cross table to assess the sample sizes in each group.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54229" y="2540627"/>
            <a:ext cx="4200623" cy="2291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06036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Perform </a:t>
            </a:r>
            <a:r>
              <a:rPr lang="en-US" dirty="0"/>
              <a:t>binomial logistic </a:t>
            </a:r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8249563" cy="237505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Use ‘</a:t>
            </a:r>
            <a:r>
              <a:rPr lang="en-US" dirty="0" err="1" smtClean="0"/>
              <a:t>glm.cluster</a:t>
            </a:r>
            <a:r>
              <a:rPr lang="en-US" dirty="0" smtClean="0"/>
              <a:t>’ function on various variables to calculate robust standard errors</a:t>
            </a:r>
          </a:p>
          <a:p>
            <a:pPr lvl="1"/>
            <a:r>
              <a:rPr lang="en-US" sz="2000" dirty="0" smtClean="0">
                <a:solidFill>
                  <a:srgbClr val="B71E42"/>
                </a:solidFill>
              </a:rPr>
              <a:t>Older Drivers</a:t>
            </a:r>
            <a:r>
              <a:rPr lang="en-US" sz="2000" dirty="0" smtClean="0"/>
              <a:t>: 20% Speeding drivers -&gt;ethnicity, study area, employment, age, sex, adult passengers</a:t>
            </a:r>
          </a:p>
          <a:p>
            <a:pPr lvl="1"/>
            <a:r>
              <a:rPr lang="en-US" sz="2000" dirty="0" smtClean="0">
                <a:solidFill>
                  <a:srgbClr val="B71E42"/>
                </a:solidFill>
              </a:rPr>
              <a:t>Younger </a:t>
            </a:r>
            <a:r>
              <a:rPr lang="en-US" sz="2000" dirty="0">
                <a:solidFill>
                  <a:srgbClr val="B71E42"/>
                </a:solidFill>
              </a:rPr>
              <a:t>Drivers: </a:t>
            </a:r>
            <a:r>
              <a:rPr lang="en-US" sz="2000" dirty="0"/>
              <a:t>20% Speeding drivers </a:t>
            </a:r>
            <a:r>
              <a:rPr lang="en-US" sz="2000" dirty="0" smtClean="0"/>
              <a:t>-&gt; </a:t>
            </a:r>
            <a:r>
              <a:rPr lang="en-US" sz="2000" dirty="0"/>
              <a:t>study area, </a:t>
            </a:r>
            <a:r>
              <a:rPr lang="en-US" sz="2000" dirty="0" smtClean="0"/>
              <a:t>adult passenger, child passenger</a:t>
            </a:r>
          </a:p>
          <a:p>
            <a:pPr lvl="1"/>
            <a:r>
              <a:rPr lang="en-US" sz="2000" dirty="0" smtClean="0">
                <a:solidFill>
                  <a:srgbClr val="B71E42"/>
                </a:solidFill>
              </a:rPr>
              <a:t>All Drivers with Child: </a:t>
            </a:r>
            <a:r>
              <a:rPr lang="en-US" sz="2000" dirty="0"/>
              <a:t>20% Speeding drivers </a:t>
            </a:r>
            <a:r>
              <a:rPr lang="en-US" sz="2000" dirty="0" smtClean="0"/>
              <a:t>-&gt; </a:t>
            </a:r>
            <a:r>
              <a:rPr lang="en-US" sz="2000" dirty="0"/>
              <a:t>adult passengers, child </a:t>
            </a:r>
            <a:r>
              <a:rPr lang="en-US" sz="2000" dirty="0" smtClean="0"/>
              <a:t>passenger, ethnicity</a:t>
            </a:r>
            <a:r>
              <a:rPr lang="en-US" sz="2000" dirty="0"/>
              <a:t>, study area, employment, age, sex, adult </a:t>
            </a:r>
            <a:r>
              <a:rPr lang="en-US" sz="2000" dirty="0" smtClean="0"/>
              <a:t>passengers</a:t>
            </a:r>
            <a:endParaRPr lang="en-US" sz="2000" dirty="0" smtClean="0">
              <a:solidFill>
                <a:srgbClr val="B71E42"/>
              </a:solidFill>
            </a:endParaRP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Calculate Odds Ratio and 95% Confidence Interval using the robust standard errors calculated above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6133343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Perform </a:t>
            </a:r>
            <a:r>
              <a:rPr lang="en-US" dirty="0"/>
              <a:t>binomial logistic </a:t>
            </a:r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8249563" cy="2375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NOTES:</a:t>
            </a:r>
          </a:p>
          <a:p>
            <a:r>
              <a:rPr lang="en-US" dirty="0" smtClean="0"/>
              <a:t>Binomial logistic regression was selected because the outcome was dichotomous (yes/no)</a:t>
            </a:r>
          </a:p>
          <a:p>
            <a:r>
              <a:rPr lang="en-US" dirty="0" smtClean="0"/>
              <a:t>Robust standard errors were used since data were clustered by driver (e.g.,</a:t>
            </a:r>
            <a:r>
              <a:rPr lang="en-US" dirty="0"/>
              <a:t> </a:t>
            </a:r>
            <a:r>
              <a:rPr lang="en-US" dirty="0" smtClean="0"/>
              <a:t>multiple trips per driver) thus violating the assumption of independence of observations </a:t>
            </a:r>
          </a:p>
          <a:p>
            <a:r>
              <a:rPr lang="en-US" dirty="0" smtClean="0"/>
              <a:t>The terms for study areas were forced (i.e., allowed to remain in the model regardless of their statistical significance) into the model since data also were sampled by study area.</a:t>
            </a:r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31975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5. Perform </a:t>
            </a:r>
            <a:r>
              <a:rPr lang="en-US" dirty="0"/>
              <a:t>binomial logistic </a:t>
            </a:r>
            <a:r>
              <a:rPr lang="en-US" dirty="0" smtClean="0"/>
              <a:t>regression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8249563" cy="2375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NOTES continued:</a:t>
            </a:r>
          </a:p>
          <a:p>
            <a:r>
              <a:rPr lang="en-US" dirty="0" smtClean="0"/>
              <a:t>Prior to the model building process, determine the approach (e.g., forward selection, backward elimination)</a:t>
            </a:r>
          </a:p>
          <a:p>
            <a:r>
              <a:rPr lang="en-US" sz="2000" dirty="0" smtClean="0">
                <a:latin typeface="Gill Sans MT" panose="020B0502020104020203" pitchFamily="34" charset="0"/>
              </a:rPr>
              <a:t>Set your level of statistical significance or alpha (</a:t>
            </a:r>
            <a:r>
              <a:rPr lang="el-G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sz="2000" dirty="0" smtClean="0">
                <a:latin typeface="Gill Sans MT" panose="020B0502020104020203" pitchFamily="34" charset="0"/>
                <a:cs typeface="Arial" panose="020B0604020202020204" pitchFamily="34" charset="0"/>
              </a:rPr>
              <a:t>). A level of 0.05 which corresponds to a confidence interval of 95% is common</a:t>
            </a:r>
          </a:p>
          <a:p>
            <a:pPr marL="0" indent="0">
              <a:buNone/>
            </a:pPr>
            <a:r>
              <a:rPr lang="en-US" sz="2000" dirty="0" smtClean="0">
                <a:latin typeface="Gill Sans MT" panose="020B0502020104020203" pitchFamily="34" charset="0"/>
                <a:cs typeface="Arial" panose="020B0604020202020204" pitchFamily="34" charset="0"/>
              </a:rPr>
              <a:t> </a:t>
            </a:r>
            <a:endParaRPr lang="en-US" sz="2000" dirty="0" smtClean="0">
              <a:latin typeface="Gill Sans MT" panose="020B0502020104020203" pitchFamily="34" charset="0"/>
            </a:endParaRPr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4448030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Interpreting Model </a:t>
            </a:r>
            <a:r>
              <a:rPr lang="en-US" b="1" dirty="0" err="1" smtClean="0"/>
              <a:t>ResultS</a:t>
            </a:r>
            <a:endParaRPr lang="en-US" b="1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79597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9607522" cy="2375052"/>
          </a:xfrm>
        </p:spPr>
        <p:txBody>
          <a:bodyPr>
            <a:no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dirty="0" smtClean="0"/>
              <a:t>Logistic regression models produce coefficients that can transformed into odds ratios (ORs). ORs can be easier and more intuitive to interpret. Odds ratios range from 0 to infinity.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The null value of an OR is 1.00.  This value means that there is no indication of a relationship between an independent and dependent variable 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Positive relationship: OR greater than 1.00 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Negative or inverse relationship: OR less than 1.00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 smtClean="0"/>
              <a:t>If the 95% CI includes 1.00, the result is not statistical significant at the </a:t>
            </a:r>
            <a:r>
              <a:rPr lang="el-GR" dirty="0" smtClean="0">
                <a:latin typeface="Arial" panose="020B0604020202020204" pitchFamily="34" charset="0"/>
                <a:cs typeface="Arial" panose="020B0604020202020204" pitchFamily="34" charset="0"/>
              </a:rPr>
              <a:t>α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=0.05 level</a:t>
            </a:r>
            <a:endParaRPr lang="en-US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20533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Ratios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9607522" cy="2375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odds ratio below was produced from a </a:t>
            </a:r>
            <a:r>
              <a:rPr lang="en-US" smtClean="0"/>
              <a:t>model </a:t>
            </a:r>
            <a:r>
              <a:rPr lang="en-US"/>
              <a:t>(with more than one independent variable) </a:t>
            </a:r>
            <a:r>
              <a:rPr lang="en-US" smtClean="0"/>
              <a:t>constructed </a:t>
            </a:r>
            <a:r>
              <a:rPr lang="en-US" dirty="0" smtClean="0"/>
              <a:t>to estimate the association between having a child passenger in the vehicle and speeding among drivers ages 16-55 years old.  </a:t>
            </a:r>
          </a:p>
          <a:p>
            <a:r>
              <a:rPr lang="en-US" sz="1800" dirty="0" smtClean="0"/>
              <a:t>Presence of child passenger: </a:t>
            </a:r>
            <a:r>
              <a:rPr lang="en-US" sz="1800" baseline="-25000" dirty="0" err="1" smtClean="0"/>
              <a:t>adj</a:t>
            </a:r>
            <a:r>
              <a:rPr lang="en-US" sz="1800" dirty="0" err="1" smtClean="0"/>
              <a:t>OR</a:t>
            </a:r>
            <a:r>
              <a:rPr lang="en-US" sz="1800" dirty="0" smtClean="0"/>
              <a:t>=0.73; 95% CI=0.60-0.87</a:t>
            </a:r>
          </a:p>
          <a:p>
            <a:pPr lvl="1"/>
            <a:r>
              <a:rPr lang="en-US" sz="1600" dirty="0" smtClean="0"/>
              <a:t>0.73 is less than 1.00; speeding is less common when a child passenger is present</a:t>
            </a:r>
          </a:p>
          <a:p>
            <a:pPr lvl="1"/>
            <a:r>
              <a:rPr lang="en-US" sz="1600" dirty="0" smtClean="0"/>
              <a:t>This is called a protective effect since speeding is less when a child passenger is present</a:t>
            </a:r>
          </a:p>
          <a:p>
            <a:pPr lvl="1"/>
            <a:r>
              <a:rPr lang="en-US" sz="1600" dirty="0" smtClean="0"/>
              <a:t>The odds of speeding were 27% lower (1-0.73=0.27) among drivers with a child passenger present compared to drivers without a child passenger present </a:t>
            </a:r>
          </a:p>
          <a:p>
            <a:pPr lvl="1"/>
            <a:r>
              <a:rPr lang="en-US" sz="1600" dirty="0" smtClean="0"/>
              <a:t>Said another way, the odds of speeding among those with a child passenger are .73 times the odds of speeding among those without a child passenger</a:t>
            </a:r>
          </a:p>
          <a:p>
            <a:pPr lvl="1"/>
            <a:r>
              <a:rPr lang="en-US" sz="1600" dirty="0"/>
              <a:t>This estimate is statistically significant because the 95% CI does not include 1.00</a:t>
            </a:r>
          </a:p>
          <a:p>
            <a:pPr lvl="1"/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38503773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Ratios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9607522" cy="2375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The odds ratio below was produced from a model (with more than one independent variable) constructed to estimate the association between having a child passenger in the vehicle and speeding among drivers ages 16-55 years old.  </a:t>
            </a:r>
          </a:p>
          <a:p>
            <a:r>
              <a:rPr lang="en-US" sz="1800" dirty="0" smtClean="0"/>
              <a:t>Employed driver: </a:t>
            </a:r>
            <a:r>
              <a:rPr lang="en-US" sz="1800" baseline="-25000" dirty="0" err="1" smtClean="0"/>
              <a:t>adj</a:t>
            </a:r>
            <a:r>
              <a:rPr lang="en-US" sz="1800" dirty="0" err="1" smtClean="0"/>
              <a:t>OR</a:t>
            </a:r>
            <a:r>
              <a:rPr lang="en-US" sz="1800" dirty="0" smtClean="0"/>
              <a:t>=1.77; 95% CI=1.48-2.12</a:t>
            </a:r>
          </a:p>
          <a:p>
            <a:pPr lvl="1"/>
            <a:r>
              <a:rPr lang="en-US" sz="1600" dirty="0" smtClean="0"/>
              <a:t>1.77 is greater than 1.00; speeding is more common among employed drivers versus unemployed drivers</a:t>
            </a:r>
          </a:p>
          <a:p>
            <a:pPr lvl="1"/>
            <a:r>
              <a:rPr lang="en-US" sz="1600" dirty="0" smtClean="0"/>
              <a:t>The odds of speeding were 77% higher (1.77=1.00=0.77) among employed drivers compared to unemployed drivers </a:t>
            </a:r>
          </a:p>
          <a:p>
            <a:pPr lvl="1"/>
            <a:r>
              <a:rPr lang="en-US" sz="1600" dirty="0" smtClean="0"/>
              <a:t>Said another way, the odds of speeding among employed drivers are 1.77 times the odds of speeding among unemployed drivers</a:t>
            </a:r>
          </a:p>
          <a:p>
            <a:pPr lvl="1"/>
            <a:r>
              <a:rPr lang="en-US" sz="1600" dirty="0" smtClean="0"/>
              <a:t>This estimate is statistically significant because the 95% CI does not include 1.00</a:t>
            </a:r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539821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Odds Ratios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0" y="2010879"/>
            <a:ext cx="8249563" cy="2375052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/>
              <a:t>A thorough and accessible discussion of the interpretation of odds ratio in logistic regression can be found at the UCLA Institute for Digital Research </a:t>
            </a:r>
            <a:r>
              <a:rPr lang="en-US" dirty="0"/>
              <a:t>and Education website: </a:t>
            </a:r>
            <a:r>
              <a:rPr lang="en-US" dirty="0">
                <a:hlinkClick r:id="rId2"/>
              </a:rPr>
              <a:t>https://stats.idre.ucla.edu/other/mult-pkg/faq/general/faq-how-do-i-interpret-odds-ratios-in-logistic-regression</a:t>
            </a:r>
            <a:r>
              <a:rPr lang="en-US" dirty="0" smtClean="0">
                <a:hlinkClick r:id="rId2"/>
              </a:rPr>
              <a:t>/</a:t>
            </a:r>
            <a:endParaRPr lang="en-US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  <a:p>
            <a:pPr lvl="1"/>
            <a:endParaRPr lang="en-US" sz="2000" dirty="0" smtClean="0"/>
          </a:p>
          <a:p>
            <a:pPr lvl="1"/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2545919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Project objectives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46133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Speeding &amp; occupancy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Determine whether speeding is more prevalent while traveling with occupants for:</a:t>
            </a:r>
          </a:p>
          <a:p>
            <a:pPr lvl="1"/>
            <a:r>
              <a:rPr lang="en-US" sz="2000" dirty="0" smtClean="0"/>
              <a:t>Teenagers</a:t>
            </a:r>
          </a:p>
          <a:p>
            <a:pPr lvl="1"/>
            <a:r>
              <a:rPr lang="en-US" sz="2000" dirty="0" smtClean="0"/>
              <a:t>Drivers (</a:t>
            </a:r>
            <a:r>
              <a:rPr lang="en-US" sz="2000" dirty="0"/>
              <a:t>age ≥ 25 &amp; &lt;</a:t>
            </a:r>
            <a:r>
              <a:rPr lang="en-US" sz="2000" dirty="0" smtClean="0"/>
              <a:t>50) Traveling with Children</a:t>
            </a:r>
          </a:p>
          <a:p>
            <a:pPr lvl="1"/>
            <a:r>
              <a:rPr lang="en-US" sz="2000" dirty="0" smtClean="0"/>
              <a:t>Seniors (Age 65+)</a:t>
            </a:r>
          </a:p>
          <a:p>
            <a:r>
              <a:rPr lang="en-US" dirty="0" smtClean="0"/>
              <a:t>Use data traditionally used for transportation planning purposes for safety research</a:t>
            </a:r>
          </a:p>
          <a:p>
            <a:r>
              <a:rPr lang="en-US" dirty="0" smtClean="0"/>
              <a:t>Based on results obtained from models, recommend safety countermeasures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68771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Introducing the dataset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220332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579" y="562586"/>
            <a:ext cx="10740421" cy="1049235"/>
          </a:xfrm>
        </p:spPr>
        <p:txBody>
          <a:bodyPr>
            <a:normAutofit fontScale="90000"/>
          </a:bodyPr>
          <a:lstStyle/>
          <a:p>
            <a:r>
              <a:rPr lang="en-US" sz="4000" b="1" dirty="0"/>
              <a:t>Texas Department of Transportation Travel Survey </a:t>
            </a:r>
            <a:r>
              <a:rPr lang="en-US" sz="4000" b="1" dirty="0" smtClean="0"/>
              <a:t>Program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en-US" sz="2000" dirty="0" smtClean="0"/>
              <a:t>Performed on a rotational basis for study areas across Texas</a:t>
            </a:r>
            <a:endParaRPr lang="en-US" sz="2000" dirty="0"/>
          </a:p>
          <a:p>
            <a:pPr lvl="1"/>
            <a:r>
              <a:rPr lang="en-US" sz="2000" dirty="0" smtClean="0"/>
              <a:t>Traditionally used in developing rates for planning and travel demand modeling</a:t>
            </a:r>
          </a:p>
          <a:p>
            <a:pPr lvl="1"/>
            <a:r>
              <a:rPr lang="en-US" sz="2000" dirty="0"/>
              <a:t>Sample sizes range from </a:t>
            </a:r>
            <a:r>
              <a:rPr lang="en-US" sz="2000" dirty="0" smtClean="0"/>
              <a:t>2,000 </a:t>
            </a:r>
            <a:r>
              <a:rPr lang="en-US" sz="2000" dirty="0"/>
              <a:t>to </a:t>
            </a:r>
            <a:r>
              <a:rPr lang="en-US" sz="2000" dirty="0" smtClean="0"/>
              <a:t>6,000 households</a:t>
            </a:r>
            <a:endParaRPr lang="en-US" sz="2000" dirty="0"/>
          </a:p>
          <a:p>
            <a:pPr marL="457200" lvl="1" indent="0">
              <a:buNone/>
            </a:pPr>
            <a:endParaRPr lang="en-US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2262187" y="3288146"/>
            <a:ext cx="7962467" cy="2812961"/>
            <a:chOff x="2927206" y="3815986"/>
            <a:chExt cx="6291422" cy="1989557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927206" y="3815986"/>
              <a:ext cx="6291422" cy="198955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7823851" y="5393015"/>
              <a:ext cx="1237957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900" b="1" dirty="0"/>
                <a:t>GPS Data </a:t>
              </a:r>
              <a:r>
                <a:rPr lang="en-US" sz="900" dirty="0"/>
                <a:t>of approx. 10% of the HH</a:t>
              </a:r>
            </a:p>
          </p:txBody>
        </p:sp>
        <p:pic>
          <p:nvPicPr>
            <p:cNvPr id="10" name="Picture 2" descr="Image result for satellite icon"/>
            <p:cNvPicPr>
              <a:picLocks noChangeAspect="1" noChangeArrowheads="1"/>
            </p:cNvPicPr>
            <p:nvPr/>
          </p:nvPicPr>
          <p:blipFill>
            <a:blip r:embed="rId3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517723" y="5401091"/>
              <a:ext cx="341076" cy="34107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cxnSp>
          <p:nvCxnSpPr>
            <p:cNvPr id="11" name="Straight Arrow Connector 10"/>
            <p:cNvCxnSpPr/>
            <p:nvPr/>
          </p:nvCxnSpPr>
          <p:spPr>
            <a:xfrm>
              <a:off x="6278314" y="5512830"/>
              <a:ext cx="1160451" cy="7034"/>
            </a:xfrm>
            <a:prstGeom prst="straightConnector1">
              <a:avLst/>
            </a:prstGeom>
            <a:ln w="19050">
              <a:solidFill>
                <a:srgbClr val="A91744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27967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 smtClean="0"/>
              <a:t>Data Study Areas</a:t>
            </a:r>
            <a:endParaRPr lang="en-US" sz="1800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113069"/>
            <a:ext cx="4645152" cy="2644457"/>
          </a:xfrm>
        </p:spPr>
        <p:txBody>
          <a:bodyPr>
            <a:normAutofit/>
          </a:bodyPr>
          <a:lstStyle/>
          <a:p>
            <a:pPr lvl="1"/>
            <a:r>
              <a:rPr lang="en-US" sz="2000" dirty="0" smtClean="0"/>
              <a:t>Abilene</a:t>
            </a:r>
            <a:endParaRPr lang="en-US" sz="2000" dirty="0"/>
          </a:p>
          <a:p>
            <a:pPr lvl="1"/>
            <a:r>
              <a:rPr lang="en-US" sz="2000" dirty="0"/>
              <a:t>Bryan-College Station</a:t>
            </a:r>
          </a:p>
          <a:p>
            <a:pPr lvl="1"/>
            <a:r>
              <a:rPr lang="en-US" sz="2000" dirty="0"/>
              <a:t>Corpus Christi</a:t>
            </a:r>
          </a:p>
          <a:p>
            <a:pPr lvl="1"/>
            <a:r>
              <a:rPr lang="en-US" sz="2000" dirty="0"/>
              <a:t>El Paso</a:t>
            </a:r>
          </a:p>
          <a:p>
            <a:pPr lvl="1"/>
            <a:r>
              <a:rPr lang="en-US" sz="2000" dirty="0"/>
              <a:t>Houston</a:t>
            </a:r>
          </a:p>
          <a:p>
            <a:pPr lvl="1"/>
            <a:r>
              <a:rPr lang="en-US" sz="2000" dirty="0"/>
              <a:t>Midland-Odessa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1344" y="2113069"/>
            <a:ext cx="4645152" cy="2637371"/>
          </a:xfrm>
        </p:spPr>
        <p:txBody>
          <a:bodyPr/>
          <a:lstStyle/>
          <a:p>
            <a:pPr lvl="1"/>
            <a:r>
              <a:rPr lang="en-US" sz="2000" dirty="0"/>
              <a:t>San Angelo</a:t>
            </a:r>
          </a:p>
          <a:p>
            <a:pPr lvl="1"/>
            <a:r>
              <a:rPr lang="en-US" sz="2000" dirty="0"/>
              <a:t>Sherman-Denison</a:t>
            </a:r>
          </a:p>
          <a:p>
            <a:pPr lvl="1"/>
            <a:r>
              <a:rPr lang="en-US" sz="2000" dirty="0"/>
              <a:t>Texarkana</a:t>
            </a:r>
          </a:p>
          <a:p>
            <a:pPr lvl="1"/>
            <a:r>
              <a:rPr lang="en-US" sz="2000" dirty="0"/>
              <a:t>Victoria</a:t>
            </a:r>
          </a:p>
          <a:p>
            <a:pPr lvl="1"/>
            <a:r>
              <a:rPr lang="en-US" sz="2000" dirty="0"/>
              <a:t>Wichita Falls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744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HERE Network data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r="3935"/>
          <a:stretch/>
        </p:blipFill>
        <p:spPr>
          <a:xfrm>
            <a:off x="2329290" y="2074411"/>
            <a:ext cx="7652107" cy="4302325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/>
          <a:srcRect l="18690" r="18584"/>
          <a:stretch/>
        </p:blipFill>
        <p:spPr>
          <a:xfrm>
            <a:off x="8754135" y="4981239"/>
            <a:ext cx="1901008" cy="1704739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2329290" y="2074411"/>
            <a:ext cx="3711449" cy="3277820"/>
          </a:xfrm>
          <a:prstGeom prst="rect">
            <a:avLst/>
          </a:prstGeom>
          <a:solidFill>
            <a:schemeClr val="bg1">
              <a:alpha val="85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Highly detailed roadway network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Posted speed limits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dirty="0" smtClean="0"/>
              <a:t>Example Variables: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err="1" smtClean="0"/>
              <a:t>LinkID</a:t>
            </a:r>
            <a:endParaRPr lang="en-US" dirty="0" smtClean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Functional class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Number lanes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Lane type (e.g., bike lanes)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Pavement markings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Direction of travel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 smtClean="0"/>
              <a:t>Z-levels (grade separated)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8368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cleaning &amp; processing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9132700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TM10001114[[fn=Gallery]]</Template>
  <TotalTime>21639</TotalTime>
  <Words>1378</Words>
  <Application>Microsoft Office PowerPoint</Application>
  <PresentationFormat>Widescreen</PresentationFormat>
  <Paragraphs>161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2" baseType="lpstr">
      <vt:lpstr>Arial</vt:lpstr>
      <vt:lpstr>Courier New</vt:lpstr>
      <vt:lpstr>Gill Sans MT</vt:lpstr>
      <vt:lpstr>Gallery</vt:lpstr>
      <vt:lpstr>Vehicle Occupants and Driver Behavior:  An Assessment of Vulnerable User Groups</vt:lpstr>
      <vt:lpstr>overview</vt:lpstr>
      <vt:lpstr>Project objectives</vt:lpstr>
      <vt:lpstr>Speeding &amp; occupancy</vt:lpstr>
      <vt:lpstr>Introducing the dataset</vt:lpstr>
      <vt:lpstr>Texas Department of Transportation Travel Survey Program</vt:lpstr>
      <vt:lpstr>Data Study Areas</vt:lpstr>
      <vt:lpstr>HERE Network data</vt:lpstr>
      <vt:lpstr>Data cleaning &amp; processing</vt:lpstr>
      <vt:lpstr>Travel Diary / GPS Data Linking</vt:lpstr>
      <vt:lpstr>Map matching</vt:lpstr>
      <vt:lpstr>Creating a Model: Example in r</vt:lpstr>
      <vt:lpstr>1. Install and load libraries </vt:lpstr>
      <vt:lpstr>2. Set up working directory</vt:lpstr>
      <vt:lpstr>3. Load input files</vt:lpstr>
      <vt:lpstr>4. Prepare tables for analysis</vt:lpstr>
      <vt:lpstr>4. Prepare tables for analysis (contd.)</vt:lpstr>
      <vt:lpstr>4. Prepare tables for analysis (contd.)</vt:lpstr>
      <vt:lpstr>4. Prepare tables for analysis (contd.)</vt:lpstr>
      <vt:lpstr>4. Prepare tables for analysis (contd.)</vt:lpstr>
      <vt:lpstr>5. Perform binomial logistic regression</vt:lpstr>
      <vt:lpstr>5. Perform binomial logistic regression</vt:lpstr>
      <vt:lpstr>5. Perform binomial logistic regression</vt:lpstr>
      <vt:lpstr>Interpreting Model ResultS</vt:lpstr>
      <vt:lpstr>Odds Ratios</vt:lpstr>
      <vt:lpstr>Odds Ratios Examples</vt:lpstr>
      <vt:lpstr>Odds Ratios Examples</vt:lpstr>
      <vt:lpstr>Odds Ratios</vt:lpstr>
    </vt:vector>
  </TitlesOfParts>
  <Company>Texas A&amp;M Transportation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Vehicle Occupants and Driver Behavior:  An Assessment of Vulnerable User Groups</dc:title>
  <dc:creator>Green, Lisa</dc:creator>
  <cp:lastModifiedBy>Green, Lisa</cp:lastModifiedBy>
  <cp:revision>47</cp:revision>
  <cp:lastPrinted>2018-10-30T17:44:21Z</cp:lastPrinted>
  <dcterms:created xsi:type="dcterms:W3CDTF">2018-09-21T18:47:54Z</dcterms:created>
  <dcterms:modified xsi:type="dcterms:W3CDTF">2018-10-31T19:35:27Z</dcterms:modified>
</cp:coreProperties>
</file>