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69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5" r:id="rId3"/>
    <p:sldId id="278" r:id="rId4"/>
    <p:sldId id="277" r:id="rId5"/>
    <p:sldId id="284" r:id="rId6"/>
    <p:sldId id="274" r:id="rId7"/>
    <p:sldId id="285" r:id="rId8"/>
    <p:sldId id="286" r:id="rId9"/>
  </p:sldIdLst>
  <p:sldSz cx="9144000" cy="5143500" type="screen16x9"/>
  <p:notesSz cx="6858000" cy="9144000"/>
  <p:defaultTextStyle>
    <a:defPPr>
      <a:defRPr lang="en-US"/>
    </a:defPPr>
    <a:lvl1pPr marL="0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92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83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675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566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457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61"/>
    <p:restoredTop sz="94565"/>
  </p:normalViewPr>
  <p:slideViewPr>
    <p:cSldViewPr snapToGrid="0" snapToObjects="1">
      <p:cViewPr varScale="1">
        <p:scale>
          <a:sx n="110" d="100"/>
          <a:sy n="110" d="100"/>
        </p:scale>
        <p:origin x="3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6" d="100"/>
          <a:sy n="86" d="100"/>
        </p:scale>
        <p:origin x="2384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0890-31B7-2941-9924-5642D28D6723}" type="datetimeFigureOut">
              <a:rPr lang="en-US" smtClean="0"/>
              <a:t>7/3/2018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8451D-E932-ED40-9005-BD34803402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1691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05118E-BA6F-BB43-9917-4069500B58EB}" type="datetimeFigureOut">
              <a:rPr lang="en-US" smtClean="0"/>
              <a:t>7/3/2018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1EDEE6-97BB-6D4F-8B84-AC5A03218C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66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892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783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675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566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457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EDEE6-97BB-6D4F-8B84-AC5A03218C3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047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EDEE6-97BB-6D4F-8B84-AC5A03218C3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12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4958" y="1887956"/>
            <a:ext cx="4969042" cy="1060346"/>
          </a:xfrm>
        </p:spPr>
        <p:txBody>
          <a:bodyPr anchor="b"/>
          <a:lstStyle>
            <a:lvl1pPr algn="l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74958" y="3269804"/>
            <a:ext cx="4969042" cy="735333"/>
          </a:xfrm>
        </p:spPr>
        <p:txBody>
          <a:bodyPr/>
          <a:lstStyle>
            <a:lvl1pPr marL="0" indent="0" algn="l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4174958" y="4259179"/>
            <a:ext cx="4969043" cy="0"/>
          </a:xfrm>
          <a:prstGeom prst="line">
            <a:avLst/>
          </a:prstGeom>
          <a:ln w="317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719" y="1162220"/>
            <a:ext cx="2165684" cy="418121"/>
          </a:xfrm>
          <a:prstGeom prst="rect">
            <a:avLst/>
          </a:prstGeom>
        </p:spPr>
      </p:pic>
      <p:grpSp>
        <p:nvGrpSpPr>
          <p:cNvPr id="25" name="Group 24"/>
          <p:cNvGrpSpPr/>
          <p:nvPr userDrawn="1"/>
        </p:nvGrpSpPr>
        <p:grpSpPr>
          <a:xfrm flipH="1">
            <a:off x="381504" y="5368"/>
            <a:ext cx="192505" cy="5143500"/>
            <a:chOff x="152400" y="270113"/>
            <a:chExt cx="609600" cy="1140619"/>
          </a:xfrm>
        </p:grpSpPr>
        <p:sp>
          <p:nvSpPr>
            <p:cNvPr id="26" name="Rectangle 25"/>
            <p:cNvSpPr/>
            <p:nvPr userDrawn="1"/>
          </p:nvSpPr>
          <p:spPr>
            <a:xfrm>
              <a:off x="152400" y="270113"/>
              <a:ext cx="609600" cy="228600"/>
            </a:xfrm>
            <a:prstGeom prst="rect">
              <a:avLst/>
            </a:prstGeom>
            <a:solidFill>
              <a:srgbClr val="DDA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solidFill>
                  <a:prstClr val="white"/>
                </a:solidFill>
              </a:endParaRPr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152400" y="498713"/>
              <a:ext cx="609600" cy="229481"/>
            </a:xfrm>
            <a:prstGeom prst="rect">
              <a:avLst/>
            </a:prstGeom>
            <a:solidFill>
              <a:srgbClr val="1944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solidFill>
                  <a:prstClr val="white"/>
                </a:solidFill>
              </a:endParaRPr>
            </a:p>
          </p:txBody>
        </p:sp>
        <p:sp>
          <p:nvSpPr>
            <p:cNvPr id="28" name="Rectangle 27"/>
            <p:cNvSpPr/>
            <p:nvPr userDrawn="1"/>
          </p:nvSpPr>
          <p:spPr>
            <a:xfrm>
              <a:off x="152400" y="727313"/>
              <a:ext cx="609600" cy="228600"/>
            </a:xfrm>
            <a:prstGeom prst="rect">
              <a:avLst/>
            </a:prstGeom>
            <a:solidFill>
              <a:srgbClr val="6782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solidFill>
                  <a:prstClr val="white"/>
                </a:solidFill>
              </a:endParaRPr>
            </a:p>
          </p:txBody>
        </p:sp>
        <p:sp>
          <p:nvSpPr>
            <p:cNvPr id="29" name="Rectangle 28"/>
            <p:cNvSpPr/>
            <p:nvPr userDrawn="1"/>
          </p:nvSpPr>
          <p:spPr>
            <a:xfrm>
              <a:off x="152400" y="955921"/>
              <a:ext cx="609600" cy="2286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solidFill>
                  <a:prstClr val="white"/>
                </a:solidFill>
              </a:endParaRPr>
            </a:p>
          </p:txBody>
        </p:sp>
        <p:sp>
          <p:nvSpPr>
            <p:cNvPr id="30" name="Rectangle 29"/>
            <p:cNvSpPr/>
            <p:nvPr userDrawn="1"/>
          </p:nvSpPr>
          <p:spPr>
            <a:xfrm>
              <a:off x="152400" y="1182132"/>
              <a:ext cx="609600" cy="228600"/>
            </a:xfrm>
            <a:prstGeom prst="rect">
              <a:avLst/>
            </a:prstGeom>
            <a:solidFill>
              <a:srgbClr val="4B89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solidFill>
                  <a:prstClr val="white"/>
                </a:solidFill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57213" y="617905"/>
            <a:ext cx="5668769" cy="3997678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>
                <a:solidFill>
                  <a:schemeClr val="accent5"/>
                </a:solidFill>
              </a:defRPr>
            </a:lvl2pPr>
            <a:lvl3pPr>
              <a:defRPr>
                <a:solidFill>
                  <a:schemeClr val="accent5"/>
                </a:solidFill>
              </a:defRPr>
            </a:lvl3pPr>
            <a:lvl4pPr>
              <a:defRPr>
                <a:solidFill>
                  <a:schemeClr val="accent5"/>
                </a:solidFill>
              </a:defRPr>
            </a:lvl4pPr>
            <a:lvl5pPr>
              <a:defRPr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4945" y="0"/>
            <a:ext cx="2607889" cy="298383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9" name="Rectangle 8"/>
          <p:cNvSpPr/>
          <p:nvPr userDrawn="1"/>
        </p:nvSpPr>
        <p:spPr>
          <a:xfrm>
            <a:off x="1" y="2983831"/>
            <a:ext cx="2602944" cy="202394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638" y="617905"/>
            <a:ext cx="2194761" cy="236592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240305" y="3157870"/>
            <a:ext cx="2117391" cy="1637414"/>
          </a:xfrm>
        </p:spPr>
        <p:txBody>
          <a:bodyPr/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3416968" y="0"/>
            <a:ext cx="5727033" cy="36680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bg2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3416968" y="3608001"/>
            <a:ext cx="5727033" cy="15354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21768" y="1628981"/>
            <a:ext cx="5229728" cy="1781632"/>
          </a:xfrm>
        </p:spPr>
        <p:txBody>
          <a:bodyPr anchor="b"/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Divider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1767" y="3865463"/>
            <a:ext cx="5229729" cy="726840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951" y="821786"/>
            <a:ext cx="2165684" cy="418121"/>
          </a:xfrm>
          <a:prstGeom prst="rect">
            <a:avLst/>
          </a:prstGeom>
        </p:spPr>
      </p:pic>
      <p:grpSp>
        <p:nvGrpSpPr>
          <p:cNvPr id="17" name="Group 16"/>
          <p:cNvGrpSpPr/>
          <p:nvPr userDrawn="1"/>
        </p:nvGrpSpPr>
        <p:grpSpPr>
          <a:xfrm flipH="1">
            <a:off x="3248277" y="0"/>
            <a:ext cx="192505" cy="5143500"/>
            <a:chOff x="152400" y="270113"/>
            <a:chExt cx="609600" cy="1140619"/>
          </a:xfrm>
        </p:grpSpPr>
        <p:sp>
          <p:nvSpPr>
            <p:cNvPr id="18" name="Rectangle 17"/>
            <p:cNvSpPr/>
            <p:nvPr userDrawn="1"/>
          </p:nvSpPr>
          <p:spPr>
            <a:xfrm>
              <a:off x="152400" y="270113"/>
              <a:ext cx="609600" cy="228600"/>
            </a:xfrm>
            <a:prstGeom prst="rect">
              <a:avLst/>
            </a:prstGeom>
            <a:solidFill>
              <a:srgbClr val="DDA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solidFill>
                  <a:prstClr val="white"/>
                </a:solidFill>
              </a:endParaRP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152400" y="498713"/>
              <a:ext cx="609600" cy="229481"/>
            </a:xfrm>
            <a:prstGeom prst="rect">
              <a:avLst/>
            </a:prstGeom>
            <a:solidFill>
              <a:srgbClr val="1944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solidFill>
                  <a:prstClr val="white"/>
                </a:solidFill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152400" y="727313"/>
              <a:ext cx="609600" cy="228600"/>
            </a:xfrm>
            <a:prstGeom prst="rect">
              <a:avLst/>
            </a:prstGeom>
            <a:solidFill>
              <a:srgbClr val="6782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solidFill>
                  <a:prstClr val="white"/>
                </a:solidFill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152400" y="955921"/>
              <a:ext cx="609600" cy="2286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solidFill>
                  <a:prstClr val="white"/>
                </a:solidFill>
              </a:endParaRPr>
            </a:p>
          </p:txBody>
        </p:sp>
        <p:sp>
          <p:nvSpPr>
            <p:cNvPr id="22" name="Rectangle 21"/>
            <p:cNvSpPr/>
            <p:nvPr userDrawn="1"/>
          </p:nvSpPr>
          <p:spPr>
            <a:xfrm>
              <a:off x="152400" y="1182132"/>
              <a:ext cx="609600" cy="228600"/>
            </a:xfrm>
            <a:prstGeom prst="rect">
              <a:avLst/>
            </a:prstGeom>
            <a:solidFill>
              <a:srgbClr val="4B89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solidFill>
                  <a:prstClr val="white"/>
                </a:solidFill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9B418E38-2B0C-0941-9B50-4D5557EED0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9B418E38-2B0C-0941-9B50-4D5557EED0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Vertica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98112" y="358942"/>
            <a:ext cx="5188266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dirty="0"/>
              <a:t>Vertical Picture Ex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" y="-1"/>
            <a:ext cx="3232298" cy="501406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98112" y="1559092"/>
            <a:ext cx="5188266" cy="315728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quar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7712" y="358942"/>
            <a:ext cx="374266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Square Picture </a:t>
            </a:r>
            <a:r>
              <a:rPr lang="en-US" dirty="0"/>
              <a:t>Ex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21126" y="-1"/>
            <a:ext cx="4922873" cy="501406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712" y="1559092"/>
            <a:ext cx="3742660" cy="315728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7" name="Group 6"/>
          <p:cNvGrpSpPr/>
          <p:nvPr userDrawn="1"/>
        </p:nvGrpSpPr>
        <p:grpSpPr>
          <a:xfrm rot="5400000">
            <a:off x="4504016" y="503516"/>
            <a:ext cx="135967" cy="9144002"/>
            <a:chOff x="152400" y="270113"/>
            <a:chExt cx="609600" cy="1140619"/>
          </a:xfrm>
        </p:grpSpPr>
        <p:sp>
          <p:nvSpPr>
            <p:cNvPr id="8" name="Rectangle 7"/>
            <p:cNvSpPr/>
            <p:nvPr userDrawn="1"/>
          </p:nvSpPr>
          <p:spPr>
            <a:xfrm>
              <a:off x="152400" y="270113"/>
              <a:ext cx="609600" cy="228600"/>
            </a:xfrm>
            <a:prstGeom prst="rect">
              <a:avLst/>
            </a:prstGeom>
            <a:solidFill>
              <a:srgbClr val="DDA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152400" y="498713"/>
              <a:ext cx="609600" cy="229481"/>
            </a:xfrm>
            <a:prstGeom prst="rect">
              <a:avLst/>
            </a:prstGeom>
            <a:solidFill>
              <a:srgbClr val="1944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152400" y="727313"/>
              <a:ext cx="609600" cy="228600"/>
            </a:xfrm>
            <a:prstGeom prst="rect">
              <a:avLst/>
            </a:prstGeom>
            <a:solidFill>
              <a:srgbClr val="6782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" y="955921"/>
              <a:ext cx="609600" cy="228600"/>
            </a:xfrm>
            <a:prstGeom prst="rect">
              <a:avLst/>
            </a:prstGeom>
            <a:solidFill>
              <a:srgbClr val="5C00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" y="1182132"/>
              <a:ext cx="609600" cy="228600"/>
            </a:xfrm>
            <a:prstGeom prst="rect">
              <a:avLst/>
            </a:prstGeom>
            <a:solidFill>
              <a:srgbClr val="4B89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6806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3" r:id="rId3"/>
    <p:sldLayoutId id="2147483672" r:id="rId4"/>
    <p:sldLayoutId id="2147483675" r:id="rId5"/>
    <p:sldLayoutId id="2147483676" r:id="rId6"/>
    <p:sldLayoutId id="2147483677" r:id="rId7"/>
    <p:sldLayoutId id="2147483678" r:id="rId8"/>
    <p:sldLayoutId id="2147483688" r:id="rId9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i="0" kern="1200">
          <a:solidFill>
            <a:schemeClr val="accent6"/>
          </a:solidFill>
          <a:latin typeface="Arial" charset="0"/>
          <a:ea typeface="Arial" charset="0"/>
          <a:cs typeface="Arial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b="0" i="0" kern="1200">
          <a:solidFill>
            <a:schemeClr val="accent5"/>
          </a:solidFill>
          <a:latin typeface="Arial" charset="0"/>
          <a:ea typeface="Arial" charset="0"/>
          <a:cs typeface="Arial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b="0" i="0" kern="1200">
          <a:solidFill>
            <a:schemeClr val="accent5"/>
          </a:solidFill>
          <a:latin typeface="Arial" charset="0"/>
          <a:ea typeface="Arial" charset="0"/>
          <a:cs typeface="Arial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b="0" i="0" kern="1200">
          <a:solidFill>
            <a:schemeClr val="accent5"/>
          </a:solidFill>
          <a:latin typeface="Arial" charset="0"/>
          <a:ea typeface="Arial" charset="0"/>
          <a:cs typeface="Arial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b="0" i="0" kern="1200">
          <a:solidFill>
            <a:schemeClr val="accent5"/>
          </a:solidFill>
          <a:latin typeface="Arial" charset="0"/>
          <a:ea typeface="Arial" charset="0"/>
          <a:cs typeface="Arial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b="0" i="0" kern="1200">
          <a:solidFill>
            <a:schemeClr val="accent5"/>
          </a:solidFill>
          <a:latin typeface="Arial" charset="0"/>
          <a:ea typeface="Arial" charset="0"/>
          <a:cs typeface="Arial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Safety Perceptions of Transportation Network Companies (TNCs) by the Blind and Visually Impaired (BVI)</a:t>
            </a: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Research Packet Summary Slide Deck</a:t>
            </a:r>
          </a:p>
        </p:txBody>
      </p:sp>
    </p:spTree>
    <p:extLst>
      <p:ext uri="{BB962C8B-B14F-4D97-AF65-F5344CB8AC3E}">
        <p14:creationId xmlns:p14="http://schemas.microsoft.com/office/powerpoint/2010/main" val="1464912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Safety Perceptions of TNCs by BVI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628650" y="1181714"/>
            <a:ext cx="3356941" cy="31407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10 million BVI in the United States. Of these, 1.3 million are legally blind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This research </a:t>
            </a:r>
            <a:r>
              <a:rPr lang="en-US" sz="1800" dirty="0"/>
              <a:t>attempts to better understand how BVI perceive TNCs (such as Uber and Lyft) through the lens of safety</a:t>
            </a:r>
          </a:p>
          <a:p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1FF694-171B-475F-B2E5-2579E1C34F7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981" y="4348961"/>
            <a:ext cx="7693025" cy="61214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773CDE4-344A-4ED9-A09E-B842542CFBC9}"/>
              </a:ext>
            </a:extLst>
          </p:cNvPr>
          <p:cNvSpPr/>
          <p:nvPr/>
        </p:nvSpPr>
        <p:spPr>
          <a:xfrm>
            <a:off x="4368109" y="1181714"/>
            <a:ext cx="4286389" cy="3347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800">
              <a:lnSpc>
                <a:spcPct val="90000"/>
              </a:lnSpc>
              <a:spcBef>
                <a:spcPts val="750"/>
              </a:spcBef>
            </a:pPr>
            <a:r>
              <a:rPr lang="en-US" sz="1800" dirty="0">
                <a:solidFill>
                  <a:srgbClr val="5E5E5E"/>
                </a:solidFill>
                <a:latin typeface="Arial" charset="0"/>
                <a:cs typeface="Arial" charset="0"/>
              </a:rPr>
              <a:t>Research Questions</a:t>
            </a:r>
          </a:p>
          <a:p>
            <a:pPr marL="285750" lvl="0" indent="-2857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5E5E5E"/>
                </a:solidFill>
                <a:latin typeface="Arial" charset="0"/>
                <a:cs typeface="Arial" charset="0"/>
              </a:rPr>
              <a:t>What factors are used by BVI to assess safety of various modes?</a:t>
            </a:r>
          </a:p>
          <a:p>
            <a:pPr marL="285750" lvl="0" indent="-2857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5E5E5E"/>
                </a:solidFill>
                <a:latin typeface="Arial" charset="0"/>
                <a:cs typeface="Arial" charset="0"/>
              </a:rPr>
              <a:t>How safe are TNCs (among BVI)?</a:t>
            </a:r>
          </a:p>
          <a:p>
            <a:pPr marL="285750" lvl="0" indent="-2857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5E5E5E"/>
                </a:solidFill>
                <a:latin typeface="Arial" charset="0"/>
                <a:cs typeface="Arial" charset="0"/>
              </a:rPr>
              <a:t>Are TNCs safer than public transportation or paratransit? If so, how?</a:t>
            </a:r>
          </a:p>
          <a:p>
            <a:pPr marL="285750" lvl="0" indent="-2857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5E5E5E"/>
                </a:solidFill>
                <a:latin typeface="Arial" charset="0"/>
                <a:cs typeface="Arial" charset="0"/>
              </a:rPr>
              <a:t>What TNC technologies (if any) improve safety?</a:t>
            </a:r>
          </a:p>
          <a:p>
            <a:pPr marL="285750" lvl="0" indent="-2857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5E5E5E"/>
                </a:solidFill>
                <a:latin typeface="Arial" charset="0"/>
                <a:cs typeface="Arial" charset="0"/>
              </a:rPr>
              <a:t>Do TNCs offer a service the mobility challenges faced by BVI? 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A5530A3-7587-4C0C-AFBC-4D4A0789B11D}"/>
              </a:ext>
            </a:extLst>
          </p:cNvPr>
          <p:cNvCxnSpPr/>
          <p:nvPr/>
        </p:nvCxnSpPr>
        <p:spPr>
          <a:xfrm flipV="1">
            <a:off x="3985591" y="1287895"/>
            <a:ext cx="0" cy="3254288"/>
          </a:xfrm>
          <a:prstGeom prst="line">
            <a:avLst/>
          </a:prstGeom>
          <a:ln w="158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7772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ED411-952C-4F14-A899-6214F2114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Survey Dataset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811577-10FA-43BA-9937-26C59FADE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Final online survey contained approximately 80-questions</a:t>
            </a:r>
          </a:p>
          <a:p>
            <a:r>
              <a:rPr lang="en-US" dirty="0"/>
              <a:t>Survey respondents were recruited through organizations and support groups that serve the BVI community</a:t>
            </a:r>
          </a:p>
          <a:p>
            <a:r>
              <a:rPr lang="en-US" dirty="0"/>
              <a:t>Data collection was conducted over an approximate 8-week period from January 18, 2018 to March 12, 2018</a:t>
            </a:r>
          </a:p>
          <a:p>
            <a:r>
              <a:rPr lang="en-US" dirty="0"/>
              <a:t>283 survey events were initiated – which 192 were completed and 91 were partial </a:t>
            </a:r>
          </a:p>
          <a:p>
            <a:r>
              <a:rPr lang="en-US" dirty="0"/>
              <a:t>Median survey length was approximately 25-minutes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D035B0-F6EB-4227-AF0D-2C8848CBF43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981" y="4348961"/>
            <a:ext cx="7693025" cy="61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057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D404D-1508-44CD-BB2C-730B34947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Big Picture Survey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F46CFD-5075-41AB-931C-44119D05E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3609"/>
            <a:ext cx="7886700" cy="3589114"/>
          </a:xfrm>
        </p:spPr>
        <p:txBody>
          <a:bodyPr>
            <a:noAutofit/>
          </a:bodyPr>
          <a:lstStyle/>
          <a:p>
            <a:r>
              <a:rPr lang="en-US" dirty="0"/>
              <a:t>72 percent of respondents reported using a TNC in the 60-day period prior to survey self-administration (aka “recent users”)</a:t>
            </a:r>
          </a:p>
          <a:p>
            <a:r>
              <a:rPr lang="en-US" dirty="0"/>
              <a:t>21 percent of respondents indicated TNCs as the travel mode they use most often</a:t>
            </a:r>
          </a:p>
          <a:p>
            <a:r>
              <a:rPr lang="en-US" dirty="0"/>
              <a:t>Experience using TNCs may lead to greater perceptions of TNC safety</a:t>
            </a:r>
          </a:p>
          <a:p>
            <a:pPr lvl="1"/>
            <a:r>
              <a:rPr lang="en-US" dirty="0"/>
              <a:t>91 percent of recent users felt safe using a TNC. </a:t>
            </a:r>
          </a:p>
          <a:p>
            <a:pPr lvl="1"/>
            <a:r>
              <a:rPr lang="en-US" dirty="0"/>
              <a:t>46 percent of respondents that had not used a TNC in the 60-day period prior to survey self administration thought they would feel safe using a TNC.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6A0782-E0A3-4AF7-A12C-6A3E28D9BAA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981" y="4348961"/>
            <a:ext cx="7693025" cy="61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25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3111647" y="349549"/>
            <a:ext cx="5668769" cy="4033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Among TNC users, familiarity with the service from having used a TNC previously and the ability to monitor the trip with the TNC app were also reasons that lead to feelings of safety.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Feelings of Safety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40305" y="3157870"/>
            <a:ext cx="2117391" cy="178187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most significant characteristic associated with a respondent feeling safe on a TNC (or public transit or paratransit) was a well-trained driver.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AE5AD6-F2FC-4E79-8D0A-2EF164A55F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13" y="1606244"/>
            <a:ext cx="5944872" cy="353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598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3111647" y="349549"/>
            <a:ext cx="5668769" cy="4033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For non-recent users, reasons included a lack of familiarity with the drivers, a feeling of vulnerability due to their disability (or disabilities), and their perception that TNCs are not sufficiently regulated.</a:t>
            </a:r>
          </a:p>
          <a:p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Reasons for Feeling Unsafe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Most frequent response for recent users was difficulty recognizing drivers.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AE5AD6-F2FC-4E79-8D0A-2EF164A55F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13" y="1605425"/>
            <a:ext cx="5944872" cy="353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371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D404D-1508-44CD-BB2C-730B34947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Study be Improved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F46CFD-5075-41AB-931C-44119D05E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3609"/>
            <a:ext cx="7886700" cy="3589114"/>
          </a:xfrm>
        </p:spPr>
        <p:txBody>
          <a:bodyPr>
            <a:noAutofit/>
          </a:bodyPr>
          <a:lstStyle/>
          <a:p>
            <a:r>
              <a:rPr lang="en-US" dirty="0" smtClean="0"/>
              <a:t>Implement a probability sampling method, so that results can be generalized.</a:t>
            </a:r>
          </a:p>
          <a:p>
            <a:pPr lvl="1"/>
            <a:r>
              <a:rPr lang="en-US" dirty="0" smtClean="0"/>
              <a:t>If probability sampling frame not accessible and/or this method is too resource intensive, look into panel sample as potential solution. </a:t>
            </a:r>
            <a:endParaRPr lang="en-US" dirty="0" smtClean="0"/>
          </a:p>
          <a:p>
            <a:r>
              <a:rPr lang="en-US" dirty="0" smtClean="0"/>
              <a:t>Weight the data to be more representative of the survey population.</a:t>
            </a:r>
          </a:p>
          <a:p>
            <a:r>
              <a:rPr lang="en-US" dirty="0" smtClean="0"/>
              <a:t>Include some type of geographic identifier</a:t>
            </a:r>
          </a:p>
          <a:p>
            <a:r>
              <a:rPr lang="en-US" dirty="0" smtClean="0"/>
              <a:t>Emphasize the fact that you do not have to be a TNC user to be eligible for the survey</a:t>
            </a:r>
            <a:endParaRPr lang="en-US" dirty="0" smtClean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6A0782-E0A3-4AF7-A12C-6A3E28D9BAA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981" y="4348961"/>
            <a:ext cx="7693025" cy="61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635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D404D-1508-44CD-BB2C-730B34947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for Future Consideration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F46CFD-5075-41AB-931C-44119D05E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3609"/>
            <a:ext cx="7886700" cy="3589114"/>
          </a:xfrm>
        </p:spPr>
        <p:txBody>
          <a:bodyPr>
            <a:noAutofit/>
          </a:bodyPr>
          <a:lstStyle/>
          <a:p>
            <a:r>
              <a:rPr lang="en-US" dirty="0" smtClean="0"/>
              <a:t>To what extent can pooled services mitigate safety issues among individuals that are visually impaired?</a:t>
            </a:r>
          </a:p>
          <a:p>
            <a:r>
              <a:rPr lang="en-US" dirty="0" smtClean="0"/>
              <a:t>Are TNC policies focused on service provision for individuals with service animals working as planned?</a:t>
            </a:r>
            <a:endParaRPr lang="en-US" dirty="0"/>
          </a:p>
          <a:p>
            <a:r>
              <a:rPr lang="en-US" dirty="0" smtClean="0"/>
              <a:t>Why do some individuals with visual impairment see TNC drivers as a safety promoter, while others see drivers as a detriment to safety?</a:t>
            </a:r>
          </a:p>
          <a:p>
            <a:r>
              <a:rPr lang="en-US" dirty="0" smtClean="0"/>
              <a:t>How can TNCs balance “providing mobility to all” with the desire from some individuals with visual impairment fir a service that caters to their needs (like paratransit)?</a:t>
            </a:r>
          </a:p>
          <a:p>
            <a:endParaRPr lang="en-US" dirty="0" smtClean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6A0782-E0A3-4AF7-A12C-6A3E28D9BAA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981" y="4348961"/>
            <a:ext cx="7693025" cy="61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3573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TI Colors 1">
      <a:dk1>
        <a:srgbClr val="18437D"/>
      </a:dk1>
      <a:lt1>
        <a:srgbClr val="FFFFFE"/>
      </a:lt1>
      <a:dk2>
        <a:srgbClr val="5C0823"/>
      </a:dk2>
      <a:lt2>
        <a:srgbClr val="DCAA37"/>
      </a:lt2>
      <a:accent1>
        <a:srgbClr val="678250"/>
      </a:accent1>
      <a:accent2>
        <a:srgbClr val="DCAA37"/>
      </a:accent2>
      <a:accent3>
        <a:srgbClr val="4B8992"/>
      </a:accent3>
      <a:accent4>
        <a:srgbClr val="808080"/>
      </a:accent4>
      <a:accent5>
        <a:srgbClr val="5E5E5E"/>
      </a:accent5>
      <a:accent6>
        <a:srgbClr val="5C0823"/>
      </a:accent6>
      <a:hlink>
        <a:srgbClr val="7E7F7E"/>
      </a:hlink>
      <a:folHlink>
        <a:srgbClr val="2494D7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803491221B9514A9587B3B2C8E318FD" ma:contentTypeVersion="4" ma:contentTypeDescription="Create a new document." ma:contentTypeScope="" ma:versionID="556aeb3da88c41478d96af1d9e09d322">
  <xsd:schema xmlns:xsd="http://www.w3.org/2001/XMLSchema" xmlns:xs="http://www.w3.org/2001/XMLSchema" xmlns:p="http://schemas.microsoft.com/office/2006/metadata/properties" xmlns:ns2="0f56feb4-0a99-497a-8add-1de41f91c858" xmlns:ns3="718303a1-e773-4b04-8e4a-03ba157a80b8" targetNamespace="http://schemas.microsoft.com/office/2006/metadata/properties" ma:root="true" ma:fieldsID="3a249890e0202d7ed49e73543087bae4" ns2:_="" ns3:_="">
    <xsd:import namespace="0f56feb4-0a99-497a-8add-1de41f91c858"/>
    <xsd:import namespace="718303a1-e773-4b04-8e4a-03ba157a80b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56feb4-0a99-497a-8add-1de41f91c85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8303a1-e773-4b04-8e4a-03ba157a80b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2327D13-F9E5-46A2-80E4-0B28D5D21C07}"/>
</file>

<file path=customXml/itemProps2.xml><?xml version="1.0" encoding="utf-8"?>
<ds:datastoreItem xmlns:ds="http://schemas.openxmlformats.org/officeDocument/2006/customXml" ds:itemID="{36E73EB3-E5B5-46C7-AB0E-FD63422C20E8}"/>
</file>

<file path=customXml/itemProps3.xml><?xml version="1.0" encoding="utf-8"?>
<ds:datastoreItem xmlns:ds="http://schemas.openxmlformats.org/officeDocument/2006/customXml" ds:itemID="{545CA001-E9D0-4879-A544-0A63230FAB29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617</TotalTime>
  <Words>562</Words>
  <Application>Microsoft Office PowerPoint</Application>
  <PresentationFormat>On-screen Show (16:9)</PresentationFormat>
  <Paragraphs>43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Safety Perceptions of Transportation Network Companies (TNCs) by the Blind and Visually Impaired (BVI)</vt:lpstr>
      <vt:lpstr>Safety Perceptions of TNCs by BVI</vt:lpstr>
      <vt:lpstr>Survey Dataset</vt:lpstr>
      <vt:lpstr>Big Picture Survey Results</vt:lpstr>
      <vt:lpstr>Feelings of Safety</vt:lpstr>
      <vt:lpstr>Reasons for Feeling Unsafe</vt:lpstr>
      <vt:lpstr>How can Study be Improved</vt:lpstr>
      <vt:lpstr>Issues for Future Consideration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Nelson, Vicky</dc:creator>
  <cp:lastModifiedBy>Simek, Chris</cp:lastModifiedBy>
  <cp:revision>61</cp:revision>
  <dcterms:created xsi:type="dcterms:W3CDTF">2017-11-13T17:06:57Z</dcterms:created>
  <dcterms:modified xsi:type="dcterms:W3CDTF">2018-07-03T16:23:53Z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0x0101009803491221B9514A9587B3B2C8E318FD</vt:lpwstr>
  </property>
</Properties>
</file>