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48"/>
  </p:notesMasterIdLst>
  <p:sldIdLst>
    <p:sldId id="273" r:id="rId2"/>
    <p:sldId id="390" r:id="rId3"/>
    <p:sldId id="343" r:id="rId4"/>
    <p:sldId id="344" r:id="rId5"/>
    <p:sldId id="378" r:id="rId6"/>
    <p:sldId id="379" r:id="rId7"/>
    <p:sldId id="340" r:id="rId8"/>
    <p:sldId id="380" r:id="rId9"/>
    <p:sldId id="381" r:id="rId10"/>
    <p:sldId id="315" r:id="rId11"/>
    <p:sldId id="346" r:id="rId12"/>
    <p:sldId id="347" r:id="rId13"/>
    <p:sldId id="348" r:id="rId14"/>
    <p:sldId id="382" r:id="rId15"/>
    <p:sldId id="383" r:id="rId16"/>
    <p:sldId id="384" r:id="rId17"/>
    <p:sldId id="385" r:id="rId18"/>
    <p:sldId id="386" r:id="rId19"/>
    <p:sldId id="387" r:id="rId20"/>
    <p:sldId id="389" r:id="rId21"/>
    <p:sldId id="388" r:id="rId22"/>
    <p:sldId id="316" r:id="rId23"/>
    <p:sldId id="338" r:id="rId24"/>
    <p:sldId id="349" r:id="rId25"/>
    <p:sldId id="317" r:id="rId26"/>
    <p:sldId id="318" r:id="rId27"/>
    <p:sldId id="350" r:id="rId28"/>
    <p:sldId id="339" r:id="rId29"/>
    <p:sldId id="351" r:id="rId30"/>
    <p:sldId id="352" r:id="rId31"/>
    <p:sldId id="336" r:id="rId32"/>
    <p:sldId id="354" r:id="rId33"/>
    <p:sldId id="355" r:id="rId34"/>
    <p:sldId id="356" r:id="rId35"/>
    <p:sldId id="357" r:id="rId36"/>
    <p:sldId id="358" r:id="rId37"/>
    <p:sldId id="359" r:id="rId38"/>
    <p:sldId id="377" r:id="rId39"/>
    <p:sldId id="391" r:id="rId40"/>
    <p:sldId id="392" r:id="rId41"/>
    <p:sldId id="398" r:id="rId42"/>
    <p:sldId id="393" r:id="rId43"/>
    <p:sldId id="394" r:id="rId44"/>
    <p:sldId id="395" r:id="rId45"/>
    <p:sldId id="396" r:id="rId46"/>
    <p:sldId id="397" r:id="rId4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a:srgbClr val="09FF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451"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22.wmf"/><Relationship Id="rId1" Type="http://schemas.openxmlformats.org/officeDocument/2006/relationships/image" Target="../media/image4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60.wmf"/><Relationship Id="rId1" Type="http://schemas.openxmlformats.org/officeDocument/2006/relationships/image" Target="../media/image59.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4" Type="http://schemas.openxmlformats.org/officeDocument/2006/relationships/image" Target="../media/image66.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8.wmf"/><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8.wmf"/><Relationship Id="rId1" Type="http://schemas.openxmlformats.org/officeDocument/2006/relationships/image" Target="../media/image7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1ED229-B603-4411-BD9D-124950030AD5}" type="datetimeFigureOut">
              <a:rPr lang="en-US" smtClean="0"/>
              <a:pPr/>
              <a:t>10/23/2019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C97678-6BC6-44F8-A1A9-175797A4B3A4}" type="slidenum">
              <a:rPr lang="en-US" smtClean="0"/>
              <a:pPr/>
              <a:t>‹#›</a:t>
            </a:fld>
            <a:endParaRPr lang="en-US"/>
          </a:p>
        </p:txBody>
      </p:sp>
    </p:spTree>
    <p:extLst>
      <p:ext uri="{BB962C8B-B14F-4D97-AF65-F5344CB8AC3E}">
        <p14:creationId xmlns:p14="http://schemas.microsoft.com/office/powerpoint/2010/main" val="2184885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A11F8E-C632-4A65-8480-817BB01870F0}" type="slidenum">
              <a:rPr lang="en-US" smtClean="0"/>
              <a:pPr/>
              <a:t>13</a:t>
            </a:fld>
            <a:endParaRPr lang="en-US"/>
          </a:p>
        </p:txBody>
      </p:sp>
    </p:spTree>
    <p:extLst>
      <p:ext uri="{BB962C8B-B14F-4D97-AF65-F5344CB8AC3E}">
        <p14:creationId xmlns:p14="http://schemas.microsoft.com/office/powerpoint/2010/main" val="1102027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C97678-6BC6-44F8-A1A9-175797A4B3A4}" type="slidenum">
              <a:rPr lang="en-US" smtClean="0"/>
              <a:pPr/>
              <a:t>14</a:t>
            </a:fld>
            <a:endParaRPr lang="en-US"/>
          </a:p>
        </p:txBody>
      </p:sp>
    </p:spTree>
    <p:extLst>
      <p:ext uri="{BB962C8B-B14F-4D97-AF65-F5344CB8AC3E}">
        <p14:creationId xmlns:p14="http://schemas.microsoft.com/office/powerpoint/2010/main" val="1859787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C97678-6BC6-44F8-A1A9-175797A4B3A4}" type="slidenum">
              <a:rPr lang="en-US" smtClean="0"/>
              <a:pPr/>
              <a:t>15</a:t>
            </a:fld>
            <a:endParaRPr lang="en-US"/>
          </a:p>
        </p:txBody>
      </p:sp>
    </p:spTree>
    <p:extLst>
      <p:ext uri="{BB962C8B-B14F-4D97-AF65-F5344CB8AC3E}">
        <p14:creationId xmlns:p14="http://schemas.microsoft.com/office/powerpoint/2010/main" val="3992943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C97678-6BC6-44F8-A1A9-175797A4B3A4}" type="slidenum">
              <a:rPr lang="en-US" smtClean="0"/>
              <a:pPr/>
              <a:t>16</a:t>
            </a:fld>
            <a:endParaRPr lang="en-US"/>
          </a:p>
        </p:txBody>
      </p:sp>
    </p:spTree>
    <p:extLst>
      <p:ext uri="{BB962C8B-B14F-4D97-AF65-F5344CB8AC3E}">
        <p14:creationId xmlns:p14="http://schemas.microsoft.com/office/powerpoint/2010/main" val="3947443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C97678-6BC6-44F8-A1A9-175797A4B3A4}" type="slidenum">
              <a:rPr lang="en-US" smtClean="0"/>
              <a:pPr/>
              <a:t>41</a:t>
            </a:fld>
            <a:endParaRPr lang="en-US"/>
          </a:p>
        </p:txBody>
      </p:sp>
    </p:spTree>
    <p:extLst>
      <p:ext uri="{BB962C8B-B14F-4D97-AF65-F5344CB8AC3E}">
        <p14:creationId xmlns:p14="http://schemas.microsoft.com/office/powerpoint/2010/main" val="36178554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A5F52369-209F-4B7A-86DB-114F004A787A}"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75FF00-14E4-4E68-AD6F-6FC4B31B722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DB13FAD-C200-4AA8-9244-EBDFE960924B}"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3638"/>
            <a:ext cx="2133600" cy="457200"/>
          </a:xfrm>
        </p:spPr>
        <p:txBody>
          <a:bodyPr/>
          <a:lstStyle>
            <a:lvl1pPr>
              <a:defRPr smtClean="0"/>
            </a:lvl1pPr>
          </a:lstStyle>
          <a:p>
            <a:pPr>
              <a:defRPr/>
            </a:pPr>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8" name="Slide Number Placeholder 7"/>
          <p:cNvSpPr>
            <a:spLocks noGrp="1"/>
          </p:cNvSpPr>
          <p:nvPr>
            <p:ph type="sldNum" sz="quarter" idx="12"/>
          </p:nvPr>
        </p:nvSpPr>
        <p:spPr>
          <a:xfrm>
            <a:off x="6553200" y="6243638"/>
            <a:ext cx="2133600" cy="457200"/>
          </a:xfrm>
        </p:spPr>
        <p:txBody>
          <a:bodyPr/>
          <a:lstStyle>
            <a:lvl1pPr>
              <a:defRPr smtClean="0"/>
            </a:lvl1pPr>
          </a:lstStyle>
          <a:p>
            <a:pPr>
              <a:defRPr/>
            </a:pPr>
            <a:fld id="{D2CA3BD6-3221-40EA-BDFB-5B2AB4D99FA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3A86335-0536-4C43-9EA8-4230F5FD74F4}" type="slidenum">
              <a:rPr lang="en-US" smtClean="0"/>
              <a:pPr>
                <a:defRPr/>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FCFCAD6-D3CE-4C56-99B5-562638EDAA5F}"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C6A7822-1ECD-4A05-A97F-4476A27A310D}" type="slidenum">
              <a:rPr lang="en-US" smtClean="0"/>
              <a:pPr>
                <a:defRPr/>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1CD1426-38AB-493A-A9A4-3D92DC44C30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A8DDEC9-3FB9-4BAF-810E-391123EEA66B}" type="slidenum">
              <a:rPr lang="en-US" smtClean="0"/>
              <a:pPr>
                <a:defRPr/>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7EF59CF-5B0B-46E5-8BBA-C723BDB45DA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BD368DC-B7A6-4A8B-B4DD-18C75F9DAF9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DCED96EC-8C94-4AC0-BCD1-3BB325DF39BD}"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35438E7-4220-4B18-9472-EB60BE47E0D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5.wmf"/><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8.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5.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0.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8.bin"/><Relationship Id="rId5" Type="http://schemas.openxmlformats.org/officeDocument/2006/relationships/image" Target="../media/image29.wmf"/><Relationship Id="rId4" Type="http://schemas.openxmlformats.org/officeDocument/2006/relationships/oleObject" Target="../embeddings/oleObject2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notesSlide" Target="../notesSlides/notesSlide2.xml"/><Relationship Id="rId7" Type="http://schemas.openxmlformats.org/officeDocument/2006/relationships/image" Target="../media/image32.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30.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3.wmf"/></Relationships>
</file>

<file path=ppt/slides/_rels/slide1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7.png"/><Relationship Id="rId4" Type="http://schemas.openxmlformats.org/officeDocument/2006/relationships/image" Target="../media/image36.png"/></Relationships>
</file>

<file path=ppt/slides/_rels/slide1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4.bin"/><Relationship Id="rId4" Type="http://schemas.openxmlformats.org/officeDocument/2006/relationships/image" Target="../media/image39.wmf"/></Relationships>
</file>

<file path=ppt/slides/_rels/slide18.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43.wmf"/><Relationship Id="rId5" Type="http://schemas.openxmlformats.org/officeDocument/2006/relationships/oleObject" Target="../embeddings/oleObject37.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39.bin"/></Relationships>
</file>

<file path=ppt/slides/_rels/slide19.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0.bin"/><Relationship Id="rId7"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22.wmf"/><Relationship Id="rId5" Type="http://schemas.openxmlformats.org/officeDocument/2006/relationships/oleObject" Target="../embeddings/oleObject20.bin"/><Relationship Id="rId4" Type="http://schemas.openxmlformats.org/officeDocument/2006/relationships/image" Target="../media/image4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49.wmf"/><Relationship Id="rId5" Type="http://schemas.openxmlformats.org/officeDocument/2006/relationships/oleObject" Target="../embeddings/oleObject43.bin"/><Relationship Id="rId4" Type="http://schemas.openxmlformats.org/officeDocument/2006/relationships/image" Target="../media/image48.wmf"/></Relationships>
</file>

<file path=ppt/slides/_rels/slide21.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54.wmf"/><Relationship Id="rId5" Type="http://schemas.openxmlformats.org/officeDocument/2006/relationships/oleObject" Target="../embeddings/oleObject46.bin"/><Relationship Id="rId4" Type="http://schemas.openxmlformats.org/officeDocument/2006/relationships/image" Target="../media/image53.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7.xml"/><Relationship Id="rId1" Type="http://schemas.openxmlformats.org/officeDocument/2006/relationships/vmlDrawing" Target="../drawings/vmlDrawing14.vml"/><Relationship Id="rId4" Type="http://schemas.openxmlformats.org/officeDocument/2006/relationships/image" Target="../media/image5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58.wmf"/><Relationship Id="rId5" Type="http://schemas.openxmlformats.org/officeDocument/2006/relationships/oleObject" Target="../embeddings/oleObject50.bin"/><Relationship Id="rId4" Type="http://schemas.openxmlformats.org/officeDocument/2006/relationships/image" Target="../media/image5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60.wmf"/><Relationship Id="rId5" Type="http://schemas.openxmlformats.org/officeDocument/2006/relationships/oleObject" Target="../embeddings/oleObject52.bin"/><Relationship Id="rId4" Type="http://schemas.openxmlformats.org/officeDocument/2006/relationships/image" Target="../media/image59.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62.wmf"/><Relationship Id="rId5" Type="http://schemas.openxmlformats.org/officeDocument/2006/relationships/oleObject" Target="../embeddings/oleObject54.bin"/><Relationship Id="rId4" Type="http://schemas.openxmlformats.org/officeDocument/2006/relationships/image" Target="../media/image61.wmf"/></Relationships>
</file>

<file path=ppt/slides/_rels/slide29.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5.bin"/><Relationship Id="rId7" Type="http://schemas.openxmlformats.org/officeDocument/2006/relationships/oleObject" Target="../embeddings/oleObject57.bin"/><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image" Target="../media/image64.wmf"/><Relationship Id="rId5" Type="http://schemas.openxmlformats.org/officeDocument/2006/relationships/oleObject" Target="../embeddings/oleObject56.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5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image" Target="../media/image68.wmf"/><Relationship Id="rId5" Type="http://schemas.openxmlformats.org/officeDocument/2006/relationships/oleObject" Target="../embeddings/oleObject60.bin"/><Relationship Id="rId4" Type="http://schemas.openxmlformats.org/officeDocument/2006/relationships/image" Target="../media/image67.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7.xml"/><Relationship Id="rId1" Type="http://schemas.openxmlformats.org/officeDocument/2006/relationships/vmlDrawing" Target="../drawings/vmlDrawing20.vml"/><Relationship Id="rId4" Type="http://schemas.openxmlformats.org/officeDocument/2006/relationships/image" Target="../media/image69.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12.xml"/><Relationship Id="rId1" Type="http://schemas.openxmlformats.org/officeDocument/2006/relationships/vmlDrawing" Target="../drawings/vmlDrawing21.vml"/><Relationship Id="rId6" Type="http://schemas.openxmlformats.org/officeDocument/2006/relationships/image" Target="../media/image71.wmf"/><Relationship Id="rId5" Type="http://schemas.openxmlformats.org/officeDocument/2006/relationships/oleObject" Target="../embeddings/oleObject63.bin"/><Relationship Id="rId4" Type="http://schemas.openxmlformats.org/officeDocument/2006/relationships/image" Target="../media/image70.wmf"/></Relationships>
</file>

<file path=ppt/slides/_rels/slide36.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65.bin"/><Relationship Id="rId7" Type="http://schemas.openxmlformats.org/officeDocument/2006/relationships/oleObject" Target="../embeddings/oleObject67.bin"/><Relationship Id="rId2" Type="http://schemas.openxmlformats.org/officeDocument/2006/relationships/slideLayout" Target="../slideLayouts/slideLayout12.xml"/><Relationship Id="rId1" Type="http://schemas.openxmlformats.org/officeDocument/2006/relationships/vmlDrawing" Target="../drawings/vmlDrawing22.vml"/><Relationship Id="rId6" Type="http://schemas.openxmlformats.org/officeDocument/2006/relationships/image" Target="../media/image74.wmf"/><Relationship Id="rId5" Type="http://schemas.openxmlformats.org/officeDocument/2006/relationships/oleObject" Target="../embeddings/oleObject66.bin"/><Relationship Id="rId4" Type="http://schemas.openxmlformats.org/officeDocument/2006/relationships/image" Target="../media/image73.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76.jpeg"/><Relationship Id="rId2" Type="http://schemas.openxmlformats.org/officeDocument/2006/relationships/image" Target="../media/image76.png"/><Relationship Id="rId1" Type="http://schemas.openxmlformats.org/officeDocument/2006/relationships/slideLayout" Target="../slideLayouts/slideLayout2.xml"/><Relationship Id="rId4" Type="http://schemas.openxmlformats.org/officeDocument/2006/relationships/image" Target="../media/image7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81.png"/><Relationship Id="rId7"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82.png"/><Relationship Id="rId11" Type="http://schemas.openxmlformats.org/officeDocument/2006/relationships/image" Target="../media/image85.png"/><Relationship Id="rId5" Type="http://schemas.openxmlformats.org/officeDocument/2006/relationships/image" Target="../media/image77.wmf"/><Relationship Id="rId10" Type="http://schemas.openxmlformats.org/officeDocument/2006/relationships/image" Target="../media/image84.png"/><Relationship Id="rId4" Type="http://schemas.openxmlformats.org/officeDocument/2006/relationships/oleObject" Target="../embeddings/oleObject68.bin"/><Relationship Id="rId9" Type="http://schemas.openxmlformats.org/officeDocument/2006/relationships/image" Target="../media/image83.png"/></Relationships>
</file>

<file path=ppt/slides/_rels/slide41.xml.rels><?xml version="1.0" encoding="UTF-8" standalone="yes"?>
<Relationships xmlns="http://schemas.openxmlformats.org/package/2006/relationships"><Relationship Id="rId3" Type="http://schemas.openxmlformats.org/officeDocument/2006/relationships/image" Target="../media/image79.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0.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7.png"/><Relationship Id="rId2" Type="http://schemas.openxmlformats.org/officeDocument/2006/relationships/image" Target="../media/image8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89.png"/><Relationship Id="rId2" Type="http://schemas.openxmlformats.org/officeDocument/2006/relationships/image" Target="../media/image88.png"/><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45.xml.rels><?xml version="1.0" encoding="UTF-8" standalone="yes"?>
<Relationships xmlns="http://schemas.openxmlformats.org/package/2006/relationships"><Relationship Id="rId3" Type="http://schemas.openxmlformats.org/officeDocument/2006/relationships/image" Target="../media/image92.png"/><Relationship Id="rId2" Type="http://schemas.openxmlformats.org/officeDocument/2006/relationships/image" Target="../media/image91.png"/><Relationship Id="rId1" Type="http://schemas.openxmlformats.org/officeDocument/2006/relationships/slideLayout" Target="../slideLayouts/slideLayout2.xml"/><Relationship Id="rId4" Type="http://schemas.openxmlformats.org/officeDocument/2006/relationships/image" Target="../media/image93.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 Id="rId14" Type="http://schemas.openxmlformats.org/officeDocument/2006/relationships/image" Target="../media/image10.wmf"/></Relationships>
</file>

<file path=ppt/slides/_rels/slide9.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10.bin"/><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ctrTitle"/>
          </p:nvPr>
        </p:nvSpPr>
        <p:spPr>
          <a:xfrm>
            <a:off x="700088" y="1489075"/>
            <a:ext cx="7758112" cy="1939925"/>
          </a:xfrm>
        </p:spPr>
        <p:txBody>
          <a:bodyPr>
            <a:normAutofit fontScale="90000"/>
          </a:bodyPr>
          <a:lstStyle/>
          <a:p>
            <a:pPr>
              <a:defRPr/>
            </a:pPr>
            <a:r>
              <a:rPr lang="en-US" sz="4400" dirty="0">
                <a:solidFill>
                  <a:srgbClr val="FF0000"/>
                </a:solidFill>
                <a:latin typeface="Tahoma" panose="020B0604030504040204" pitchFamily="34" charset="0"/>
                <a:ea typeface="Tahoma" panose="020B0604030504040204" pitchFamily="34" charset="0"/>
                <a:cs typeface="Tahoma" panose="020B0604030504040204" pitchFamily="34" charset="0"/>
              </a:rPr>
              <a:t>Predictive Methods and Development of Statistical Models– </a:t>
            </a:r>
            <a:r>
              <a:rPr lang="en-US" sz="4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Part II</a:t>
            </a:r>
          </a:p>
        </p:txBody>
      </p:sp>
      <p:sp>
        <p:nvSpPr>
          <p:cNvPr id="22533" name="Rectangle 5"/>
          <p:cNvSpPr>
            <a:spLocks noGrp="1" noChangeArrowheads="1"/>
          </p:cNvSpPr>
          <p:nvPr>
            <p:ph type="subTitle" idx="1"/>
          </p:nvPr>
        </p:nvSpPr>
        <p:spPr/>
        <p:txBody>
          <a:bodyPr/>
          <a:lstStyle/>
          <a:p>
            <a:pPr eaLnBrk="1" hangingPunct="1">
              <a:defRPr/>
            </a:pPr>
            <a:r>
              <a:rPr lang="en-US" dirty="0" smtClean="0"/>
              <a:t>Fall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 Model</a:t>
            </a:r>
            <a:endParaRPr lang="en-US" sz="2400" b="1" dirty="0">
              <a:solidFill>
                <a:schemeClr val="hlink"/>
              </a:solidFill>
              <a:latin typeface="Tahoma" pitchFamily="34" charset="0"/>
            </a:endParaRPr>
          </a:p>
        </p:txBody>
      </p:sp>
      <p:sp>
        <p:nvSpPr>
          <p:cNvPr id="171013" name="Text Box 5"/>
          <p:cNvSpPr txBox="1">
            <a:spLocks noChangeArrowheads="1"/>
          </p:cNvSpPr>
          <p:nvPr/>
        </p:nvSpPr>
        <p:spPr bwMode="auto">
          <a:xfrm>
            <a:off x="130828" y="1427577"/>
            <a:ext cx="8653581" cy="923330"/>
          </a:xfrm>
          <a:prstGeom prst="rect">
            <a:avLst/>
          </a:prstGeom>
          <a:noFill/>
          <a:ln w="9525">
            <a:noFill/>
            <a:miter lim="800000"/>
            <a:headEnd/>
            <a:tailEnd/>
          </a:ln>
          <a:effectLst/>
        </p:spPr>
        <p:txBody>
          <a:bodyPr wrap="square">
            <a:spAutoFit/>
          </a:bodyPr>
          <a:lstStyle/>
          <a:p>
            <a:pPr>
              <a:spcBef>
                <a:spcPct val="50000"/>
              </a:spcBef>
            </a:pPr>
            <a:r>
              <a:rPr lang="en-US" dirty="0">
                <a:latin typeface="Tahoma" pitchFamily="34" charset="0"/>
              </a:rPr>
              <a:t>In a Poisson regression model, the probability of a roadway entity (segment, intersection, vehicle, etc.)  </a:t>
            </a:r>
            <a:r>
              <a:rPr lang="en-US" dirty="0" err="1" smtClean="0">
                <a:latin typeface="Tahoma" pitchFamily="34" charset="0"/>
              </a:rPr>
              <a:t>i</a:t>
            </a:r>
            <a:r>
              <a:rPr lang="en-US" dirty="0" smtClean="0">
                <a:latin typeface="Tahoma" pitchFamily="34" charset="0"/>
              </a:rPr>
              <a:t> </a:t>
            </a:r>
            <a:r>
              <a:rPr lang="en-US" dirty="0">
                <a:latin typeface="Tahoma" pitchFamily="34" charset="0"/>
              </a:rPr>
              <a:t>having </a:t>
            </a:r>
            <a:r>
              <a:rPr lang="en-US" dirty="0" smtClean="0">
                <a:latin typeface="Tahoma" pitchFamily="34" charset="0"/>
              </a:rPr>
              <a:t>y</a:t>
            </a:r>
            <a:r>
              <a:rPr lang="en-US" baseline="-25000" dirty="0" smtClean="0">
                <a:latin typeface="Tahoma" pitchFamily="34" charset="0"/>
              </a:rPr>
              <a:t>i</a:t>
            </a:r>
            <a:r>
              <a:rPr lang="en-US" dirty="0" smtClean="0">
                <a:latin typeface="Tahoma" pitchFamily="34" charset="0"/>
              </a:rPr>
              <a:t>  </a:t>
            </a:r>
            <a:r>
              <a:rPr lang="en-US" dirty="0">
                <a:latin typeface="Tahoma" pitchFamily="34" charset="0"/>
              </a:rPr>
              <a:t>crashes per some time period (where y</a:t>
            </a:r>
            <a:r>
              <a:rPr lang="en-US" baseline="-25000" dirty="0">
                <a:latin typeface="Tahoma" pitchFamily="34" charset="0"/>
              </a:rPr>
              <a:t>i</a:t>
            </a:r>
            <a:r>
              <a:rPr lang="en-US" dirty="0">
                <a:latin typeface="Tahoma" pitchFamily="34" charset="0"/>
              </a:rPr>
              <a:t> is a non-negative integer) is given by</a:t>
            </a:r>
            <a:r>
              <a:rPr lang="en-US" dirty="0" smtClean="0">
                <a:latin typeface="Tahoma" pitchFamily="34" charset="0"/>
              </a:rPr>
              <a:t>:</a:t>
            </a:r>
            <a:endParaRPr lang="en-US" dirty="0">
              <a:latin typeface="Tahoma"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989876886"/>
              </p:ext>
            </p:extLst>
          </p:nvPr>
        </p:nvGraphicFramePr>
        <p:xfrm>
          <a:off x="430295" y="2525436"/>
          <a:ext cx="2929830" cy="1141544"/>
        </p:xfrm>
        <a:graphic>
          <a:graphicData uri="http://schemas.openxmlformats.org/presentationml/2006/ole">
            <mc:AlternateContent xmlns:mc="http://schemas.openxmlformats.org/markup-compatibility/2006">
              <mc:Choice xmlns:v="urn:schemas-microsoft-com:vml" Requires="v">
                <p:oleObj spid="_x0000_s59600" name="Equation" r:id="rId3" imgW="1193800" imgH="457200" progId="Equation.DSMT4">
                  <p:embed/>
                </p:oleObj>
              </mc:Choice>
              <mc:Fallback>
                <p:oleObj name="Equation" r:id="rId3" imgW="1193800" imgH="457200" progId="Equation.DSMT4">
                  <p:embed/>
                  <p:pic>
                    <p:nvPicPr>
                      <p:cNvPr id="0" name="Object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295" y="2525436"/>
                        <a:ext cx="2929830" cy="1141544"/>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493534314"/>
              </p:ext>
            </p:extLst>
          </p:nvPr>
        </p:nvGraphicFramePr>
        <p:xfrm>
          <a:off x="430295" y="3969201"/>
          <a:ext cx="1027393" cy="419344"/>
        </p:xfrm>
        <a:graphic>
          <a:graphicData uri="http://schemas.openxmlformats.org/presentationml/2006/ole">
            <mc:AlternateContent xmlns:mc="http://schemas.openxmlformats.org/markup-compatibility/2006">
              <mc:Choice xmlns:v="urn:schemas-microsoft-com:vml" Requires="v">
                <p:oleObj spid="_x0000_s59601" name="Equation" r:id="rId5" imgW="622030" imgH="253890" progId="Equation.DSMT4">
                  <p:embed/>
                </p:oleObj>
              </mc:Choice>
              <mc:Fallback>
                <p:oleObj name="Equation" r:id="rId5" imgW="622030" imgH="253890" progId="Equation.DSMT4">
                  <p:embed/>
                  <p:pic>
                    <p:nvPicPr>
                      <p:cNvPr id="0" name="Object 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295" y="3969201"/>
                        <a:ext cx="1027393" cy="419344"/>
                      </a:xfrm>
                      <a:prstGeom prst="rect">
                        <a:avLst/>
                      </a:prstGeom>
                      <a:noFill/>
                    </p:spPr>
                  </p:pic>
                </p:oleObj>
              </mc:Fallback>
            </mc:AlternateContent>
          </a:graphicData>
        </a:graphic>
      </p:graphicFrame>
      <p:sp>
        <p:nvSpPr>
          <p:cNvPr id="6" name="Rectangle 5"/>
          <p:cNvSpPr/>
          <p:nvPr/>
        </p:nvSpPr>
        <p:spPr>
          <a:xfrm>
            <a:off x="1516508" y="3926880"/>
            <a:ext cx="7446245" cy="646331"/>
          </a:xfrm>
          <a:prstGeom prst="rect">
            <a:avLst/>
          </a:prstGeom>
        </p:spPr>
        <p:txBody>
          <a:bodyPr wrap="square">
            <a:spAutoFit/>
          </a:bodyPr>
          <a:lstStyle/>
          <a:p>
            <a:r>
              <a:rPr lang="en-US" dirty="0" smtClean="0"/>
              <a:t>is </a:t>
            </a:r>
            <a:r>
              <a:rPr lang="en-US" dirty="0"/>
              <a:t>the probability of roadway entity (or observation) </a:t>
            </a:r>
            <a:r>
              <a:rPr lang="en-US" i="1" dirty="0" err="1" smtClean="0"/>
              <a:t>i</a:t>
            </a:r>
            <a:r>
              <a:rPr lang="en-US" dirty="0" smtClean="0"/>
              <a:t>  </a:t>
            </a:r>
            <a:r>
              <a:rPr lang="en-US" dirty="0"/>
              <a:t>having </a:t>
            </a:r>
            <a:r>
              <a:rPr lang="en-US" i="1" dirty="0">
                <a:latin typeface="Tahoma" pitchFamily="34" charset="0"/>
              </a:rPr>
              <a:t>y</a:t>
            </a:r>
            <a:r>
              <a:rPr lang="en-US" i="1" baseline="-25000" dirty="0">
                <a:latin typeface="Tahoma" pitchFamily="34" charset="0"/>
              </a:rPr>
              <a:t>i</a:t>
            </a:r>
            <a:r>
              <a:rPr lang="en-US" i="1" dirty="0" smtClean="0"/>
              <a:t> </a:t>
            </a:r>
            <a:r>
              <a:rPr lang="en-US" dirty="0" smtClean="0"/>
              <a:t> </a:t>
            </a:r>
            <a:r>
              <a:rPr lang="en-US" dirty="0"/>
              <a:t>crashes per time period</a:t>
            </a:r>
          </a:p>
        </p:txBody>
      </p:sp>
      <p:graphicFrame>
        <p:nvGraphicFramePr>
          <p:cNvPr id="8" name="Object 7"/>
          <p:cNvGraphicFramePr>
            <a:graphicFrameLocks noChangeAspect="1"/>
          </p:cNvGraphicFramePr>
          <p:nvPr>
            <p:extLst>
              <p:ext uri="{D42A27DB-BD31-4B8C-83A1-F6EECF244321}">
                <p14:modId xmlns:p14="http://schemas.microsoft.com/office/powerpoint/2010/main" val="3276004595"/>
              </p:ext>
            </p:extLst>
          </p:nvPr>
        </p:nvGraphicFramePr>
        <p:xfrm>
          <a:off x="430295" y="4882702"/>
          <a:ext cx="1793855" cy="512530"/>
        </p:xfrm>
        <a:graphic>
          <a:graphicData uri="http://schemas.openxmlformats.org/presentationml/2006/ole">
            <mc:AlternateContent xmlns:mc="http://schemas.openxmlformats.org/markup-compatibility/2006">
              <mc:Choice xmlns:v="urn:schemas-microsoft-com:vml" Requires="v">
                <p:oleObj spid="_x0000_s59602" name="Equation" r:id="rId7" imgW="888614" imgH="253890" progId="Equation.DSMT4">
                  <p:embed/>
                </p:oleObj>
              </mc:Choice>
              <mc:Fallback>
                <p:oleObj name="Equation" r:id="rId7" imgW="888614" imgH="253890" progId="Equation.DSMT4">
                  <p:embed/>
                  <p:pic>
                    <p:nvPicPr>
                      <p:cNvPr id="0" name="Object 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0295" y="4882702"/>
                        <a:ext cx="1793855" cy="512530"/>
                      </a:xfrm>
                      <a:prstGeom prst="rect">
                        <a:avLst/>
                      </a:prstGeom>
                      <a:noFill/>
                    </p:spPr>
                  </p:pic>
                </p:oleObj>
              </mc:Fallback>
            </mc:AlternateContent>
          </a:graphicData>
        </a:graphic>
      </p:graphicFrame>
      <p:sp>
        <p:nvSpPr>
          <p:cNvPr id="12" name="Rectangle 11"/>
          <p:cNvSpPr/>
          <p:nvPr/>
        </p:nvSpPr>
        <p:spPr>
          <a:xfrm>
            <a:off x="2224150" y="4954301"/>
            <a:ext cx="6324432" cy="369332"/>
          </a:xfrm>
          <a:prstGeom prst="rect">
            <a:avLst/>
          </a:prstGeom>
        </p:spPr>
        <p:txBody>
          <a:bodyPr wrap="square">
            <a:spAutoFit/>
          </a:bodyPr>
          <a:lstStyle/>
          <a:p>
            <a:r>
              <a:rPr lang="en-US" dirty="0"/>
              <a:t>is the Poisson mean parameter for roadway entity </a:t>
            </a:r>
            <a:r>
              <a:rPr lang="en-US" i="1" dirty="0" err="1" smtClean="0"/>
              <a:t>i</a:t>
            </a:r>
            <a:r>
              <a:rPr lang="en-US" dirty="0" smtClean="0"/>
              <a:t>. </a:t>
            </a:r>
            <a:endParaRPr lang="en-US" dirty="0"/>
          </a:p>
        </p:txBody>
      </p:sp>
      <p:graphicFrame>
        <p:nvGraphicFramePr>
          <p:cNvPr id="16" name="Object 15"/>
          <p:cNvGraphicFramePr>
            <a:graphicFrameLocks noChangeAspect="1"/>
          </p:cNvGraphicFramePr>
          <p:nvPr>
            <p:extLst>
              <p:ext uri="{D42A27DB-BD31-4B8C-83A1-F6EECF244321}">
                <p14:modId xmlns:p14="http://schemas.microsoft.com/office/powerpoint/2010/main" val="923793688"/>
              </p:ext>
            </p:extLst>
          </p:nvPr>
        </p:nvGraphicFramePr>
        <p:xfrm>
          <a:off x="2789098" y="5764674"/>
          <a:ext cx="1983156" cy="495789"/>
        </p:xfrm>
        <a:graphic>
          <a:graphicData uri="http://schemas.openxmlformats.org/presentationml/2006/ole">
            <mc:AlternateContent xmlns:mc="http://schemas.openxmlformats.org/markup-compatibility/2006">
              <mc:Choice xmlns:v="urn:schemas-microsoft-com:vml" Requires="v">
                <p:oleObj spid="_x0000_s59603" name="Equation" r:id="rId9" imgW="1015920" imgH="253800" progId="Equation.DSMT4">
                  <p:embed/>
                </p:oleObj>
              </mc:Choice>
              <mc:Fallback>
                <p:oleObj name="Equation" r:id="rId9" imgW="1015920" imgH="253800" progId="Equation.DSMT4">
                  <p:embed/>
                  <p:pic>
                    <p:nvPicPr>
                      <p:cNvPr id="0" name="Object 54"/>
                      <p:cNvPicPr>
                        <a:picLocks noChangeAspect="1" noChangeArrowheads="1"/>
                      </p:cNvPicPr>
                      <p:nvPr/>
                    </p:nvPicPr>
                    <p:blipFill>
                      <a:blip r:embed="rId10"/>
                      <a:srcRect/>
                      <a:stretch>
                        <a:fillRect/>
                      </a:stretch>
                    </p:blipFill>
                    <p:spPr bwMode="auto">
                      <a:xfrm>
                        <a:off x="2789098" y="5764674"/>
                        <a:ext cx="1983156" cy="495789"/>
                      </a:xfrm>
                      <a:prstGeom prst="rect">
                        <a:avLst/>
                      </a:prstGeom>
                      <a:noFill/>
                    </p:spPr>
                  </p:pic>
                </p:oleObj>
              </mc:Fallback>
            </mc:AlternateContent>
          </a:graphicData>
        </a:graphic>
      </p:graphicFrame>
      <p:sp>
        <p:nvSpPr>
          <p:cNvPr id="23" name="Rectangle 22"/>
          <p:cNvSpPr/>
          <p:nvPr/>
        </p:nvSpPr>
        <p:spPr>
          <a:xfrm>
            <a:off x="4772254" y="5827902"/>
            <a:ext cx="3148664" cy="369332"/>
          </a:xfrm>
          <a:prstGeom prst="rect">
            <a:avLst/>
          </a:prstGeom>
        </p:spPr>
        <p:txBody>
          <a:bodyPr wrap="square">
            <a:spAutoFit/>
          </a:bodyPr>
          <a:lstStyle/>
          <a:p>
            <a:r>
              <a:rPr lang="en-US" dirty="0"/>
              <a:t>is </a:t>
            </a:r>
            <a:r>
              <a:rPr lang="en-US" dirty="0" smtClean="0"/>
              <a:t>extremely rare.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Poisson-gamma </a:t>
            </a:r>
            <a:r>
              <a:rPr lang="en-US" sz="2400" b="1" dirty="0">
                <a:solidFill>
                  <a:schemeClr val="hlink"/>
                </a:solidFill>
                <a:latin typeface="Tahoma" pitchFamily="34" charset="0"/>
              </a:rPr>
              <a:t>Model (NB)</a:t>
            </a:r>
          </a:p>
        </p:txBody>
      </p:sp>
      <p:sp>
        <p:nvSpPr>
          <p:cNvPr id="171013" name="Text Box 5"/>
          <p:cNvSpPr txBox="1">
            <a:spLocks noChangeArrowheads="1"/>
          </p:cNvSpPr>
          <p:nvPr/>
        </p:nvSpPr>
        <p:spPr bwMode="auto">
          <a:xfrm>
            <a:off x="449263" y="1273588"/>
            <a:ext cx="8332787"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a:t>
            </a:r>
            <a:r>
              <a:rPr lang="en-US" dirty="0" smtClean="0">
                <a:latin typeface="Tahoma" pitchFamily="34" charset="0"/>
              </a:rPr>
              <a:t>PMF </a:t>
            </a:r>
            <a:r>
              <a:rPr lang="en-US" dirty="0">
                <a:latin typeface="Tahoma" pitchFamily="34" charset="0"/>
              </a:rPr>
              <a:t>of the Poisson-gamma regression for </a:t>
            </a:r>
            <a:r>
              <a:rPr lang="en-US" i="1" dirty="0">
                <a:latin typeface="Tahoma" pitchFamily="34" charset="0"/>
              </a:rPr>
              <a:t>y</a:t>
            </a:r>
            <a:r>
              <a:rPr lang="en-US" i="1" baseline="-25000" dirty="0">
                <a:latin typeface="Tahoma" pitchFamily="34" charset="0"/>
              </a:rPr>
              <a:t>i</a:t>
            </a:r>
            <a:r>
              <a:rPr lang="en-US" dirty="0">
                <a:latin typeface="Tahoma" pitchFamily="34" charset="0"/>
              </a:rPr>
              <a:t>  </a:t>
            </a:r>
            <a:r>
              <a:rPr lang="en-US" dirty="0" smtClean="0">
                <a:latin typeface="Tahoma" pitchFamily="34" charset="0"/>
              </a:rPr>
              <a:t>is</a:t>
            </a:r>
            <a:endParaRPr lang="en-US" dirty="0">
              <a:latin typeface="Tahoma" pitchFamily="34" charset="0"/>
            </a:endParaRPr>
          </a:p>
        </p:txBody>
      </p:sp>
      <p:sp>
        <p:nvSpPr>
          <p:cNvPr id="171014" name="Text Box 6"/>
          <p:cNvSpPr txBox="1">
            <a:spLocks noChangeArrowheads="1"/>
          </p:cNvSpPr>
          <p:nvPr/>
        </p:nvSpPr>
        <p:spPr bwMode="auto">
          <a:xfrm>
            <a:off x="413196" y="2992317"/>
            <a:ext cx="7172325"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and variance are given by</a:t>
            </a:r>
          </a:p>
        </p:txBody>
      </p:sp>
      <p:graphicFrame>
        <p:nvGraphicFramePr>
          <p:cNvPr id="171015" name="Object 7"/>
          <p:cNvGraphicFramePr>
            <a:graphicFrameLocks noChangeAspect="1"/>
          </p:cNvGraphicFramePr>
          <p:nvPr>
            <p:extLst>
              <p:ext uri="{D42A27DB-BD31-4B8C-83A1-F6EECF244321}">
                <p14:modId xmlns:p14="http://schemas.microsoft.com/office/powerpoint/2010/main" val="117681936"/>
              </p:ext>
            </p:extLst>
          </p:nvPr>
        </p:nvGraphicFramePr>
        <p:xfrm>
          <a:off x="548350" y="3598233"/>
          <a:ext cx="2013536" cy="541245"/>
        </p:xfrm>
        <a:graphic>
          <a:graphicData uri="http://schemas.openxmlformats.org/presentationml/2006/ole">
            <mc:AlternateContent xmlns:mc="http://schemas.openxmlformats.org/markup-compatibility/2006">
              <mc:Choice xmlns:v="urn:schemas-microsoft-com:vml" Requires="v">
                <p:oleObj spid="_x0000_s117055" name="Equation" r:id="rId3" imgW="850680" imgH="228600" progId="Equation.DSMT4">
                  <p:embed/>
                </p:oleObj>
              </mc:Choice>
              <mc:Fallback>
                <p:oleObj name="Equation" r:id="rId3" imgW="850680" imgH="228600" progId="Equation.DSMT4">
                  <p:embed/>
                  <p:pic>
                    <p:nvPicPr>
                      <p:cNvPr id="0" name="Object 3"/>
                      <p:cNvPicPr>
                        <a:picLocks noChangeAspect="1" noChangeArrowheads="1"/>
                      </p:cNvPicPr>
                      <p:nvPr/>
                    </p:nvPicPr>
                    <p:blipFill>
                      <a:blip r:embed="rId4"/>
                      <a:srcRect/>
                      <a:stretch>
                        <a:fillRect/>
                      </a:stretch>
                    </p:blipFill>
                    <p:spPr bwMode="auto">
                      <a:xfrm>
                        <a:off x="548350" y="3598233"/>
                        <a:ext cx="2013536" cy="541245"/>
                      </a:xfrm>
                      <a:prstGeom prst="rect">
                        <a:avLst/>
                      </a:prstGeom>
                      <a:noFill/>
                      <a:extLst/>
                    </p:spPr>
                  </p:pic>
                </p:oleObj>
              </mc:Fallback>
            </mc:AlternateContent>
          </a:graphicData>
        </a:graphic>
      </p:graphicFrame>
      <p:graphicFrame>
        <p:nvGraphicFramePr>
          <p:cNvPr id="171016" name="Object 8"/>
          <p:cNvGraphicFramePr>
            <a:graphicFrameLocks noChangeAspect="1"/>
          </p:cNvGraphicFramePr>
          <p:nvPr>
            <p:extLst>
              <p:ext uri="{D42A27DB-BD31-4B8C-83A1-F6EECF244321}">
                <p14:modId xmlns:p14="http://schemas.microsoft.com/office/powerpoint/2010/main" val="399923429"/>
              </p:ext>
            </p:extLst>
          </p:nvPr>
        </p:nvGraphicFramePr>
        <p:xfrm>
          <a:off x="4479520" y="4304258"/>
          <a:ext cx="3048222" cy="1036396"/>
        </p:xfrm>
        <a:graphic>
          <a:graphicData uri="http://schemas.openxmlformats.org/presentationml/2006/ole">
            <mc:AlternateContent xmlns:mc="http://schemas.openxmlformats.org/markup-compatibility/2006">
              <mc:Choice xmlns:v="urn:schemas-microsoft-com:vml" Requires="v">
                <p:oleObj spid="_x0000_s117056" name="Equation" r:id="rId5" imgW="1307880" imgH="444240" progId="Equation.DSMT4">
                  <p:embed/>
                </p:oleObj>
              </mc:Choice>
              <mc:Fallback>
                <p:oleObj name="Equation" r:id="rId5" imgW="1307880" imgH="444240" progId="Equation.DSMT4">
                  <p:embed/>
                  <p:pic>
                    <p:nvPicPr>
                      <p:cNvPr id="0" name="Object 4"/>
                      <p:cNvPicPr>
                        <a:picLocks noChangeAspect="1" noChangeArrowheads="1"/>
                      </p:cNvPicPr>
                      <p:nvPr/>
                    </p:nvPicPr>
                    <p:blipFill>
                      <a:blip r:embed="rId6"/>
                      <a:srcRect/>
                      <a:stretch>
                        <a:fillRect/>
                      </a:stretch>
                    </p:blipFill>
                    <p:spPr bwMode="auto">
                      <a:xfrm>
                        <a:off x="4479520" y="4304258"/>
                        <a:ext cx="3048222" cy="1036396"/>
                      </a:xfrm>
                      <a:prstGeom prst="rect">
                        <a:avLst/>
                      </a:prstGeom>
                      <a:noFill/>
                      <a:extLst/>
                    </p:spPr>
                  </p:pic>
                </p:oleObj>
              </mc:Fallback>
            </mc:AlternateContent>
          </a:graphicData>
        </a:graphic>
      </p:graphicFrame>
      <p:sp>
        <p:nvSpPr>
          <p:cNvPr id="171017" name="Text Box 9"/>
          <p:cNvSpPr txBox="1">
            <a:spLocks noChangeArrowheads="1"/>
          </p:cNvSpPr>
          <p:nvPr/>
        </p:nvSpPr>
        <p:spPr bwMode="auto">
          <a:xfrm>
            <a:off x="413196" y="5395677"/>
            <a:ext cx="4356100"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function is given by</a:t>
            </a:r>
          </a:p>
        </p:txBody>
      </p:sp>
      <p:graphicFrame>
        <p:nvGraphicFramePr>
          <p:cNvPr id="171018" name="Object 10"/>
          <p:cNvGraphicFramePr>
            <a:graphicFrameLocks noChangeAspect="1"/>
          </p:cNvGraphicFramePr>
          <p:nvPr>
            <p:extLst>
              <p:ext uri="{D42A27DB-BD31-4B8C-83A1-F6EECF244321}">
                <p14:modId xmlns:p14="http://schemas.microsoft.com/office/powerpoint/2010/main" val="3116887604"/>
              </p:ext>
            </p:extLst>
          </p:nvPr>
        </p:nvGraphicFramePr>
        <p:xfrm>
          <a:off x="460184" y="5978463"/>
          <a:ext cx="4748213" cy="609600"/>
        </p:xfrm>
        <a:graphic>
          <a:graphicData uri="http://schemas.openxmlformats.org/presentationml/2006/ole">
            <mc:AlternateContent xmlns:mc="http://schemas.openxmlformats.org/markup-compatibility/2006">
              <mc:Choice xmlns:v="urn:schemas-microsoft-com:vml" Requires="v">
                <p:oleObj spid="_x0000_s117057" name="Equation" r:id="rId7" imgW="1777680" imgH="228600" progId="Equation.DSMT4">
                  <p:embed/>
                </p:oleObj>
              </mc:Choice>
              <mc:Fallback>
                <p:oleObj name="Equation" r:id="rId7" imgW="1777680" imgH="228600" progId="Equation.DSMT4">
                  <p:embed/>
                  <p:pic>
                    <p:nvPicPr>
                      <p:cNvPr id="0" name="Object 5"/>
                      <p:cNvPicPr>
                        <a:picLocks noChangeAspect="1" noChangeArrowheads="1"/>
                      </p:cNvPicPr>
                      <p:nvPr/>
                    </p:nvPicPr>
                    <p:blipFill>
                      <a:blip r:embed="rId8"/>
                      <a:srcRect/>
                      <a:stretch>
                        <a:fillRect/>
                      </a:stretch>
                    </p:blipFill>
                    <p:spPr bwMode="auto">
                      <a:xfrm>
                        <a:off x="460184" y="5978463"/>
                        <a:ext cx="4748213" cy="609600"/>
                      </a:xfrm>
                      <a:prstGeom prst="rect">
                        <a:avLst/>
                      </a:prstGeom>
                      <a:noFill/>
                      <a:extLst/>
                    </p:spPr>
                  </p:pic>
                </p:oleObj>
              </mc:Fallback>
            </mc:AlternateContent>
          </a:graphicData>
        </a:graphic>
      </p:graphicFrame>
      <p:graphicFrame>
        <p:nvGraphicFramePr>
          <p:cNvPr id="116742" name="Object 4"/>
          <p:cNvGraphicFramePr>
            <a:graphicFrameLocks noChangeAspect="1"/>
          </p:cNvGraphicFramePr>
          <p:nvPr>
            <p:extLst>
              <p:ext uri="{D42A27DB-BD31-4B8C-83A1-F6EECF244321}">
                <p14:modId xmlns:p14="http://schemas.microsoft.com/office/powerpoint/2010/main" val="265782533"/>
              </p:ext>
            </p:extLst>
          </p:nvPr>
        </p:nvGraphicFramePr>
        <p:xfrm>
          <a:off x="449263" y="4455370"/>
          <a:ext cx="3490428" cy="624414"/>
        </p:xfrm>
        <a:graphic>
          <a:graphicData uri="http://schemas.openxmlformats.org/presentationml/2006/ole">
            <mc:AlternateContent xmlns:mc="http://schemas.openxmlformats.org/markup-compatibility/2006">
              <mc:Choice xmlns:v="urn:schemas-microsoft-com:vml" Requires="v">
                <p:oleObj spid="_x0000_s117058" name="Equation" r:id="rId9" imgW="1346040" imgH="241200" progId="Equation.DSMT4">
                  <p:embed/>
                </p:oleObj>
              </mc:Choice>
              <mc:Fallback>
                <p:oleObj name="Equation" r:id="rId9" imgW="1346040" imgH="241200" progId="Equation.DSMT4">
                  <p:embed/>
                  <p:pic>
                    <p:nvPicPr>
                      <p:cNvPr id="0" name="Picture 6"/>
                      <p:cNvPicPr>
                        <a:picLocks noChangeAspect="1" noChangeArrowheads="1"/>
                      </p:cNvPicPr>
                      <p:nvPr/>
                    </p:nvPicPr>
                    <p:blipFill>
                      <a:blip r:embed="rId10"/>
                      <a:srcRect/>
                      <a:stretch>
                        <a:fillRect/>
                      </a:stretch>
                    </p:blipFill>
                    <p:spPr bwMode="auto">
                      <a:xfrm>
                        <a:off x="449263" y="4455370"/>
                        <a:ext cx="3490428" cy="624414"/>
                      </a:xfrm>
                      <a:prstGeom prst="rect">
                        <a:avLst/>
                      </a:prstGeom>
                      <a:noFill/>
                      <a:extLst/>
                    </p:spPr>
                  </p:pic>
                </p:oleObj>
              </mc:Fallback>
            </mc:AlternateContent>
          </a:graphicData>
        </a:graphic>
      </p:graphicFrame>
      <p:sp>
        <p:nvSpPr>
          <p:cNvPr id="12" name="Text Box 6"/>
          <p:cNvSpPr txBox="1">
            <a:spLocks noChangeArrowheads="1"/>
          </p:cNvSpPr>
          <p:nvPr/>
        </p:nvSpPr>
        <p:spPr bwMode="auto">
          <a:xfrm>
            <a:off x="3939691" y="4581566"/>
            <a:ext cx="539829" cy="457200"/>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or</a:t>
            </a:r>
            <a:endParaRPr lang="en-US" sz="2400" dirty="0">
              <a:latin typeface="Tahoma"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144607378"/>
              </p:ext>
            </p:extLst>
          </p:nvPr>
        </p:nvGraphicFramePr>
        <p:xfrm>
          <a:off x="441325" y="1794163"/>
          <a:ext cx="6690446" cy="1023885"/>
        </p:xfrm>
        <a:graphic>
          <a:graphicData uri="http://schemas.openxmlformats.org/presentationml/2006/ole">
            <mc:AlternateContent xmlns:mc="http://schemas.openxmlformats.org/markup-compatibility/2006">
              <mc:Choice xmlns:v="urn:schemas-microsoft-com:vml" Requires="v">
                <p:oleObj spid="_x0000_s117059" name="Equation" r:id="rId11" imgW="3327400" imgH="508000" progId="Equation.DSMT4">
                  <p:embed/>
                </p:oleObj>
              </mc:Choice>
              <mc:Fallback>
                <p:oleObj name="Equation" r:id="rId11" imgW="3327400" imgH="508000" progId="Equation.DSMT4">
                  <p:embed/>
                  <p:pic>
                    <p:nvPicPr>
                      <p:cNvPr id="0" name="Object 9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325" y="1794163"/>
                        <a:ext cx="6690446" cy="1023885"/>
                      </a:xfrm>
                      <a:prstGeom prst="rect">
                        <a:avLst/>
                      </a:prstGeom>
                      <a:noFill/>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058824956"/>
              </p:ext>
            </p:extLst>
          </p:nvPr>
        </p:nvGraphicFramePr>
        <p:xfrm>
          <a:off x="5402263" y="5978525"/>
          <a:ext cx="3455987" cy="571500"/>
        </p:xfrm>
        <a:graphic>
          <a:graphicData uri="http://schemas.openxmlformats.org/presentationml/2006/ole">
            <mc:AlternateContent xmlns:mc="http://schemas.openxmlformats.org/markup-compatibility/2006">
              <mc:Choice xmlns:v="urn:schemas-microsoft-com:vml" Requires="v">
                <p:oleObj spid="_x0000_s117060" name="Equation" r:id="rId13" imgW="1549080" imgH="253800" progId="Equation.DSMT4">
                  <p:embed/>
                </p:oleObj>
              </mc:Choice>
              <mc:Fallback>
                <p:oleObj name="Equation" r:id="rId13" imgW="1549080" imgH="253800" progId="Equation.DSMT4">
                  <p:embed/>
                  <p:pic>
                    <p:nvPicPr>
                      <p:cNvPr id="0" name="Object 119"/>
                      <p:cNvPicPr>
                        <a:picLocks noChangeAspect="1" noChangeArrowheads="1"/>
                      </p:cNvPicPr>
                      <p:nvPr/>
                    </p:nvPicPr>
                    <p:blipFill>
                      <a:blip r:embed="rId14"/>
                      <a:srcRect/>
                      <a:stretch>
                        <a:fillRect/>
                      </a:stretch>
                    </p:blipFill>
                    <p:spPr bwMode="auto">
                      <a:xfrm>
                        <a:off x="5402263" y="5978525"/>
                        <a:ext cx="3455987" cy="571500"/>
                      </a:xfrm>
                      <a:prstGeom prst="rect">
                        <a:avLst/>
                      </a:prstGeom>
                      <a:noFill/>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Text Box 4"/>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69989" name="Text Box 5"/>
          <p:cNvSpPr txBox="1">
            <a:spLocks noChangeArrowheads="1"/>
          </p:cNvSpPr>
          <p:nvPr/>
        </p:nvSpPr>
        <p:spPr bwMode="auto">
          <a:xfrm>
            <a:off x="2474913" y="741363"/>
            <a:ext cx="4194175"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Poisson-gamma </a:t>
            </a:r>
            <a:r>
              <a:rPr lang="en-US" sz="2400" b="1" dirty="0">
                <a:solidFill>
                  <a:schemeClr val="hlink"/>
                </a:solidFill>
                <a:latin typeface="Tahoma" pitchFamily="34" charset="0"/>
              </a:rPr>
              <a:t>Model</a:t>
            </a:r>
          </a:p>
        </p:txBody>
      </p:sp>
      <p:sp>
        <p:nvSpPr>
          <p:cNvPr id="13" name="Text Box 5"/>
          <p:cNvSpPr txBox="1">
            <a:spLocks noChangeArrowheads="1"/>
          </p:cNvSpPr>
          <p:nvPr/>
        </p:nvSpPr>
        <p:spPr bwMode="auto">
          <a:xfrm>
            <a:off x="531813" y="1286373"/>
            <a:ext cx="8443916"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Example – Crash Data at 3-legged signalized intersections:</a:t>
            </a:r>
            <a:endParaRPr lang="en-US" sz="2400" dirty="0">
              <a:latin typeface="Tahoma" pitchFamily="34" charset="0"/>
            </a:endParaRPr>
          </a:p>
        </p:txBody>
      </p:sp>
      <p:graphicFrame>
        <p:nvGraphicFramePr>
          <p:cNvPr id="14" name="Object 13"/>
          <p:cNvGraphicFramePr>
            <a:graphicFrameLocks noChangeAspect="1"/>
          </p:cNvGraphicFramePr>
          <p:nvPr/>
        </p:nvGraphicFramePr>
        <p:xfrm>
          <a:off x="3006725" y="1912938"/>
          <a:ext cx="2054225" cy="458787"/>
        </p:xfrm>
        <a:graphic>
          <a:graphicData uri="http://schemas.openxmlformats.org/presentationml/2006/ole">
            <mc:AlternateContent xmlns:mc="http://schemas.openxmlformats.org/markup-compatibility/2006">
              <mc:Choice xmlns:v="urn:schemas-microsoft-com:vml" Requires="v">
                <p:oleObj spid="_x0000_s118027" name="Equation" r:id="rId3" imgW="1079280" imgH="241200" progId="Equation.DSMT4">
                  <p:embed/>
                </p:oleObj>
              </mc:Choice>
              <mc:Fallback>
                <p:oleObj name="Equation" r:id="rId3" imgW="1079280" imgH="241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6725" y="1912938"/>
                        <a:ext cx="2054225"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 Box 5"/>
          <p:cNvSpPr txBox="1">
            <a:spLocks noChangeArrowheads="1"/>
          </p:cNvSpPr>
          <p:nvPr/>
        </p:nvSpPr>
        <p:spPr bwMode="auto">
          <a:xfrm>
            <a:off x="1169562" y="4130414"/>
            <a:ext cx="4604947"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Expected number of crashes</a:t>
            </a:r>
            <a:endParaRPr lang="en-US" sz="2400" dirty="0">
              <a:latin typeface="Tahoma" pitchFamily="34" charset="0"/>
            </a:endParaRPr>
          </a:p>
        </p:txBody>
      </p:sp>
      <p:sp>
        <p:nvSpPr>
          <p:cNvPr id="19" name="Text Box 5"/>
          <p:cNvSpPr txBox="1">
            <a:spLocks noChangeArrowheads="1"/>
          </p:cNvSpPr>
          <p:nvPr/>
        </p:nvSpPr>
        <p:spPr bwMode="auto">
          <a:xfrm>
            <a:off x="531813" y="3589535"/>
            <a:ext cx="1541832"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Where,</a:t>
            </a:r>
            <a:endParaRPr lang="en-US" sz="2400" dirty="0">
              <a:latin typeface="Tahoma" pitchFamily="34" charset="0"/>
            </a:endParaRPr>
          </a:p>
        </p:txBody>
      </p:sp>
      <p:graphicFrame>
        <p:nvGraphicFramePr>
          <p:cNvPr id="105478" name="Object 6"/>
          <p:cNvGraphicFramePr>
            <a:graphicFrameLocks noChangeAspect="1"/>
          </p:cNvGraphicFramePr>
          <p:nvPr>
            <p:extLst>
              <p:ext uri="{D42A27DB-BD31-4B8C-83A1-F6EECF244321}">
                <p14:modId xmlns:p14="http://schemas.microsoft.com/office/powerpoint/2010/main" val="2264013162"/>
              </p:ext>
            </p:extLst>
          </p:nvPr>
        </p:nvGraphicFramePr>
        <p:xfrm>
          <a:off x="531813" y="4270888"/>
          <a:ext cx="508000" cy="312737"/>
        </p:xfrm>
        <a:graphic>
          <a:graphicData uri="http://schemas.openxmlformats.org/presentationml/2006/ole">
            <mc:AlternateContent xmlns:mc="http://schemas.openxmlformats.org/markup-compatibility/2006">
              <mc:Choice xmlns:v="urn:schemas-microsoft-com:vml" Requires="v">
                <p:oleObj spid="_x0000_s118028" name="Equation" r:id="rId5" imgW="266400" imgH="164880" progId="Equation.DSMT4">
                  <p:embed/>
                </p:oleObj>
              </mc:Choice>
              <mc:Fallback>
                <p:oleObj name="Equation" r:id="rId5" imgW="266400" imgH="1648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1813" y="4270888"/>
                        <a:ext cx="508000" cy="312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479" name="Object 6"/>
          <p:cNvGraphicFramePr>
            <a:graphicFrameLocks noChangeAspect="1"/>
          </p:cNvGraphicFramePr>
          <p:nvPr>
            <p:extLst>
              <p:ext uri="{D42A27DB-BD31-4B8C-83A1-F6EECF244321}">
                <p14:modId xmlns:p14="http://schemas.microsoft.com/office/powerpoint/2010/main" val="1437115908"/>
              </p:ext>
            </p:extLst>
          </p:nvPr>
        </p:nvGraphicFramePr>
        <p:xfrm>
          <a:off x="531813" y="4752975"/>
          <a:ext cx="771525" cy="458788"/>
        </p:xfrm>
        <a:graphic>
          <a:graphicData uri="http://schemas.openxmlformats.org/presentationml/2006/ole">
            <mc:AlternateContent xmlns:mc="http://schemas.openxmlformats.org/markup-compatibility/2006">
              <mc:Choice xmlns:v="urn:schemas-microsoft-com:vml" Requires="v">
                <p:oleObj spid="_x0000_s118029" name="Equation" r:id="rId7" imgW="406080" imgH="241200" progId="Equation.DSMT4">
                  <p:embed/>
                </p:oleObj>
              </mc:Choice>
              <mc:Fallback>
                <p:oleObj name="Equation" r:id="rId7" imgW="406080" imgH="2412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813" y="4752975"/>
                        <a:ext cx="771525" cy="458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 Box 5"/>
          <p:cNvSpPr txBox="1">
            <a:spLocks noChangeArrowheads="1"/>
          </p:cNvSpPr>
          <p:nvPr/>
        </p:nvSpPr>
        <p:spPr bwMode="auto">
          <a:xfrm>
            <a:off x="1336368" y="4722387"/>
            <a:ext cx="2845107"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Major traffic flow</a:t>
            </a:r>
            <a:endParaRPr lang="en-US" sz="2400" dirty="0">
              <a:latin typeface="Tahoma" pitchFamily="34" charset="0"/>
            </a:endParaRPr>
          </a:p>
        </p:txBody>
      </p:sp>
      <p:graphicFrame>
        <p:nvGraphicFramePr>
          <p:cNvPr id="107527" name="Object 6"/>
          <p:cNvGraphicFramePr>
            <a:graphicFrameLocks noChangeAspect="1"/>
          </p:cNvGraphicFramePr>
          <p:nvPr>
            <p:extLst>
              <p:ext uri="{D42A27DB-BD31-4B8C-83A1-F6EECF244321}">
                <p14:modId xmlns:p14="http://schemas.microsoft.com/office/powerpoint/2010/main" val="798581155"/>
              </p:ext>
            </p:extLst>
          </p:nvPr>
        </p:nvGraphicFramePr>
        <p:xfrm>
          <a:off x="531813" y="2995613"/>
          <a:ext cx="1716088" cy="484187"/>
        </p:xfrm>
        <a:graphic>
          <a:graphicData uri="http://schemas.openxmlformats.org/presentationml/2006/ole">
            <mc:AlternateContent xmlns:mc="http://schemas.openxmlformats.org/markup-compatibility/2006">
              <mc:Choice xmlns:v="urn:schemas-microsoft-com:vml" Requires="v">
                <p:oleObj spid="_x0000_s118030" name="Equation" r:id="rId9" imgW="901440" imgH="253800" progId="Equation.DSMT4">
                  <p:embed/>
                </p:oleObj>
              </mc:Choice>
              <mc:Fallback>
                <p:oleObj name="Equation" r:id="rId9" imgW="901440" imgH="253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1813" y="2995613"/>
                        <a:ext cx="1716088" cy="484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Text Box 5"/>
          <p:cNvSpPr txBox="1">
            <a:spLocks noChangeArrowheads="1"/>
          </p:cNvSpPr>
          <p:nvPr/>
        </p:nvSpPr>
        <p:spPr bwMode="auto">
          <a:xfrm>
            <a:off x="531813" y="1876923"/>
            <a:ext cx="2575571"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Functional form:</a:t>
            </a:r>
            <a:endParaRPr lang="en-US" sz="2400" dirty="0">
              <a:latin typeface="Tahoma" pitchFamily="34" charset="0"/>
            </a:endParaRPr>
          </a:p>
        </p:txBody>
      </p:sp>
      <p:sp>
        <p:nvSpPr>
          <p:cNvPr id="27" name="Text Box 5"/>
          <p:cNvSpPr txBox="1">
            <a:spLocks noChangeArrowheads="1"/>
          </p:cNvSpPr>
          <p:nvPr/>
        </p:nvSpPr>
        <p:spPr bwMode="auto">
          <a:xfrm>
            <a:off x="531813" y="2457948"/>
            <a:ext cx="6366522"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Functional form needed to model crash data:</a:t>
            </a:r>
            <a:endParaRPr lang="en-US" sz="2400" dirty="0">
              <a:latin typeface="Tahoma" pitchFamily="34" charset="0"/>
            </a:endParaRPr>
          </a:p>
        </p:txBody>
      </p:sp>
      <p:graphicFrame>
        <p:nvGraphicFramePr>
          <p:cNvPr id="28" name="Object 6"/>
          <p:cNvGraphicFramePr>
            <a:graphicFrameLocks noChangeAspect="1"/>
          </p:cNvGraphicFramePr>
          <p:nvPr>
            <p:extLst>
              <p:ext uri="{D42A27DB-BD31-4B8C-83A1-F6EECF244321}">
                <p14:modId xmlns:p14="http://schemas.microsoft.com/office/powerpoint/2010/main" val="3653650191"/>
              </p:ext>
            </p:extLst>
          </p:nvPr>
        </p:nvGraphicFramePr>
        <p:xfrm>
          <a:off x="531813" y="5487988"/>
          <a:ext cx="771525" cy="434975"/>
        </p:xfrm>
        <a:graphic>
          <a:graphicData uri="http://schemas.openxmlformats.org/presentationml/2006/ole">
            <mc:AlternateContent xmlns:mc="http://schemas.openxmlformats.org/markup-compatibility/2006">
              <mc:Choice xmlns:v="urn:schemas-microsoft-com:vml" Requires="v">
                <p:oleObj spid="_x0000_s118031" name="Equation" r:id="rId11" imgW="406080" imgH="228600" progId="Equation.DSMT4">
                  <p:embed/>
                </p:oleObj>
              </mc:Choice>
              <mc:Fallback>
                <p:oleObj name="Equation" r:id="rId11" imgW="406080" imgH="2286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1813" y="5487988"/>
                        <a:ext cx="771525"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 Box 5"/>
          <p:cNvSpPr txBox="1">
            <a:spLocks noChangeArrowheads="1"/>
          </p:cNvSpPr>
          <p:nvPr/>
        </p:nvSpPr>
        <p:spPr bwMode="auto">
          <a:xfrm>
            <a:off x="1374468" y="5436762"/>
            <a:ext cx="2845107"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Minor traffic flow</a:t>
            </a:r>
            <a:endParaRPr lang="en-US" sz="2400" dirty="0">
              <a:latin typeface="Tahoma" pitchFamily="34" charset="0"/>
            </a:endParaRPr>
          </a:p>
        </p:txBody>
      </p:sp>
      <p:cxnSp>
        <p:nvCxnSpPr>
          <p:cNvPr id="31" name="Straight Arrow Connector 30"/>
          <p:cNvCxnSpPr/>
          <p:nvPr/>
        </p:nvCxnSpPr>
        <p:spPr>
          <a:xfrm>
            <a:off x="2695575" y="3371850"/>
            <a:ext cx="3324225" cy="628650"/>
          </a:xfrm>
          <a:prstGeom prst="straightConnector1">
            <a:avLst/>
          </a:prstGeom>
          <a:ln w="25400">
            <a:solidFill>
              <a:srgbClr val="09FF09"/>
            </a:solidFill>
            <a:tailEnd type="arrow"/>
          </a:ln>
        </p:spPr>
        <p:style>
          <a:lnRef idx="1">
            <a:schemeClr val="accent1"/>
          </a:lnRef>
          <a:fillRef idx="0">
            <a:schemeClr val="accent1"/>
          </a:fillRef>
          <a:effectRef idx="0">
            <a:schemeClr val="accent1"/>
          </a:effectRef>
          <a:fontRef idx="minor">
            <a:schemeClr val="tx1"/>
          </a:fontRef>
        </p:style>
      </p:cxnSp>
      <p:sp>
        <p:nvSpPr>
          <p:cNvPr id="32" name="Text Box 5"/>
          <p:cNvSpPr txBox="1">
            <a:spLocks noChangeArrowheads="1"/>
          </p:cNvSpPr>
          <p:nvPr/>
        </p:nvSpPr>
        <p:spPr bwMode="auto">
          <a:xfrm>
            <a:off x="6096000" y="3406514"/>
            <a:ext cx="2812234" cy="1200329"/>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Need to take the natural log of the flow variables</a:t>
            </a:r>
            <a:endParaRPr lang="en-US" sz="2400" dirty="0">
              <a:latin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Text Box 4"/>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69989" name="Text Box 5"/>
          <p:cNvSpPr txBox="1">
            <a:spLocks noChangeArrowheads="1"/>
          </p:cNvSpPr>
          <p:nvPr/>
        </p:nvSpPr>
        <p:spPr bwMode="auto">
          <a:xfrm>
            <a:off x="2474913" y="741363"/>
            <a:ext cx="4194175"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Poisson-gamma </a:t>
            </a:r>
            <a:r>
              <a:rPr lang="en-US" sz="2400" b="1" dirty="0">
                <a:solidFill>
                  <a:schemeClr val="hlink"/>
                </a:solidFill>
                <a:latin typeface="Tahoma" pitchFamily="34" charset="0"/>
              </a:rPr>
              <a:t>Model</a:t>
            </a:r>
          </a:p>
        </p:txBody>
      </p:sp>
      <p:sp>
        <p:nvSpPr>
          <p:cNvPr id="18" name="Rectangle 17"/>
          <p:cNvSpPr/>
          <p:nvPr/>
        </p:nvSpPr>
        <p:spPr>
          <a:xfrm>
            <a:off x="3558590" y="1195685"/>
            <a:ext cx="5503872" cy="4893647"/>
          </a:xfrm>
          <a:prstGeom prst="rect">
            <a:avLst/>
          </a:prstGeom>
        </p:spPr>
        <p:txBody>
          <a:bodyPr wrap="square">
            <a:spAutoFit/>
          </a:bodyPr>
          <a:lstStyle/>
          <a:p>
            <a:r>
              <a:rPr lang="en-US" sz="800" dirty="0" smtClean="0"/>
              <a:t>The GENMOD Procedure</a:t>
            </a:r>
          </a:p>
          <a:p>
            <a:endParaRPr lang="en-US" sz="800" dirty="0" smtClean="0"/>
          </a:p>
          <a:p>
            <a:r>
              <a:rPr lang="en-US" sz="800" dirty="0" smtClean="0"/>
              <a:t>                                         Model Information</a:t>
            </a:r>
          </a:p>
          <a:p>
            <a:endParaRPr lang="en-US" sz="800" dirty="0" smtClean="0"/>
          </a:p>
          <a:p>
            <a:r>
              <a:rPr lang="en-US" sz="800" dirty="0" smtClean="0"/>
              <a:t>               Data Set                         WORK.C</a:t>
            </a:r>
          </a:p>
          <a:p>
            <a:r>
              <a:rPr lang="en-US" sz="800" dirty="0" smtClean="0"/>
              <a:t>               Distribution          Negative Binomial</a:t>
            </a:r>
          </a:p>
          <a:p>
            <a:r>
              <a:rPr lang="en-US" sz="800" dirty="0" smtClean="0"/>
              <a:t>               Link Function                       Log</a:t>
            </a:r>
          </a:p>
          <a:p>
            <a:r>
              <a:rPr lang="en-US" sz="800" dirty="0" smtClean="0"/>
              <a:t>               Dependent Variable                Total    </a:t>
            </a:r>
            <a:r>
              <a:rPr lang="en-US" sz="800" dirty="0" err="1" smtClean="0"/>
              <a:t>Total</a:t>
            </a:r>
            <a:endParaRPr lang="en-US" sz="800" dirty="0" smtClean="0"/>
          </a:p>
          <a:p>
            <a:endParaRPr lang="en-US" sz="800" dirty="0" smtClean="0"/>
          </a:p>
          <a:p>
            <a:r>
              <a:rPr lang="en-US" sz="800" dirty="0" smtClean="0"/>
              <a:t>                             Number of Observations Read         255</a:t>
            </a:r>
          </a:p>
          <a:p>
            <a:r>
              <a:rPr lang="en-US" sz="800" dirty="0" smtClean="0"/>
              <a:t>                             Number of Observations Used         255</a:t>
            </a:r>
          </a:p>
          <a:p>
            <a:endParaRPr lang="en-US" sz="800" dirty="0" smtClean="0"/>
          </a:p>
          <a:p>
            <a:r>
              <a:rPr lang="en-US" sz="800" dirty="0" smtClean="0"/>
              <a:t>                             Criteria For Assessing Goodness Of Fit</a:t>
            </a:r>
          </a:p>
          <a:p>
            <a:endParaRPr lang="en-US" sz="800" dirty="0" smtClean="0"/>
          </a:p>
          <a:p>
            <a:r>
              <a:rPr lang="en-US" sz="800" dirty="0" smtClean="0"/>
              <a:t>                 Criterion                     DF           Value        </a:t>
            </a:r>
            <a:r>
              <a:rPr lang="en-US" sz="800" dirty="0" err="1" smtClean="0"/>
              <a:t>Value</a:t>
            </a:r>
            <a:r>
              <a:rPr lang="en-US" sz="800" dirty="0" smtClean="0"/>
              <a:t>/DF</a:t>
            </a:r>
          </a:p>
          <a:p>
            <a:r>
              <a:rPr lang="en-US" sz="800" dirty="0" smtClean="0"/>
              <a:t>                 Deviance                     252        288.8580          1.1463</a:t>
            </a:r>
          </a:p>
          <a:p>
            <a:r>
              <a:rPr lang="en-US" sz="800" dirty="0" smtClean="0"/>
              <a:t>                 Scaled Deviance              252        288.8580          1.1463</a:t>
            </a:r>
          </a:p>
          <a:p>
            <a:r>
              <a:rPr lang="en-US" sz="800" dirty="0" smtClean="0"/>
              <a:t>                 Pearson Chi-Square           252        312.6975          1.2409</a:t>
            </a:r>
          </a:p>
          <a:p>
            <a:r>
              <a:rPr lang="en-US" sz="800" dirty="0" smtClean="0"/>
              <a:t>                 Scaled Pearson X2            252        312.6975          1.2409</a:t>
            </a:r>
          </a:p>
          <a:p>
            <a:r>
              <a:rPr lang="en-US" sz="800" dirty="0" smtClean="0"/>
              <a:t>                 Log Likelihood                          836.0686</a:t>
            </a:r>
          </a:p>
          <a:p>
            <a:r>
              <a:rPr lang="en-US" sz="800" dirty="0" smtClean="0"/>
              <a:t>                 Full Log Likelihood                    -606.7989</a:t>
            </a:r>
          </a:p>
          <a:p>
            <a:r>
              <a:rPr lang="en-US" sz="800" dirty="0" smtClean="0"/>
              <a:t>                 AIC (smaller is better)                1221.5978</a:t>
            </a:r>
          </a:p>
          <a:p>
            <a:r>
              <a:rPr lang="en-US" sz="800" dirty="0" smtClean="0"/>
              <a:t>                 AICC (smaller is better)               1221.7578</a:t>
            </a:r>
          </a:p>
          <a:p>
            <a:r>
              <a:rPr lang="en-US" sz="800" dirty="0" smtClean="0"/>
              <a:t>                 BIC (smaller is better)                1235.7628</a:t>
            </a:r>
          </a:p>
          <a:p>
            <a:endParaRPr lang="en-US" sz="800" dirty="0" smtClean="0"/>
          </a:p>
          <a:p>
            <a:r>
              <a:rPr lang="en-US" sz="800" dirty="0" smtClean="0"/>
              <a:t>           Algorithm converged.</a:t>
            </a:r>
          </a:p>
          <a:p>
            <a:endParaRPr lang="en-US" sz="800" dirty="0" smtClean="0"/>
          </a:p>
          <a:p>
            <a:endParaRPr lang="en-US" sz="800" dirty="0" smtClean="0"/>
          </a:p>
          <a:p>
            <a:r>
              <a:rPr lang="en-US" sz="800" dirty="0" smtClean="0"/>
              <a:t>                        Analysis Of Maximum Likelihood Parameter Estimates</a:t>
            </a:r>
          </a:p>
          <a:p>
            <a:r>
              <a:rPr lang="en-US" sz="800" dirty="0" smtClean="0"/>
              <a:t>                                   Standard     Wald 95% Confidence          Wald</a:t>
            </a:r>
          </a:p>
          <a:p>
            <a:r>
              <a:rPr lang="en-US" sz="800" dirty="0" smtClean="0"/>
              <a:t>   Parameter     DF    Estimate       Error           Limits           Chi-Square    Pr &gt; </a:t>
            </a:r>
            <a:r>
              <a:rPr lang="en-US" sz="800" dirty="0" err="1" smtClean="0"/>
              <a:t>ChiSq</a:t>
            </a:r>
            <a:endParaRPr lang="en-US" sz="800" dirty="0" smtClean="0"/>
          </a:p>
          <a:p>
            <a:r>
              <a:rPr lang="en-US" sz="800" dirty="0" smtClean="0"/>
              <a:t>   Intercept      1    -10.0648      1.3659    -12.7420     -7.3876         54.29        &lt;.0001</a:t>
            </a:r>
          </a:p>
          <a:p>
            <a:r>
              <a:rPr lang="en-US" sz="800" dirty="0" smtClean="0"/>
              <a:t>   </a:t>
            </a:r>
            <a:r>
              <a:rPr lang="en-US" sz="800" dirty="0" err="1" smtClean="0"/>
              <a:t>logf_maj</a:t>
            </a:r>
            <a:r>
              <a:rPr lang="en-US" sz="800" dirty="0" smtClean="0"/>
              <a:t>       1      0.7517      0.1320      0.4929      1.0105         32.41        &lt;.0001</a:t>
            </a:r>
          </a:p>
          <a:p>
            <a:r>
              <a:rPr lang="en-US" sz="800" dirty="0" smtClean="0"/>
              <a:t>   </a:t>
            </a:r>
            <a:r>
              <a:rPr lang="en-US" sz="800" dirty="0" err="1" smtClean="0"/>
              <a:t>logf_min</a:t>
            </a:r>
            <a:r>
              <a:rPr lang="en-US" sz="800" dirty="0" smtClean="0"/>
              <a:t>       1      0.4837      0.0562      0.3735      0.5939         74.01        &lt;.0001</a:t>
            </a:r>
          </a:p>
          <a:p>
            <a:r>
              <a:rPr lang="en-US" sz="800" dirty="0" smtClean="0"/>
              <a:t>   Dispersion     1      0.3153      0.0519      0.2135      0.4170</a:t>
            </a:r>
          </a:p>
          <a:p>
            <a:endParaRPr lang="en-US" sz="800" dirty="0" smtClean="0"/>
          </a:p>
          <a:p>
            <a:endParaRPr lang="en-US" sz="800" dirty="0" smtClean="0"/>
          </a:p>
          <a:p>
            <a:r>
              <a:rPr lang="en-US" sz="800" dirty="0" smtClean="0"/>
              <a:t>NOTE: The negative binomial dispersion parameter was estimated by maximum likelihood.</a:t>
            </a:r>
          </a:p>
          <a:p>
            <a:endParaRPr lang="en-US" sz="800" dirty="0" smtClean="0"/>
          </a:p>
        </p:txBody>
      </p:sp>
      <p:graphicFrame>
        <p:nvGraphicFramePr>
          <p:cNvPr id="108551" name="Object 7"/>
          <p:cNvGraphicFramePr>
            <a:graphicFrameLocks noChangeAspect="1"/>
          </p:cNvGraphicFramePr>
          <p:nvPr>
            <p:extLst>
              <p:ext uri="{D42A27DB-BD31-4B8C-83A1-F6EECF244321}">
                <p14:modId xmlns:p14="http://schemas.microsoft.com/office/powerpoint/2010/main" val="1955584898"/>
              </p:ext>
            </p:extLst>
          </p:nvPr>
        </p:nvGraphicFramePr>
        <p:xfrm>
          <a:off x="136759" y="1647124"/>
          <a:ext cx="3263901" cy="1016000"/>
        </p:xfrm>
        <a:graphic>
          <a:graphicData uri="http://schemas.openxmlformats.org/presentationml/2006/ole">
            <mc:AlternateContent xmlns:mc="http://schemas.openxmlformats.org/markup-compatibility/2006">
              <mc:Choice xmlns:v="urn:schemas-microsoft-com:vml" Requires="v">
                <p:oleObj spid="_x0000_s118892" name="Equation" r:id="rId4" imgW="1714320" imgH="533160" progId="Equation.DSMT4">
                  <p:embed/>
                </p:oleObj>
              </mc:Choice>
              <mc:Fallback>
                <p:oleObj name="Equation" r:id="rId4" imgW="1714320" imgH="533160" progId="Equation.DSMT4">
                  <p:embed/>
                  <p:pic>
                    <p:nvPicPr>
                      <p:cNvPr id="0" name="Picture 2"/>
                      <p:cNvPicPr>
                        <a:picLocks noChangeAspect="1" noChangeArrowheads="1"/>
                      </p:cNvPicPr>
                      <p:nvPr/>
                    </p:nvPicPr>
                    <p:blipFill>
                      <a:blip r:embed="rId5"/>
                      <a:srcRect/>
                      <a:stretch>
                        <a:fillRect/>
                      </a:stretch>
                    </p:blipFill>
                    <p:spPr bwMode="auto">
                      <a:xfrm>
                        <a:off x="136759" y="1647124"/>
                        <a:ext cx="3263901"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Arrow Connector 21"/>
          <p:cNvCxnSpPr/>
          <p:nvPr/>
        </p:nvCxnSpPr>
        <p:spPr>
          <a:xfrm flipH="1" flipV="1">
            <a:off x="1817152" y="2663124"/>
            <a:ext cx="1825699" cy="257695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18787" name="Object 3"/>
          <p:cNvGraphicFramePr>
            <a:graphicFrameLocks noChangeAspect="1"/>
          </p:cNvGraphicFramePr>
          <p:nvPr>
            <p:extLst>
              <p:ext uri="{D42A27DB-BD31-4B8C-83A1-F6EECF244321}">
                <p14:modId xmlns:p14="http://schemas.microsoft.com/office/powerpoint/2010/main" val="3567820428"/>
              </p:ext>
            </p:extLst>
          </p:nvPr>
        </p:nvGraphicFramePr>
        <p:xfrm>
          <a:off x="0" y="4473601"/>
          <a:ext cx="2562225" cy="434975"/>
        </p:xfrm>
        <a:graphic>
          <a:graphicData uri="http://schemas.openxmlformats.org/presentationml/2006/ole">
            <mc:AlternateContent xmlns:mc="http://schemas.openxmlformats.org/markup-compatibility/2006">
              <mc:Choice xmlns:v="urn:schemas-microsoft-com:vml" Requires="v">
                <p:oleObj spid="_x0000_s118893" name="Equation" r:id="rId6" imgW="1346040" imgH="228600" progId="Equation.DSMT4">
                  <p:embed/>
                </p:oleObj>
              </mc:Choice>
              <mc:Fallback>
                <p:oleObj name="Equation" r:id="rId6" imgW="1346040" imgH="228600" progId="Equation.DSMT4">
                  <p:embed/>
                  <p:pic>
                    <p:nvPicPr>
                      <p:cNvPr id="0" name="Picture 3"/>
                      <p:cNvPicPr>
                        <a:picLocks noChangeAspect="1" noChangeArrowheads="1"/>
                      </p:cNvPicPr>
                      <p:nvPr/>
                    </p:nvPicPr>
                    <p:blipFill>
                      <a:blip r:embed="rId7"/>
                      <a:srcRect/>
                      <a:stretch>
                        <a:fillRect/>
                      </a:stretch>
                    </p:blipFill>
                    <p:spPr bwMode="auto">
                      <a:xfrm>
                        <a:off x="0" y="4473601"/>
                        <a:ext cx="2562225"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Arrow Connector 9"/>
          <p:cNvCxnSpPr/>
          <p:nvPr/>
        </p:nvCxnSpPr>
        <p:spPr>
          <a:xfrm rot="10800000">
            <a:off x="1768709" y="4941476"/>
            <a:ext cx="1874142" cy="52143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Poisson-Lognormal </a:t>
            </a:r>
            <a:r>
              <a:rPr lang="en-US" sz="2400" b="1" dirty="0">
                <a:solidFill>
                  <a:schemeClr val="hlink"/>
                </a:solidFill>
                <a:latin typeface="Tahoma" pitchFamily="34" charset="0"/>
              </a:rPr>
              <a:t>Model </a:t>
            </a:r>
            <a:r>
              <a:rPr lang="en-US" sz="2400" b="1" dirty="0" smtClean="0">
                <a:solidFill>
                  <a:schemeClr val="hlink"/>
                </a:solidFill>
                <a:latin typeface="Tahoma" pitchFamily="34" charset="0"/>
              </a:rPr>
              <a:t>(PLN)</a:t>
            </a:r>
            <a:endParaRPr lang="en-US" sz="2400" b="1" dirty="0">
              <a:solidFill>
                <a:schemeClr val="hlink"/>
              </a:solidFill>
              <a:latin typeface="Tahoma" pitchFamily="34" charset="0"/>
            </a:endParaRPr>
          </a:p>
        </p:txBody>
      </p:sp>
      <p:sp>
        <p:nvSpPr>
          <p:cNvPr id="171013" name="Text Box 5"/>
          <p:cNvSpPr txBox="1">
            <a:spLocks noChangeArrowheads="1"/>
          </p:cNvSpPr>
          <p:nvPr/>
        </p:nvSpPr>
        <p:spPr bwMode="auto">
          <a:xfrm>
            <a:off x="449263" y="1273588"/>
            <a:ext cx="8332787" cy="646331"/>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a:t>
            </a:r>
            <a:r>
              <a:rPr lang="en-US" dirty="0" smtClean="0">
                <a:latin typeface="Tahoma" pitchFamily="34" charset="0"/>
              </a:rPr>
              <a:t>PMF </a:t>
            </a:r>
            <a:r>
              <a:rPr lang="en-US" dirty="0">
                <a:latin typeface="Tahoma" pitchFamily="34" charset="0"/>
              </a:rPr>
              <a:t>of the </a:t>
            </a:r>
            <a:r>
              <a:rPr lang="en-US" dirty="0" smtClean="0">
                <a:latin typeface="Tahoma" pitchFamily="34" charset="0"/>
              </a:rPr>
              <a:t>Poisson-lognormal </a:t>
            </a:r>
            <a:r>
              <a:rPr lang="en-US" dirty="0">
                <a:latin typeface="Tahoma" pitchFamily="34" charset="0"/>
              </a:rPr>
              <a:t>regression </a:t>
            </a:r>
            <a:r>
              <a:rPr lang="en-US" dirty="0" smtClean="0">
                <a:latin typeface="Tahoma" pitchFamily="34" charset="0"/>
              </a:rPr>
              <a:t>is not available for the PLN, since it does not have a closed form.</a:t>
            </a:r>
            <a:endParaRPr lang="en-US" dirty="0">
              <a:latin typeface="Tahoma" pitchFamily="34" charset="0"/>
            </a:endParaRPr>
          </a:p>
        </p:txBody>
      </p:sp>
      <p:sp>
        <p:nvSpPr>
          <p:cNvPr id="171014" name="Text Box 6"/>
          <p:cNvSpPr txBox="1">
            <a:spLocks noChangeArrowheads="1"/>
          </p:cNvSpPr>
          <p:nvPr/>
        </p:nvSpPr>
        <p:spPr bwMode="auto">
          <a:xfrm>
            <a:off x="449263" y="2088821"/>
            <a:ext cx="7172325"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and variance are given by</a:t>
            </a:r>
          </a:p>
        </p:txBody>
      </p:sp>
      <p:sp>
        <p:nvSpPr>
          <p:cNvPr id="171017" name="Text Box 9"/>
          <p:cNvSpPr txBox="1">
            <a:spLocks noChangeArrowheads="1"/>
          </p:cNvSpPr>
          <p:nvPr/>
        </p:nvSpPr>
        <p:spPr bwMode="auto">
          <a:xfrm>
            <a:off x="449263" y="4489837"/>
            <a:ext cx="3144271" cy="461665"/>
          </a:xfrm>
          <a:prstGeom prst="rect">
            <a:avLst/>
          </a:prstGeom>
          <a:noFill/>
          <a:ln w="9525">
            <a:noFill/>
            <a:miter lim="800000"/>
            <a:headEnd/>
            <a:tailEnd/>
          </a:ln>
          <a:effectLst/>
        </p:spPr>
        <p:txBody>
          <a:bodyPr wrap="square">
            <a:spAutoFit/>
          </a:bodyPr>
          <a:lstStyle/>
          <a:p>
            <a:pPr>
              <a:spcBef>
                <a:spcPct val="50000"/>
              </a:spcBef>
            </a:pPr>
            <a:r>
              <a:rPr lang="en-US" sz="2400" dirty="0">
                <a:latin typeface="Tahoma" pitchFamily="34" charset="0"/>
              </a:rPr>
              <a:t>The </a:t>
            </a:r>
            <a:r>
              <a:rPr lang="en-US" sz="2400" dirty="0" smtClean="0">
                <a:latin typeface="Tahoma" pitchFamily="34" charset="0"/>
              </a:rPr>
              <a:t>error </a:t>
            </a:r>
            <a:r>
              <a:rPr lang="en-US" sz="2400" dirty="0">
                <a:latin typeface="Tahoma" pitchFamily="34" charset="0"/>
              </a:rPr>
              <a:t>is given by</a:t>
            </a:r>
          </a:p>
        </p:txBody>
      </p:sp>
      <p:graphicFrame>
        <p:nvGraphicFramePr>
          <p:cNvPr id="116742" name="Object 4"/>
          <p:cNvGraphicFramePr>
            <a:graphicFrameLocks noChangeAspect="1"/>
          </p:cNvGraphicFramePr>
          <p:nvPr>
            <p:extLst>
              <p:ext uri="{D42A27DB-BD31-4B8C-83A1-F6EECF244321}">
                <p14:modId xmlns:p14="http://schemas.microsoft.com/office/powerpoint/2010/main" val="1766843361"/>
              </p:ext>
            </p:extLst>
          </p:nvPr>
        </p:nvGraphicFramePr>
        <p:xfrm>
          <a:off x="508000" y="3506831"/>
          <a:ext cx="5991225" cy="855662"/>
        </p:xfrm>
        <a:graphic>
          <a:graphicData uri="http://schemas.openxmlformats.org/presentationml/2006/ole">
            <mc:AlternateContent xmlns:mc="http://schemas.openxmlformats.org/markup-compatibility/2006">
              <mc:Choice xmlns:v="urn:schemas-microsoft-com:vml" Requires="v">
                <p:oleObj spid="_x0000_s157838" name="Equation" r:id="rId4" imgW="2311200" imgH="330120" progId="Equation.DSMT4">
                  <p:embed/>
                </p:oleObj>
              </mc:Choice>
              <mc:Fallback>
                <p:oleObj name="Equation" r:id="rId4" imgW="2311200" imgH="330120" progId="Equation.DSMT4">
                  <p:embed/>
                  <p:pic>
                    <p:nvPicPr>
                      <p:cNvPr id="116742" name="Object 4"/>
                      <p:cNvPicPr>
                        <a:picLocks noChangeAspect="1" noChangeArrowheads="1"/>
                      </p:cNvPicPr>
                      <p:nvPr/>
                    </p:nvPicPr>
                    <p:blipFill>
                      <a:blip r:embed="rId5"/>
                      <a:srcRect/>
                      <a:stretch>
                        <a:fillRect/>
                      </a:stretch>
                    </p:blipFill>
                    <p:spPr bwMode="auto">
                      <a:xfrm>
                        <a:off x="508000" y="3506831"/>
                        <a:ext cx="5991225" cy="855662"/>
                      </a:xfrm>
                      <a:prstGeom prst="rect">
                        <a:avLst/>
                      </a:prstGeom>
                      <a:noFill/>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65251741"/>
              </p:ext>
            </p:extLst>
          </p:nvPr>
        </p:nvGraphicFramePr>
        <p:xfrm>
          <a:off x="563219" y="2723509"/>
          <a:ext cx="4346575" cy="534988"/>
        </p:xfrm>
        <a:graphic>
          <a:graphicData uri="http://schemas.openxmlformats.org/presentationml/2006/ole">
            <mc:AlternateContent xmlns:mc="http://schemas.openxmlformats.org/markup-compatibility/2006">
              <mc:Choice xmlns:v="urn:schemas-microsoft-com:vml" Requires="v">
                <p:oleObj spid="_x0000_s157839" name="Equation" r:id="rId6" imgW="2260440" imgH="279360" progId="Equation.DSMT4">
                  <p:embed/>
                </p:oleObj>
              </mc:Choice>
              <mc:Fallback>
                <p:oleObj name="Equation" r:id="rId6" imgW="2260440" imgH="279360" progId="Equation.DSMT4">
                  <p:embed/>
                  <p:pic>
                    <p:nvPicPr>
                      <p:cNvPr id="0" name="Object 1"/>
                      <p:cNvPicPr>
                        <a:picLocks noChangeAspect="1" noChangeArrowheads="1"/>
                      </p:cNvPicPr>
                      <p:nvPr/>
                    </p:nvPicPr>
                    <p:blipFill>
                      <a:blip r:embed="rId7"/>
                      <a:srcRect/>
                      <a:stretch>
                        <a:fillRect/>
                      </a:stretch>
                    </p:blipFill>
                    <p:spPr bwMode="auto">
                      <a:xfrm>
                        <a:off x="563219" y="2723509"/>
                        <a:ext cx="4346575" cy="534988"/>
                      </a:xfrm>
                      <a:prstGeom prst="rect">
                        <a:avLst/>
                      </a:prstGeom>
                      <a:noFill/>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20507288"/>
              </p:ext>
            </p:extLst>
          </p:nvPr>
        </p:nvGraphicFramePr>
        <p:xfrm>
          <a:off x="804863" y="5143500"/>
          <a:ext cx="2344737" cy="534988"/>
        </p:xfrm>
        <a:graphic>
          <a:graphicData uri="http://schemas.openxmlformats.org/presentationml/2006/ole">
            <mc:AlternateContent xmlns:mc="http://schemas.openxmlformats.org/markup-compatibility/2006">
              <mc:Choice xmlns:v="urn:schemas-microsoft-com:vml" Requires="v">
                <p:oleObj spid="_x0000_s157840" name="Equation" r:id="rId8" imgW="1218960" imgH="279360" progId="Equation.DSMT4">
                  <p:embed/>
                </p:oleObj>
              </mc:Choice>
              <mc:Fallback>
                <p:oleObj name="Equation" r:id="rId8" imgW="1218960" imgH="279360" progId="Equation.DSMT4">
                  <p:embed/>
                  <p:pic>
                    <p:nvPicPr>
                      <p:cNvPr id="4" name="Object 3"/>
                      <p:cNvPicPr>
                        <a:picLocks noChangeAspect="1" noChangeArrowheads="1"/>
                      </p:cNvPicPr>
                      <p:nvPr/>
                    </p:nvPicPr>
                    <p:blipFill>
                      <a:blip r:embed="rId9"/>
                      <a:srcRect/>
                      <a:stretch>
                        <a:fillRect/>
                      </a:stretch>
                    </p:blipFill>
                    <p:spPr bwMode="auto">
                      <a:xfrm>
                        <a:off x="804863" y="5143500"/>
                        <a:ext cx="2344737" cy="534988"/>
                      </a:xfrm>
                      <a:prstGeom prst="rect">
                        <a:avLst/>
                      </a:prstGeom>
                      <a:noFill/>
                    </p:spPr>
                  </p:pic>
                </p:oleObj>
              </mc:Fallback>
            </mc:AlternateContent>
          </a:graphicData>
        </a:graphic>
      </p:graphicFrame>
      <p:sp>
        <p:nvSpPr>
          <p:cNvPr id="11" name="Text Box 9"/>
          <p:cNvSpPr txBox="1">
            <a:spLocks noChangeArrowheads="1"/>
          </p:cNvSpPr>
          <p:nvPr/>
        </p:nvSpPr>
        <p:spPr bwMode="auto">
          <a:xfrm>
            <a:off x="3414754" y="5180161"/>
            <a:ext cx="1081531"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Note:</a:t>
            </a:r>
            <a:endParaRPr lang="en-US" sz="2400" dirty="0">
              <a:latin typeface="Tahoma" pitchFamily="34"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166781655"/>
              </p:ext>
            </p:extLst>
          </p:nvPr>
        </p:nvGraphicFramePr>
        <p:xfrm>
          <a:off x="4380560" y="5180161"/>
          <a:ext cx="3419475" cy="534987"/>
        </p:xfrm>
        <a:graphic>
          <a:graphicData uri="http://schemas.openxmlformats.org/presentationml/2006/ole">
            <mc:AlternateContent xmlns:mc="http://schemas.openxmlformats.org/markup-compatibility/2006">
              <mc:Choice xmlns:v="urn:schemas-microsoft-com:vml" Requires="v">
                <p:oleObj spid="_x0000_s157841" name="Equation" r:id="rId10" imgW="1777680" imgH="279360" progId="Equation.DSMT4">
                  <p:embed/>
                </p:oleObj>
              </mc:Choice>
              <mc:Fallback>
                <p:oleObj name="Equation" r:id="rId10" imgW="1777680" imgH="279360" progId="Equation.DSMT4">
                  <p:embed/>
                  <p:pic>
                    <p:nvPicPr>
                      <p:cNvPr id="10" name="Object 9"/>
                      <p:cNvPicPr>
                        <a:picLocks noChangeAspect="1" noChangeArrowheads="1"/>
                      </p:cNvPicPr>
                      <p:nvPr/>
                    </p:nvPicPr>
                    <p:blipFill>
                      <a:blip r:embed="rId11"/>
                      <a:srcRect/>
                      <a:stretch>
                        <a:fillRect/>
                      </a:stretch>
                    </p:blipFill>
                    <p:spPr bwMode="auto">
                      <a:xfrm>
                        <a:off x="4380560" y="5180161"/>
                        <a:ext cx="3419475" cy="534987"/>
                      </a:xfrm>
                      <a:prstGeom prst="rect">
                        <a:avLst/>
                      </a:prstGeom>
                      <a:noFill/>
                    </p:spPr>
                  </p:pic>
                </p:oleObj>
              </mc:Fallback>
            </mc:AlternateContent>
          </a:graphicData>
        </a:graphic>
      </p:graphicFrame>
    </p:spTree>
    <p:extLst>
      <p:ext uri="{BB962C8B-B14F-4D97-AF65-F5344CB8AC3E}">
        <p14:creationId xmlns:p14="http://schemas.microsoft.com/office/powerpoint/2010/main" val="4250654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Poisson-Lognormal </a:t>
            </a:r>
            <a:r>
              <a:rPr lang="en-US" sz="2400" b="1" dirty="0">
                <a:solidFill>
                  <a:schemeClr val="hlink"/>
                </a:solidFill>
                <a:latin typeface="Tahoma" pitchFamily="34" charset="0"/>
              </a:rPr>
              <a:t>Model </a:t>
            </a:r>
            <a:r>
              <a:rPr lang="en-US" sz="2400" b="1" dirty="0" smtClean="0">
                <a:solidFill>
                  <a:schemeClr val="hlink"/>
                </a:solidFill>
                <a:latin typeface="Tahoma" pitchFamily="34" charset="0"/>
              </a:rPr>
              <a:t>(PLN)</a:t>
            </a:r>
            <a:endParaRPr lang="en-US" sz="2400" b="1" dirty="0">
              <a:solidFill>
                <a:schemeClr val="hlink"/>
              </a:solidFill>
              <a:latin typeface="Tahoma" pitchFamily="34" charset="0"/>
            </a:endParaRPr>
          </a:p>
        </p:txBody>
      </p:sp>
      <p:pic>
        <p:nvPicPr>
          <p:cNvPr id="13" name="Chart 1"/>
          <p:cNvPicPr/>
          <p:nvPr/>
        </p:nvPicPr>
        <p:blipFill>
          <a:blip r:embed="rId3">
            <a:extLst>
              <a:ext uri="{28A0092B-C50C-407E-A947-70E740481C1C}">
                <a14:useLocalDpi xmlns:a14="http://schemas.microsoft.com/office/drawing/2010/main" val="0"/>
              </a:ext>
            </a:extLst>
          </a:blip>
          <a:srcRect/>
          <a:stretch>
            <a:fillRect/>
          </a:stretch>
        </p:blipFill>
        <p:spPr bwMode="auto">
          <a:xfrm>
            <a:off x="1974385" y="1298576"/>
            <a:ext cx="5438775" cy="1801495"/>
          </a:xfrm>
          <a:prstGeom prst="rect">
            <a:avLst/>
          </a:prstGeom>
          <a:noFill/>
          <a:ln>
            <a:noFill/>
          </a:ln>
        </p:spPr>
      </p:pic>
      <p:pic>
        <p:nvPicPr>
          <p:cNvPr id="14" name="Chart 1"/>
          <p:cNvPicPr/>
          <p:nvPr/>
        </p:nvPicPr>
        <p:blipFill>
          <a:blip r:embed="rId4">
            <a:extLst>
              <a:ext uri="{28A0092B-C50C-407E-A947-70E740481C1C}">
                <a14:useLocalDpi xmlns:a14="http://schemas.microsoft.com/office/drawing/2010/main" val="0"/>
              </a:ext>
            </a:extLst>
          </a:blip>
          <a:srcRect/>
          <a:stretch>
            <a:fillRect/>
          </a:stretch>
        </p:blipFill>
        <p:spPr bwMode="auto">
          <a:xfrm>
            <a:off x="1974385" y="3145618"/>
            <a:ext cx="5438775" cy="1801495"/>
          </a:xfrm>
          <a:prstGeom prst="rect">
            <a:avLst/>
          </a:prstGeom>
          <a:noFill/>
          <a:ln>
            <a:noFill/>
          </a:ln>
        </p:spPr>
      </p:pic>
      <p:pic>
        <p:nvPicPr>
          <p:cNvPr id="15" name="Chart 1"/>
          <p:cNvPicPr/>
          <p:nvPr/>
        </p:nvPicPr>
        <p:blipFill>
          <a:blip r:embed="rId5">
            <a:extLst>
              <a:ext uri="{28A0092B-C50C-407E-A947-70E740481C1C}">
                <a14:useLocalDpi xmlns:a14="http://schemas.microsoft.com/office/drawing/2010/main" val="0"/>
              </a:ext>
            </a:extLst>
          </a:blip>
          <a:srcRect/>
          <a:stretch>
            <a:fillRect/>
          </a:stretch>
        </p:blipFill>
        <p:spPr bwMode="auto">
          <a:xfrm>
            <a:off x="1974385" y="4947113"/>
            <a:ext cx="5438775" cy="1801495"/>
          </a:xfrm>
          <a:prstGeom prst="rect">
            <a:avLst/>
          </a:prstGeom>
          <a:noFill/>
          <a:ln>
            <a:noFill/>
          </a:ln>
        </p:spPr>
      </p:pic>
    </p:spTree>
    <p:extLst>
      <p:ext uri="{BB962C8B-B14F-4D97-AF65-F5344CB8AC3E}">
        <p14:creationId xmlns:p14="http://schemas.microsoft.com/office/powerpoint/2010/main" val="14541242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727200" y="741363"/>
            <a:ext cx="5689600" cy="461665"/>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Selecting between PG/NB and PLN</a:t>
            </a:r>
            <a:endParaRPr lang="en-US" sz="2400" b="1" dirty="0">
              <a:solidFill>
                <a:schemeClr val="hlink"/>
              </a:solidFill>
              <a:latin typeface="Tahoma" pitchFamily="34" charset="0"/>
            </a:endParaRPr>
          </a:p>
        </p:txBody>
      </p:sp>
      <p:pic>
        <p:nvPicPr>
          <p:cNvPr id="13" name="Picture 12"/>
          <p:cNvPicPr/>
          <p:nvPr/>
        </p:nvPicPr>
        <p:blipFill>
          <a:blip r:embed="rId3"/>
          <a:stretch>
            <a:fillRect/>
          </a:stretch>
        </p:blipFill>
        <p:spPr>
          <a:xfrm>
            <a:off x="885280" y="1303041"/>
            <a:ext cx="7379266" cy="4339031"/>
          </a:xfrm>
          <a:prstGeom prst="rect">
            <a:avLst/>
          </a:prstGeom>
        </p:spPr>
      </p:pic>
      <p:sp>
        <p:nvSpPr>
          <p:cNvPr id="14" name="Text Box 5"/>
          <p:cNvSpPr txBox="1">
            <a:spLocks noChangeArrowheads="1"/>
          </p:cNvSpPr>
          <p:nvPr/>
        </p:nvSpPr>
        <p:spPr bwMode="auto">
          <a:xfrm>
            <a:off x="2568474" y="5798994"/>
            <a:ext cx="6261019" cy="646331"/>
          </a:xfrm>
          <a:prstGeom prst="rect">
            <a:avLst/>
          </a:prstGeom>
          <a:noFill/>
          <a:ln w="9525">
            <a:noFill/>
            <a:miter lim="800000"/>
            <a:headEnd/>
            <a:tailEnd/>
          </a:ln>
          <a:effectLst/>
        </p:spPr>
        <p:txBody>
          <a:bodyPr wrap="square">
            <a:spAutoFit/>
          </a:bodyPr>
          <a:lstStyle/>
          <a:p>
            <a:pPr>
              <a:spcBef>
                <a:spcPct val="50000"/>
              </a:spcBef>
            </a:pPr>
            <a:r>
              <a:rPr lang="en-US" dirty="0" smtClean="0">
                <a:latin typeface="Tahoma" pitchFamily="34" charset="0"/>
              </a:rPr>
              <a:t>Calculate the % of zeros and Kurtosis with the data at hand. Then, follow the tree branches above.</a:t>
            </a:r>
            <a:endParaRPr lang="en-US" dirty="0">
              <a:latin typeface="Tahoma" pitchFamily="34" charset="0"/>
            </a:endParaRPr>
          </a:p>
        </p:txBody>
      </p:sp>
    </p:spTree>
    <p:extLst>
      <p:ext uri="{BB962C8B-B14F-4D97-AF65-F5344CB8AC3E}">
        <p14:creationId xmlns:p14="http://schemas.microsoft.com/office/powerpoint/2010/main" val="729398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652311" y="741363"/>
            <a:ext cx="8028139" cy="457200"/>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solidFill>
                  <a:schemeClr val="hlink"/>
                </a:solidFill>
                <a:latin typeface="Tahoma" pitchFamily="34" charset="0"/>
              </a:rPr>
              <a:t>Finite Mixture Model - Poisson-gamma </a:t>
            </a:r>
            <a:r>
              <a:rPr lang="en-US" sz="2400" b="1" dirty="0">
                <a:solidFill>
                  <a:schemeClr val="hlink"/>
                </a:solidFill>
                <a:latin typeface="Tahoma" pitchFamily="34" charset="0"/>
              </a:rPr>
              <a:t>Model (NB)</a:t>
            </a:r>
          </a:p>
        </p:txBody>
      </p:sp>
      <p:sp>
        <p:nvSpPr>
          <p:cNvPr id="171013" name="Text Box 5"/>
          <p:cNvSpPr txBox="1">
            <a:spLocks noChangeArrowheads="1"/>
          </p:cNvSpPr>
          <p:nvPr/>
        </p:nvSpPr>
        <p:spPr bwMode="auto">
          <a:xfrm>
            <a:off x="449263" y="1273588"/>
            <a:ext cx="8332787"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a:t>
            </a:r>
            <a:r>
              <a:rPr lang="en-US" dirty="0" smtClean="0">
                <a:latin typeface="Tahoma" pitchFamily="34" charset="0"/>
              </a:rPr>
              <a:t>PMF </a:t>
            </a:r>
            <a:r>
              <a:rPr lang="en-US" dirty="0">
                <a:latin typeface="Tahoma" pitchFamily="34" charset="0"/>
              </a:rPr>
              <a:t>of the </a:t>
            </a:r>
            <a:r>
              <a:rPr lang="en-US" dirty="0" smtClean="0">
                <a:latin typeface="Tahoma" pitchFamily="34" charset="0"/>
              </a:rPr>
              <a:t>FMNB-K </a:t>
            </a:r>
            <a:r>
              <a:rPr lang="en-US" dirty="0">
                <a:latin typeface="Tahoma" pitchFamily="34" charset="0"/>
              </a:rPr>
              <a:t>regression for </a:t>
            </a:r>
            <a:r>
              <a:rPr lang="en-US" i="1" dirty="0">
                <a:latin typeface="Tahoma" pitchFamily="34" charset="0"/>
              </a:rPr>
              <a:t>y</a:t>
            </a:r>
            <a:r>
              <a:rPr lang="en-US" i="1" baseline="-25000" dirty="0">
                <a:latin typeface="Tahoma" pitchFamily="34" charset="0"/>
              </a:rPr>
              <a:t>i</a:t>
            </a:r>
            <a:r>
              <a:rPr lang="en-US" dirty="0">
                <a:latin typeface="Tahoma" pitchFamily="34" charset="0"/>
              </a:rPr>
              <a:t>  </a:t>
            </a:r>
            <a:r>
              <a:rPr lang="en-US" dirty="0" smtClean="0">
                <a:latin typeface="Tahoma" pitchFamily="34" charset="0"/>
              </a:rPr>
              <a:t>is</a:t>
            </a:r>
            <a:endParaRPr lang="en-US" dirty="0">
              <a:latin typeface="Tahoma" pitchFamily="34" charset="0"/>
            </a:endParaRPr>
          </a:p>
        </p:txBody>
      </p:sp>
      <p:sp>
        <p:nvSpPr>
          <p:cNvPr id="171014" name="Text Box 6"/>
          <p:cNvSpPr txBox="1">
            <a:spLocks noChangeArrowheads="1"/>
          </p:cNvSpPr>
          <p:nvPr/>
        </p:nvSpPr>
        <p:spPr bwMode="auto">
          <a:xfrm>
            <a:off x="413196" y="2992317"/>
            <a:ext cx="7172325"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and variance are given by</a:t>
            </a:r>
          </a:p>
        </p:txBody>
      </p:sp>
      <p:graphicFrame>
        <p:nvGraphicFramePr>
          <p:cNvPr id="5" name="Object 4"/>
          <p:cNvGraphicFramePr>
            <a:graphicFrameLocks noChangeAspect="1"/>
          </p:cNvGraphicFramePr>
          <p:nvPr>
            <p:extLst>
              <p:ext uri="{D42A27DB-BD31-4B8C-83A1-F6EECF244321}">
                <p14:modId xmlns:p14="http://schemas.microsoft.com/office/powerpoint/2010/main" val="2254887632"/>
              </p:ext>
            </p:extLst>
          </p:nvPr>
        </p:nvGraphicFramePr>
        <p:xfrm>
          <a:off x="508000" y="1741355"/>
          <a:ext cx="8316142" cy="934023"/>
        </p:xfrm>
        <a:graphic>
          <a:graphicData uri="http://schemas.openxmlformats.org/presentationml/2006/ole">
            <mc:AlternateContent xmlns:mc="http://schemas.openxmlformats.org/markup-compatibility/2006">
              <mc:Choice xmlns:v="urn:schemas-microsoft-com:vml" Requires="v">
                <p:oleObj spid="_x0000_s158802" name="Equation" r:id="rId3" imgW="5130800" imgH="584200" progId="Equation.DSMT4">
                  <p:embed/>
                </p:oleObj>
              </mc:Choice>
              <mc:Fallback>
                <p:oleObj name="Equation" r:id="rId3" imgW="5130800" imgH="5842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 y="1741355"/>
                        <a:ext cx="8316142" cy="934023"/>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39319589"/>
              </p:ext>
            </p:extLst>
          </p:nvPr>
        </p:nvGraphicFramePr>
        <p:xfrm>
          <a:off x="508000" y="3509642"/>
          <a:ext cx="2506635" cy="724553"/>
        </p:xfrm>
        <a:graphic>
          <a:graphicData uri="http://schemas.openxmlformats.org/presentationml/2006/ole">
            <mc:AlternateContent xmlns:mc="http://schemas.openxmlformats.org/markup-compatibility/2006">
              <mc:Choice xmlns:v="urn:schemas-microsoft-com:vml" Requires="v">
                <p:oleObj spid="_x0000_s158803" name="Equation" r:id="rId5" imgW="1497950" imgH="431613" progId="Equation.DSMT4">
                  <p:embed/>
                </p:oleObj>
              </mc:Choice>
              <mc:Fallback>
                <p:oleObj name="Equation" r:id="rId5" imgW="1497950" imgH="431613"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000" y="3509642"/>
                        <a:ext cx="2506635" cy="724553"/>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014757296"/>
              </p:ext>
            </p:extLst>
          </p:nvPr>
        </p:nvGraphicFramePr>
        <p:xfrm>
          <a:off x="508000" y="4523131"/>
          <a:ext cx="6873545" cy="759122"/>
        </p:xfrm>
        <a:graphic>
          <a:graphicData uri="http://schemas.openxmlformats.org/presentationml/2006/ole">
            <mc:AlternateContent xmlns:mc="http://schemas.openxmlformats.org/markup-compatibility/2006">
              <mc:Choice xmlns:v="urn:schemas-microsoft-com:vml" Requires="v">
                <p:oleObj spid="_x0000_s158804" name="Equation" r:id="rId7" imgW="4203360" imgH="457200" progId="Equation.DSMT4">
                  <p:embed/>
                </p:oleObj>
              </mc:Choice>
              <mc:Fallback>
                <p:oleObj name="Equation" r:id="rId7" imgW="4203360" imgH="457200" progId="Equation.DSMT4">
                  <p:embed/>
                  <p:pic>
                    <p:nvPicPr>
                      <p:cNvPr id="0" name="Object 5"/>
                      <p:cNvPicPr>
                        <a:picLocks noChangeAspect="1" noChangeArrowheads="1"/>
                      </p:cNvPicPr>
                      <p:nvPr/>
                    </p:nvPicPr>
                    <p:blipFill>
                      <a:blip r:embed="rId8"/>
                      <a:srcRect/>
                      <a:stretch>
                        <a:fillRect/>
                      </a:stretch>
                    </p:blipFill>
                    <p:spPr bwMode="auto">
                      <a:xfrm>
                        <a:off x="508000" y="4523131"/>
                        <a:ext cx="6873545" cy="759122"/>
                      </a:xfrm>
                      <a:prstGeom prst="rect">
                        <a:avLst/>
                      </a:prstGeom>
                      <a:noFill/>
                    </p:spPr>
                  </p:pic>
                </p:oleObj>
              </mc:Fallback>
            </mc:AlternateContent>
          </a:graphicData>
        </a:graphic>
      </p:graphicFrame>
    </p:spTree>
    <p:extLst>
      <p:ext uri="{BB962C8B-B14F-4D97-AF65-F5344CB8AC3E}">
        <p14:creationId xmlns:p14="http://schemas.microsoft.com/office/powerpoint/2010/main" val="1562357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652311" y="741363"/>
            <a:ext cx="8028139" cy="457200"/>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solidFill>
                  <a:schemeClr val="hlink"/>
                </a:solidFill>
                <a:latin typeface="Tahoma" pitchFamily="34" charset="0"/>
              </a:rPr>
              <a:t>Conway-Maxwell-Poisson (COM-Poisson)</a:t>
            </a:r>
            <a:endParaRPr lang="en-US" sz="2400" b="1" dirty="0">
              <a:solidFill>
                <a:schemeClr val="hlink"/>
              </a:solidFill>
              <a:latin typeface="Tahoma" pitchFamily="34" charset="0"/>
            </a:endParaRPr>
          </a:p>
        </p:txBody>
      </p:sp>
      <p:sp>
        <p:nvSpPr>
          <p:cNvPr id="171013" name="Text Box 5"/>
          <p:cNvSpPr txBox="1">
            <a:spLocks noChangeArrowheads="1"/>
          </p:cNvSpPr>
          <p:nvPr/>
        </p:nvSpPr>
        <p:spPr bwMode="auto">
          <a:xfrm>
            <a:off x="449263" y="1273588"/>
            <a:ext cx="8332787"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a:t>
            </a:r>
            <a:r>
              <a:rPr lang="en-US" dirty="0" smtClean="0">
                <a:latin typeface="Tahoma" pitchFamily="34" charset="0"/>
              </a:rPr>
              <a:t>PMF </a:t>
            </a:r>
            <a:r>
              <a:rPr lang="en-US" dirty="0">
                <a:latin typeface="Tahoma" pitchFamily="34" charset="0"/>
              </a:rPr>
              <a:t>of the </a:t>
            </a:r>
            <a:r>
              <a:rPr lang="en-US" dirty="0" smtClean="0">
                <a:latin typeface="Tahoma" pitchFamily="34" charset="0"/>
              </a:rPr>
              <a:t>COM-Poisson </a:t>
            </a:r>
            <a:r>
              <a:rPr lang="en-US" dirty="0">
                <a:latin typeface="Tahoma" pitchFamily="34" charset="0"/>
              </a:rPr>
              <a:t>regression for </a:t>
            </a:r>
            <a:r>
              <a:rPr lang="en-US" i="1" dirty="0">
                <a:latin typeface="Tahoma" pitchFamily="34" charset="0"/>
              </a:rPr>
              <a:t>y</a:t>
            </a:r>
            <a:r>
              <a:rPr lang="en-US" i="1" baseline="-25000" dirty="0">
                <a:latin typeface="Tahoma" pitchFamily="34" charset="0"/>
              </a:rPr>
              <a:t>i</a:t>
            </a:r>
            <a:r>
              <a:rPr lang="en-US" dirty="0">
                <a:latin typeface="Tahoma" pitchFamily="34" charset="0"/>
              </a:rPr>
              <a:t>  </a:t>
            </a:r>
            <a:r>
              <a:rPr lang="en-US" dirty="0" smtClean="0">
                <a:latin typeface="Tahoma" pitchFamily="34" charset="0"/>
              </a:rPr>
              <a:t>is</a:t>
            </a:r>
            <a:endParaRPr lang="en-US" dirty="0">
              <a:latin typeface="Tahoma" pitchFamily="34" charset="0"/>
            </a:endParaRPr>
          </a:p>
        </p:txBody>
      </p:sp>
      <p:sp>
        <p:nvSpPr>
          <p:cNvPr id="171014" name="Text Box 6"/>
          <p:cNvSpPr txBox="1">
            <a:spLocks noChangeArrowheads="1"/>
          </p:cNvSpPr>
          <p:nvPr/>
        </p:nvSpPr>
        <p:spPr bwMode="auto">
          <a:xfrm>
            <a:off x="413196" y="2992317"/>
            <a:ext cx="7172325"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and variance are given by</a:t>
            </a:r>
          </a:p>
        </p:txBody>
      </p:sp>
      <p:graphicFrame>
        <p:nvGraphicFramePr>
          <p:cNvPr id="10" name="Object 9"/>
          <p:cNvGraphicFramePr>
            <a:graphicFrameLocks noChangeAspect="1"/>
          </p:cNvGraphicFramePr>
          <p:nvPr>
            <p:extLst>
              <p:ext uri="{D42A27DB-BD31-4B8C-83A1-F6EECF244321}">
                <p14:modId xmlns:p14="http://schemas.microsoft.com/office/powerpoint/2010/main" val="1312001577"/>
              </p:ext>
            </p:extLst>
          </p:nvPr>
        </p:nvGraphicFramePr>
        <p:xfrm>
          <a:off x="559923" y="1830801"/>
          <a:ext cx="2986466" cy="853276"/>
        </p:xfrm>
        <a:graphic>
          <a:graphicData uri="http://schemas.openxmlformats.org/presentationml/2006/ole">
            <mc:AlternateContent xmlns:mc="http://schemas.openxmlformats.org/markup-compatibility/2006">
              <mc:Choice xmlns:v="urn:schemas-microsoft-com:vml" Requires="v">
                <p:oleObj spid="_x0000_s161905" name="Equation" r:id="rId3" imgW="1778000" imgH="508000" progId="Equation.DSMT4">
                  <p:embed/>
                </p:oleObj>
              </mc:Choice>
              <mc:Fallback>
                <p:oleObj name="Equation" r:id="rId3" imgW="1778000" imgH="508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923" y="1830801"/>
                        <a:ext cx="2986466" cy="853276"/>
                      </a:xfrm>
                      <a:prstGeom prst="rect">
                        <a:avLst/>
                      </a:prstGeom>
                      <a:noFill/>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923202936"/>
              </p:ext>
            </p:extLst>
          </p:nvPr>
        </p:nvGraphicFramePr>
        <p:xfrm>
          <a:off x="4194734" y="1790913"/>
          <a:ext cx="2404087" cy="927995"/>
        </p:xfrm>
        <a:graphic>
          <a:graphicData uri="http://schemas.openxmlformats.org/presentationml/2006/ole">
            <mc:AlternateContent xmlns:mc="http://schemas.openxmlformats.org/markup-compatibility/2006">
              <mc:Choice xmlns:v="urn:schemas-microsoft-com:vml" Requires="v">
                <p:oleObj spid="_x0000_s161906" name="Equation" r:id="rId5" imgW="1308100" imgH="508000" progId="Equation.DSMT4">
                  <p:embed/>
                </p:oleObj>
              </mc:Choice>
              <mc:Fallback>
                <p:oleObj name="Equation" r:id="rId5" imgW="1308100" imgH="508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4734" y="1790913"/>
                        <a:ext cx="2404087" cy="927995"/>
                      </a:xfrm>
                      <a:prstGeom prst="rect">
                        <a:avLst/>
                      </a:prstGeom>
                      <a:noFill/>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37344083"/>
              </p:ext>
            </p:extLst>
          </p:nvPr>
        </p:nvGraphicFramePr>
        <p:xfrm>
          <a:off x="559922" y="3669888"/>
          <a:ext cx="2720337" cy="884639"/>
        </p:xfrm>
        <a:graphic>
          <a:graphicData uri="http://schemas.openxmlformats.org/presentationml/2006/ole">
            <mc:AlternateContent xmlns:mc="http://schemas.openxmlformats.org/markup-compatibility/2006">
              <mc:Choice xmlns:v="urn:schemas-microsoft-com:vml" Requires="v">
                <p:oleObj spid="_x0000_s161907" name="Equation" r:id="rId7" imgW="1435100" imgH="457200" progId="Equation.DSMT4">
                  <p:embed/>
                </p:oleObj>
              </mc:Choice>
              <mc:Fallback>
                <p:oleObj name="Equation" r:id="rId7" imgW="1435100" imgH="4572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9922" y="3669888"/>
                        <a:ext cx="2720337" cy="884639"/>
                      </a:xfrm>
                      <a:prstGeom prst="rect">
                        <a:avLst/>
                      </a:prstGeom>
                      <a:noFill/>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943161019"/>
              </p:ext>
            </p:extLst>
          </p:nvPr>
        </p:nvGraphicFramePr>
        <p:xfrm>
          <a:off x="508000" y="4956395"/>
          <a:ext cx="2712245" cy="920226"/>
        </p:xfrm>
        <a:graphic>
          <a:graphicData uri="http://schemas.openxmlformats.org/presentationml/2006/ole">
            <mc:AlternateContent xmlns:mc="http://schemas.openxmlformats.org/markup-compatibility/2006">
              <mc:Choice xmlns:v="urn:schemas-microsoft-com:vml" Requires="v">
                <p:oleObj spid="_x0000_s161908" name="Equation" r:id="rId9" imgW="1422400" imgH="482600" progId="Equation.DSMT4">
                  <p:embed/>
                </p:oleObj>
              </mc:Choice>
              <mc:Fallback>
                <p:oleObj name="Equation" r:id="rId9" imgW="1422400" imgH="48260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8000" y="4956395"/>
                        <a:ext cx="2712245" cy="920226"/>
                      </a:xfrm>
                      <a:prstGeom prst="rect">
                        <a:avLst/>
                      </a:prstGeom>
                      <a:noFill/>
                    </p:spPr>
                  </p:pic>
                </p:oleObj>
              </mc:Fallback>
            </mc:AlternateContent>
          </a:graphicData>
        </a:graphic>
      </p:graphicFrame>
    </p:spTree>
    <p:extLst>
      <p:ext uri="{BB962C8B-B14F-4D97-AF65-F5344CB8AC3E}">
        <p14:creationId xmlns:p14="http://schemas.microsoft.com/office/powerpoint/2010/main" val="9978022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652311" y="741363"/>
            <a:ext cx="8028139" cy="457200"/>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solidFill>
                  <a:schemeClr val="hlink"/>
                </a:solidFill>
                <a:latin typeface="Tahoma" pitchFamily="34" charset="0"/>
              </a:rPr>
              <a:t>Random-Parameters NB Models (RPNB)</a:t>
            </a:r>
            <a:endParaRPr lang="en-US" sz="2400" b="1" dirty="0">
              <a:solidFill>
                <a:schemeClr val="hlink"/>
              </a:solidFill>
              <a:latin typeface="Tahoma" pitchFamily="34" charset="0"/>
            </a:endParaRPr>
          </a:p>
        </p:txBody>
      </p:sp>
      <p:sp>
        <p:nvSpPr>
          <p:cNvPr id="171013" name="Text Box 5"/>
          <p:cNvSpPr txBox="1">
            <a:spLocks noChangeArrowheads="1"/>
          </p:cNvSpPr>
          <p:nvPr/>
        </p:nvSpPr>
        <p:spPr bwMode="auto">
          <a:xfrm>
            <a:off x="449263" y="1273588"/>
            <a:ext cx="8332787" cy="369332"/>
          </a:xfrm>
          <a:prstGeom prst="rect">
            <a:avLst/>
          </a:prstGeom>
          <a:noFill/>
          <a:ln w="9525">
            <a:noFill/>
            <a:miter lim="800000"/>
            <a:headEnd/>
            <a:tailEnd/>
          </a:ln>
          <a:effectLst/>
        </p:spPr>
        <p:txBody>
          <a:bodyPr>
            <a:spAutoFit/>
          </a:bodyPr>
          <a:lstStyle/>
          <a:p>
            <a:pPr>
              <a:spcBef>
                <a:spcPct val="50000"/>
              </a:spcBef>
            </a:pPr>
            <a:r>
              <a:rPr lang="en-US" dirty="0" smtClean="0">
                <a:latin typeface="Tahoma" pitchFamily="34" charset="0"/>
              </a:rPr>
              <a:t>Same PMF as before for </a:t>
            </a:r>
            <a:r>
              <a:rPr lang="en-US" i="1" dirty="0">
                <a:latin typeface="Tahoma" pitchFamily="34" charset="0"/>
              </a:rPr>
              <a:t>y</a:t>
            </a:r>
            <a:r>
              <a:rPr lang="en-US" i="1" baseline="-25000" dirty="0">
                <a:latin typeface="Tahoma" pitchFamily="34" charset="0"/>
              </a:rPr>
              <a:t>i</a:t>
            </a:r>
            <a:r>
              <a:rPr lang="en-US" dirty="0">
                <a:latin typeface="Tahoma" pitchFamily="34" charset="0"/>
              </a:rPr>
              <a:t>  </a:t>
            </a:r>
            <a:r>
              <a:rPr lang="en-US" dirty="0" smtClean="0">
                <a:latin typeface="Tahoma" pitchFamily="34" charset="0"/>
              </a:rPr>
              <a:t>is</a:t>
            </a:r>
            <a:endParaRPr lang="en-US" dirty="0">
              <a:latin typeface="Tahoma" pitchFamily="34" charset="0"/>
            </a:endParaRPr>
          </a:p>
        </p:txBody>
      </p:sp>
      <p:sp>
        <p:nvSpPr>
          <p:cNvPr id="171014" name="Text Box 6"/>
          <p:cNvSpPr txBox="1">
            <a:spLocks noChangeArrowheads="1"/>
          </p:cNvSpPr>
          <p:nvPr/>
        </p:nvSpPr>
        <p:spPr bwMode="auto">
          <a:xfrm>
            <a:off x="413196" y="2992317"/>
            <a:ext cx="5148919" cy="369332"/>
          </a:xfrm>
          <a:prstGeom prst="rect">
            <a:avLst/>
          </a:prstGeom>
          <a:noFill/>
          <a:ln w="9525">
            <a:noFill/>
            <a:miter lim="800000"/>
            <a:headEnd/>
            <a:tailEnd/>
          </a:ln>
          <a:effectLst/>
        </p:spPr>
        <p:txBody>
          <a:bodyPr wrap="square">
            <a:spAutoFit/>
          </a:bodyPr>
          <a:lstStyle/>
          <a:p>
            <a:pPr>
              <a:spcBef>
                <a:spcPct val="50000"/>
              </a:spcBef>
            </a:pPr>
            <a:r>
              <a:rPr lang="en-US" dirty="0">
                <a:latin typeface="Tahoma" pitchFamily="34" charset="0"/>
              </a:rPr>
              <a:t>The </a:t>
            </a:r>
            <a:r>
              <a:rPr lang="en-US" dirty="0" smtClean="0">
                <a:latin typeface="Tahoma" pitchFamily="34" charset="0"/>
              </a:rPr>
              <a:t>parameters can have a mean and variance:</a:t>
            </a:r>
            <a:endParaRPr lang="en-US" dirty="0">
              <a:latin typeface="Tahoma"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6587945"/>
              </p:ext>
            </p:extLst>
          </p:nvPr>
        </p:nvGraphicFramePr>
        <p:xfrm>
          <a:off x="3786548" y="5271038"/>
          <a:ext cx="2065840" cy="599760"/>
        </p:xfrm>
        <a:graphic>
          <a:graphicData uri="http://schemas.openxmlformats.org/presentationml/2006/ole">
            <mc:AlternateContent xmlns:mc="http://schemas.openxmlformats.org/markup-compatibility/2006">
              <mc:Choice xmlns:v="urn:schemas-microsoft-com:vml" Requires="v">
                <p:oleObj spid="_x0000_s162891" name="Equation" r:id="rId3" imgW="787400" imgH="228600" progId="Equation.DSMT4">
                  <p:embed/>
                </p:oleObj>
              </mc:Choice>
              <mc:Fallback>
                <p:oleObj name="Equation" r:id="rId3" imgW="787400" imgH="2286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6548" y="5271038"/>
                        <a:ext cx="2065840" cy="599760"/>
                      </a:xfrm>
                      <a:prstGeom prst="rect">
                        <a:avLst/>
                      </a:prstGeom>
                      <a:noFill/>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617354776"/>
              </p:ext>
            </p:extLst>
          </p:nvPr>
        </p:nvGraphicFramePr>
        <p:xfrm>
          <a:off x="441325" y="1794163"/>
          <a:ext cx="6690446" cy="1023885"/>
        </p:xfrm>
        <a:graphic>
          <a:graphicData uri="http://schemas.openxmlformats.org/presentationml/2006/ole">
            <mc:AlternateContent xmlns:mc="http://schemas.openxmlformats.org/markup-compatibility/2006">
              <mc:Choice xmlns:v="urn:schemas-microsoft-com:vml" Requires="v">
                <p:oleObj spid="_x0000_s162892" name="Equation" r:id="rId5" imgW="3327400" imgH="508000" progId="Equation.DSMT4">
                  <p:embed/>
                </p:oleObj>
              </mc:Choice>
              <mc:Fallback>
                <p:oleObj name="Equation" r:id="rId5" imgW="3327400" imgH="508000" progId="Equation.DSMT4">
                  <p:embed/>
                  <p:pic>
                    <p:nvPicPr>
                      <p:cNvPr id="3"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325" y="1794163"/>
                        <a:ext cx="6690446" cy="1023885"/>
                      </a:xfrm>
                      <a:prstGeom prst="rect">
                        <a:avLst/>
                      </a:prstGeom>
                      <a:noFill/>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253586316"/>
              </p:ext>
            </p:extLst>
          </p:nvPr>
        </p:nvGraphicFramePr>
        <p:xfrm>
          <a:off x="508000" y="3664032"/>
          <a:ext cx="8048814" cy="669783"/>
        </p:xfrm>
        <a:graphic>
          <a:graphicData uri="http://schemas.openxmlformats.org/presentationml/2006/ole">
            <mc:AlternateContent xmlns:mc="http://schemas.openxmlformats.org/markup-compatibility/2006">
              <mc:Choice xmlns:v="urn:schemas-microsoft-com:vml" Requires="v">
                <p:oleObj spid="_x0000_s162893" name="Equation" r:id="rId7" imgW="3365500" imgH="279400" progId="Equation.DSMT4">
                  <p:embed/>
                </p:oleObj>
              </mc:Choice>
              <mc:Fallback>
                <p:oleObj name="Equation" r:id="rId7" imgW="3365500" imgH="279400" progId="Equation.DSMT4">
                  <p:embed/>
                  <p:pic>
                    <p:nvPicPr>
                      <p:cNvPr id="11"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8000" y="3664032"/>
                        <a:ext cx="8048814" cy="669783"/>
                      </a:xfrm>
                      <a:prstGeom prst="rect">
                        <a:avLst/>
                      </a:prstGeom>
                      <a:noFill/>
                    </p:spPr>
                  </p:pic>
                </p:oleObj>
              </mc:Fallback>
            </mc:AlternateContent>
          </a:graphicData>
        </a:graphic>
      </p:graphicFrame>
      <p:cxnSp>
        <p:nvCxnSpPr>
          <p:cNvPr id="5" name="Straight Arrow Connector 4"/>
          <p:cNvCxnSpPr/>
          <p:nvPr/>
        </p:nvCxnSpPr>
        <p:spPr>
          <a:xfrm flipH="1">
            <a:off x="4205075" y="4292438"/>
            <a:ext cx="221321" cy="8873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4426395" y="4292438"/>
            <a:ext cx="2632540" cy="8873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757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rgbClr val="FF0000"/>
                </a:solidFill>
                <a:latin typeface="Tahoma" pitchFamily="34" charset="0"/>
              </a:rPr>
              <a:t>Crash-Frequency Models</a:t>
            </a:r>
            <a:r>
              <a:rPr lang="en-US" dirty="0">
                <a:solidFill>
                  <a:srgbClr val="FF0000"/>
                </a:solidFill>
                <a:latin typeface="Tahoma" pitchFamily="34" charset="0"/>
              </a:rPr>
              <a:t/>
            </a:r>
            <a:br>
              <a:rPr lang="en-US" dirty="0">
                <a:solidFill>
                  <a:srgbClr val="FF0000"/>
                </a:solidFill>
                <a:latin typeface="Tahoma" pitchFamily="34" charset="0"/>
              </a:rPr>
            </a:br>
            <a:endParaRPr lang="en-US" dirty="0"/>
          </a:p>
        </p:txBody>
      </p:sp>
      <p:sp>
        <p:nvSpPr>
          <p:cNvPr id="3" name="Subtitle 2"/>
          <p:cNvSpPr>
            <a:spLocks noGrp="1"/>
          </p:cNvSpPr>
          <p:nvPr>
            <p:ph type="subTitle" idx="1"/>
          </p:nvPr>
        </p:nvSpPr>
        <p:spPr/>
        <p:txBody>
          <a:bodyPr/>
          <a:lstStyle/>
          <a:p>
            <a:r>
              <a:rPr lang="en-US" dirty="0" smtClean="0"/>
              <a:t>Count Data Models</a:t>
            </a:r>
            <a:endParaRPr lang="en-US" dirty="0"/>
          </a:p>
        </p:txBody>
      </p:sp>
      <p:sp>
        <p:nvSpPr>
          <p:cNvPr id="4" name="Rectangle 3"/>
          <p:cNvSpPr/>
          <p:nvPr/>
        </p:nvSpPr>
        <p:spPr>
          <a:xfrm>
            <a:off x="299946" y="5673611"/>
            <a:ext cx="8640207" cy="1015663"/>
          </a:xfrm>
          <a:prstGeom prst="rect">
            <a:avLst/>
          </a:prstGeom>
        </p:spPr>
        <p:txBody>
          <a:bodyPr wrap="square">
            <a:spAutoFit/>
          </a:bodyPr>
          <a:lstStyle/>
          <a:p>
            <a:r>
              <a:rPr lang="en-US" sz="1200" dirty="0" smtClean="0"/>
              <a:t>Lord</a:t>
            </a:r>
            <a:r>
              <a:rPr lang="en-US" sz="1200" dirty="0"/>
              <a:t>, D., and F. Mannering (2010) The Statistical Analysis of Crash-Frequency Data: A Review and Assessment of Methodological Alternatives. Transportation Research - Part A, Vol. 44, No. 5, pp. 291-305</a:t>
            </a:r>
            <a:r>
              <a:rPr lang="en-US" sz="1200" dirty="0" smtClean="0"/>
              <a:t>.</a:t>
            </a:r>
          </a:p>
          <a:p>
            <a:endParaRPr lang="en-US" sz="1200" dirty="0"/>
          </a:p>
          <a:p>
            <a:r>
              <a:rPr lang="en-US" sz="1200" dirty="0"/>
              <a:t>Mannering, F., Bhat, C.R., 2014. Analytic methods in accident research: methodological </a:t>
            </a:r>
            <a:r>
              <a:rPr lang="en-US" sz="1200" dirty="0" smtClean="0"/>
              <a:t>frontier and </a:t>
            </a:r>
            <a:r>
              <a:rPr lang="en-US" sz="1200" dirty="0"/>
              <a:t>future directions. Analytic Methods in Accident Research 1, 1-22.</a:t>
            </a:r>
          </a:p>
        </p:txBody>
      </p:sp>
    </p:spTree>
    <p:extLst>
      <p:ext uri="{BB962C8B-B14F-4D97-AF65-F5344CB8AC3E}">
        <p14:creationId xmlns:p14="http://schemas.microsoft.com/office/powerpoint/2010/main" val="16208022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319505" y="737933"/>
            <a:ext cx="6409213" cy="461665"/>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solidFill>
                  <a:schemeClr val="hlink"/>
                </a:solidFill>
                <a:latin typeface="Tahoma" pitchFamily="34" charset="0"/>
              </a:rPr>
              <a:t>Negative Binomial-Lindley </a:t>
            </a:r>
            <a:r>
              <a:rPr lang="en-US" sz="2400" b="1" dirty="0">
                <a:solidFill>
                  <a:schemeClr val="hlink"/>
                </a:solidFill>
                <a:latin typeface="Tahoma" pitchFamily="34" charset="0"/>
              </a:rPr>
              <a:t>Model (</a:t>
            </a:r>
            <a:r>
              <a:rPr lang="en-US" sz="2400" b="1" dirty="0" smtClean="0">
                <a:solidFill>
                  <a:schemeClr val="hlink"/>
                </a:solidFill>
                <a:latin typeface="Tahoma" pitchFamily="34" charset="0"/>
              </a:rPr>
              <a:t>NB-L)</a:t>
            </a:r>
            <a:endParaRPr lang="en-US" sz="2400" b="1" dirty="0">
              <a:solidFill>
                <a:schemeClr val="hlink"/>
              </a:solidFill>
              <a:latin typeface="Tahoma" pitchFamily="34" charset="0"/>
            </a:endParaRPr>
          </a:p>
        </p:txBody>
      </p:sp>
      <p:sp>
        <p:nvSpPr>
          <p:cNvPr id="171013" name="Text Box 5"/>
          <p:cNvSpPr txBox="1">
            <a:spLocks noChangeArrowheads="1"/>
          </p:cNvSpPr>
          <p:nvPr/>
        </p:nvSpPr>
        <p:spPr bwMode="auto">
          <a:xfrm>
            <a:off x="449263" y="1273588"/>
            <a:ext cx="8332787"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a:t>
            </a:r>
            <a:r>
              <a:rPr lang="en-US" dirty="0" smtClean="0">
                <a:latin typeface="Tahoma" pitchFamily="34" charset="0"/>
              </a:rPr>
              <a:t>PMF </a:t>
            </a:r>
            <a:r>
              <a:rPr lang="en-US" dirty="0">
                <a:latin typeface="Tahoma" pitchFamily="34" charset="0"/>
              </a:rPr>
              <a:t>of the </a:t>
            </a:r>
            <a:r>
              <a:rPr lang="en-US" dirty="0" smtClean="0">
                <a:latin typeface="Tahoma" pitchFamily="34" charset="0"/>
              </a:rPr>
              <a:t>NB-L regression </a:t>
            </a:r>
            <a:r>
              <a:rPr lang="en-US" dirty="0">
                <a:latin typeface="Tahoma" pitchFamily="34" charset="0"/>
              </a:rPr>
              <a:t>for </a:t>
            </a:r>
            <a:r>
              <a:rPr lang="en-US" i="1" dirty="0">
                <a:latin typeface="Tahoma" pitchFamily="34" charset="0"/>
              </a:rPr>
              <a:t>y</a:t>
            </a:r>
            <a:r>
              <a:rPr lang="en-US" i="1" baseline="-25000" dirty="0">
                <a:latin typeface="Tahoma" pitchFamily="34" charset="0"/>
              </a:rPr>
              <a:t>i</a:t>
            </a:r>
            <a:r>
              <a:rPr lang="en-US" dirty="0">
                <a:latin typeface="Tahoma" pitchFamily="34" charset="0"/>
              </a:rPr>
              <a:t>  </a:t>
            </a:r>
            <a:r>
              <a:rPr lang="en-US" dirty="0" smtClean="0">
                <a:latin typeface="Tahoma" pitchFamily="34" charset="0"/>
              </a:rPr>
              <a:t>is</a:t>
            </a:r>
            <a:endParaRPr lang="en-US" dirty="0">
              <a:latin typeface="Tahoma" pitchFamily="34" charset="0"/>
            </a:endParaRPr>
          </a:p>
        </p:txBody>
      </p:sp>
      <p:sp>
        <p:nvSpPr>
          <p:cNvPr id="171014" name="Text Box 6"/>
          <p:cNvSpPr txBox="1">
            <a:spLocks noChangeArrowheads="1"/>
          </p:cNvSpPr>
          <p:nvPr/>
        </p:nvSpPr>
        <p:spPr bwMode="auto">
          <a:xfrm>
            <a:off x="413196" y="2992317"/>
            <a:ext cx="7172325" cy="369332"/>
          </a:xfrm>
          <a:prstGeom prst="rect">
            <a:avLst/>
          </a:prstGeom>
          <a:noFill/>
          <a:ln w="9525">
            <a:noFill/>
            <a:miter lim="800000"/>
            <a:headEnd/>
            <a:tailEnd/>
          </a:ln>
          <a:effectLst/>
        </p:spPr>
        <p:txBody>
          <a:bodyPr>
            <a:spAutoFit/>
          </a:bodyPr>
          <a:lstStyle/>
          <a:p>
            <a:pPr>
              <a:spcBef>
                <a:spcPct val="50000"/>
              </a:spcBef>
            </a:pPr>
            <a:r>
              <a:rPr lang="en-US" dirty="0">
                <a:latin typeface="Tahoma" pitchFamily="34" charset="0"/>
              </a:rPr>
              <a:t>The mean and variance are given by</a:t>
            </a:r>
          </a:p>
        </p:txBody>
      </p:sp>
      <p:sp>
        <p:nvSpPr>
          <p:cNvPr id="171017" name="Text Box 9"/>
          <p:cNvSpPr txBox="1">
            <a:spLocks noChangeArrowheads="1"/>
          </p:cNvSpPr>
          <p:nvPr/>
        </p:nvSpPr>
        <p:spPr bwMode="auto">
          <a:xfrm>
            <a:off x="413195" y="5582052"/>
            <a:ext cx="8422121" cy="646331"/>
          </a:xfrm>
          <a:prstGeom prst="rect">
            <a:avLst/>
          </a:prstGeom>
          <a:noFill/>
          <a:ln w="9525">
            <a:noFill/>
            <a:miter lim="800000"/>
            <a:headEnd/>
            <a:tailEnd/>
          </a:ln>
          <a:effectLst/>
        </p:spPr>
        <p:txBody>
          <a:bodyPr wrap="square">
            <a:spAutoFit/>
          </a:bodyPr>
          <a:lstStyle/>
          <a:p>
            <a:pPr>
              <a:spcBef>
                <a:spcPct val="50000"/>
              </a:spcBef>
            </a:pPr>
            <a:r>
              <a:rPr lang="en-US" dirty="0" smtClean="0">
                <a:latin typeface="Tahoma" pitchFamily="34" charset="0"/>
              </a:rPr>
              <a:t>The parameterization described above can be modified and framed as a hierarchical model (Bayesian). See </a:t>
            </a:r>
            <a:r>
              <a:rPr lang="en-US" dirty="0" err="1" smtClean="0">
                <a:latin typeface="Tahoma" pitchFamily="34" charset="0"/>
              </a:rPr>
              <a:t>Geedipally</a:t>
            </a:r>
            <a:r>
              <a:rPr lang="en-US" dirty="0" smtClean="0">
                <a:latin typeface="Tahoma" pitchFamily="34" charset="0"/>
              </a:rPr>
              <a:t> et al. </a:t>
            </a:r>
            <a:r>
              <a:rPr lang="en-US" smtClean="0">
                <a:latin typeface="Tahoma" pitchFamily="34" charset="0"/>
              </a:rPr>
              <a:t>(2012).</a:t>
            </a:r>
            <a:endParaRPr lang="en-US" dirty="0">
              <a:latin typeface="Tahoma"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975062805"/>
              </p:ext>
            </p:extLst>
          </p:nvPr>
        </p:nvGraphicFramePr>
        <p:xfrm>
          <a:off x="548350" y="2007120"/>
          <a:ext cx="6597003" cy="628286"/>
        </p:xfrm>
        <a:graphic>
          <a:graphicData uri="http://schemas.openxmlformats.org/presentationml/2006/ole">
            <mc:AlternateContent xmlns:mc="http://schemas.openxmlformats.org/markup-compatibility/2006">
              <mc:Choice xmlns:v="urn:schemas-microsoft-com:vml" Requires="v">
                <p:oleObj spid="_x0000_s164929" name="Equation" r:id="rId3" imgW="2933700" imgH="279400" progId="Equation.DSMT4">
                  <p:embed/>
                </p:oleObj>
              </mc:Choice>
              <mc:Fallback>
                <p:oleObj name="Equation" r:id="rId3" imgW="2933700" imgH="279400" progId="Equation.DSMT4">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350" y="2007120"/>
                        <a:ext cx="6597003" cy="628286"/>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15392808"/>
              </p:ext>
            </p:extLst>
          </p:nvPr>
        </p:nvGraphicFramePr>
        <p:xfrm>
          <a:off x="548349" y="3483609"/>
          <a:ext cx="5667392" cy="931971"/>
        </p:xfrm>
        <a:graphic>
          <a:graphicData uri="http://schemas.openxmlformats.org/presentationml/2006/ole">
            <mc:AlternateContent xmlns:mc="http://schemas.openxmlformats.org/markup-compatibility/2006">
              <mc:Choice xmlns:v="urn:schemas-microsoft-com:vml" Requires="v">
                <p:oleObj spid="_x0000_s164930" name="Equation" r:id="rId5" imgW="2857500" imgH="469900" progId="Equation.DSMT4">
                  <p:embed/>
                </p:oleObj>
              </mc:Choice>
              <mc:Fallback>
                <p:oleObj name="Equation" r:id="rId5" imgW="2857500" imgH="469900" progId="Equation.DSMT4">
                  <p:embed/>
                  <p:pic>
                    <p:nvPicPr>
                      <p:cNvPr id="7"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349" y="3483609"/>
                        <a:ext cx="5667392" cy="931971"/>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969743189"/>
              </p:ext>
            </p:extLst>
          </p:nvPr>
        </p:nvGraphicFramePr>
        <p:xfrm>
          <a:off x="548349" y="4415580"/>
          <a:ext cx="7025270" cy="942688"/>
        </p:xfrm>
        <a:graphic>
          <a:graphicData uri="http://schemas.openxmlformats.org/presentationml/2006/ole">
            <mc:AlternateContent xmlns:mc="http://schemas.openxmlformats.org/markup-compatibility/2006">
              <mc:Choice xmlns:v="urn:schemas-microsoft-com:vml" Requires="v">
                <p:oleObj spid="_x0000_s164931" name="Equation" r:id="rId7" imgW="3975100" imgH="533400" progId="Equation.DSMT4">
                  <p:embed/>
                </p:oleObj>
              </mc:Choice>
              <mc:Fallback>
                <p:oleObj name="Equation" r:id="rId7" imgW="3975100" imgH="533400" progId="Equation.DSMT4">
                  <p:embed/>
                  <p:pic>
                    <p:nvPicPr>
                      <p:cNvPr id="9"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349" y="4415580"/>
                        <a:ext cx="7025270" cy="942688"/>
                      </a:xfrm>
                      <a:prstGeom prst="rect">
                        <a:avLst/>
                      </a:prstGeom>
                      <a:noFill/>
                    </p:spPr>
                  </p:pic>
                </p:oleObj>
              </mc:Fallback>
            </mc:AlternateContent>
          </a:graphicData>
        </a:graphic>
      </p:graphicFrame>
    </p:spTree>
    <p:extLst>
      <p:ext uri="{BB962C8B-B14F-4D97-AF65-F5344CB8AC3E}">
        <p14:creationId xmlns:p14="http://schemas.microsoft.com/office/powerpoint/2010/main" val="7146101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1011" name="Text Box 3"/>
          <p:cNvSpPr txBox="1">
            <a:spLocks noChangeArrowheads="1"/>
          </p:cNvSpPr>
          <p:nvPr/>
        </p:nvSpPr>
        <p:spPr bwMode="auto">
          <a:xfrm>
            <a:off x="1319505" y="737933"/>
            <a:ext cx="6409213" cy="461665"/>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solidFill>
                  <a:schemeClr val="hlink"/>
                </a:solidFill>
                <a:latin typeface="Tahoma" pitchFamily="34" charset="0"/>
              </a:rPr>
              <a:t>Selection between NB and NB-L</a:t>
            </a:r>
            <a:endParaRPr lang="en-US" sz="2400" b="1" dirty="0">
              <a:solidFill>
                <a:schemeClr val="hlink"/>
              </a:solidFill>
              <a:latin typeface="Tahoma" pitchFamily="34" charset="0"/>
            </a:endParaRPr>
          </a:p>
        </p:txBody>
      </p:sp>
      <p:pic>
        <p:nvPicPr>
          <p:cNvPr id="10" name="Picture 9"/>
          <p:cNvPicPr>
            <a:picLocks noChangeAspect="1"/>
          </p:cNvPicPr>
          <p:nvPr/>
        </p:nvPicPr>
        <p:blipFill>
          <a:blip r:embed="rId2"/>
          <a:stretch>
            <a:fillRect/>
          </a:stretch>
        </p:blipFill>
        <p:spPr>
          <a:xfrm>
            <a:off x="3436308" y="1831836"/>
            <a:ext cx="6676198" cy="4862849"/>
          </a:xfrm>
          <a:prstGeom prst="rect">
            <a:avLst/>
          </a:prstGeom>
        </p:spPr>
      </p:pic>
      <p:sp>
        <p:nvSpPr>
          <p:cNvPr id="21" name="Text Box 5"/>
          <p:cNvSpPr txBox="1">
            <a:spLocks noChangeArrowheads="1"/>
          </p:cNvSpPr>
          <p:nvPr/>
        </p:nvSpPr>
        <p:spPr bwMode="auto">
          <a:xfrm>
            <a:off x="449264" y="1273588"/>
            <a:ext cx="5631206" cy="369332"/>
          </a:xfrm>
          <a:prstGeom prst="rect">
            <a:avLst/>
          </a:prstGeom>
          <a:noFill/>
          <a:ln w="9525">
            <a:noFill/>
            <a:miter lim="800000"/>
            <a:headEnd/>
            <a:tailEnd/>
          </a:ln>
          <a:effectLst/>
        </p:spPr>
        <p:txBody>
          <a:bodyPr wrap="square">
            <a:spAutoFit/>
          </a:bodyPr>
          <a:lstStyle/>
          <a:p>
            <a:pPr>
              <a:spcBef>
                <a:spcPct val="50000"/>
              </a:spcBef>
            </a:pPr>
            <a:r>
              <a:rPr lang="en-US" dirty="0" smtClean="0">
                <a:latin typeface="Tahoma" pitchFamily="34" charset="0"/>
              </a:rPr>
              <a:t>If the skewness is greater than 1.92, use the NB-L:</a:t>
            </a:r>
            <a:endParaRPr lang="en-US" dirty="0">
              <a:latin typeface="Tahoma" pitchFamily="34" charset="0"/>
            </a:endParaRPr>
          </a:p>
        </p:txBody>
      </p:sp>
      <p:pic>
        <p:nvPicPr>
          <p:cNvPr id="22" name="Picture 21"/>
          <p:cNvPicPr/>
          <p:nvPr/>
        </p:nvPicPr>
        <p:blipFill>
          <a:blip r:embed="rId3">
            <a:extLst>
              <a:ext uri="{28A0092B-C50C-407E-A947-70E740481C1C}">
                <a14:useLocalDpi xmlns:a14="http://schemas.microsoft.com/office/drawing/2010/main" val="0"/>
              </a:ext>
            </a:extLst>
          </a:blip>
          <a:stretch>
            <a:fillRect/>
          </a:stretch>
        </p:blipFill>
        <p:spPr>
          <a:xfrm>
            <a:off x="507999" y="2123728"/>
            <a:ext cx="3458283" cy="2564755"/>
          </a:xfrm>
          <a:prstGeom prst="rect">
            <a:avLst/>
          </a:prstGeom>
        </p:spPr>
      </p:pic>
    </p:spTree>
    <p:extLst>
      <p:ext uri="{BB962C8B-B14F-4D97-AF65-F5344CB8AC3E}">
        <p14:creationId xmlns:p14="http://schemas.microsoft.com/office/powerpoint/2010/main" val="2783869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Text Box 4"/>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172038" name="Text Box 6"/>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a:solidFill>
                  <a:schemeClr val="hlink"/>
                </a:solidFill>
                <a:latin typeface="Tahoma" pitchFamily="34" charset="0"/>
              </a:rPr>
              <a:t>Statistical fit (Goodness of fit)</a:t>
            </a:r>
          </a:p>
        </p:txBody>
      </p:sp>
      <p:sp>
        <p:nvSpPr>
          <p:cNvPr id="172039" name="Text Box 7"/>
          <p:cNvSpPr txBox="1">
            <a:spLocks noChangeArrowheads="1"/>
          </p:cNvSpPr>
          <p:nvPr/>
        </p:nvSpPr>
        <p:spPr bwMode="auto">
          <a:xfrm>
            <a:off x="311150" y="1154113"/>
            <a:ext cx="7985125" cy="4862870"/>
          </a:xfrm>
          <a:prstGeom prst="rect">
            <a:avLst/>
          </a:prstGeom>
          <a:noFill/>
          <a:ln w="9525">
            <a:noFill/>
            <a:miter lim="800000"/>
            <a:headEnd/>
            <a:tailEnd/>
          </a:ln>
          <a:effectLst/>
        </p:spPr>
        <p:txBody>
          <a:bodyPr>
            <a:spAutoFit/>
          </a:bodyPr>
          <a:lstStyle/>
          <a:p>
            <a:pPr>
              <a:spcBef>
                <a:spcPct val="50000"/>
              </a:spcBef>
            </a:pPr>
            <a:r>
              <a:rPr lang="en-US" sz="2000" dirty="0">
                <a:latin typeface="Tahoma" pitchFamily="34" charset="0"/>
              </a:rPr>
              <a:t>There are various methods for estimating the statistical fit of models. </a:t>
            </a:r>
            <a:r>
              <a:rPr lang="en-US" sz="2000" dirty="0" smtClean="0">
                <a:latin typeface="Tahoma" pitchFamily="34" charset="0"/>
              </a:rPr>
              <a:t>The methods cane be divided into two categories:</a:t>
            </a:r>
          </a:p>
          <a:p>
            <a:pPr>
              <a:spcBef>
                <a:spcPct val="50000"/>
              </a:spcBef>
            </a:pPr>
            <a:r>
              <a:rPr lang="en-US" sz="2000" b="1" i="1" dirty="0" smtClean="0">
                <a:solidFill>
                  <a:srgbClr val="00B050"/>
                </a:solidFill>
                <a:latin typeface="Tahoma" pitchFamily="34" charset="0"/>
              </a:rPr>
              <a:t>Likelihood Statistics</a:t>
            </a:r>
            <a:endParaRPr lang="en-US" sz="2000" b="1" i="1" dirty="0">
              <a:solidFill>
                <a:srgbClr val="00B050"/>
              </a:solidFill>
              <a:latin typeface="Tahoma" pitchFamily="34" charset="0"/>
            </a:endParaRPr>
          </a:p>
          <a:p>
            <a:pPr>
              <a:spcBef>
                <a:spcPct val="50000"/>
              </a:spcBef>
            </a:pPr>
            <a:r>
              <a:rPr lang="en-US" sz="2000" dirty="0">
                <a:latin typeface="Tahoma" pitchFamily="34" charset="0"/>
                <a:cs typeface="Tahoma" pitchFamily="34" charset="0"/>
              </a:rPr>
              <a:t>• </a:t>
            </a:r>
            <a:r>
              <a:rPr lang="en-US" sz="2000" dirty="0" smtClean="0">
                <a:latin typeface="Tahoma" pitchFamily="34" charset="0"/>
                <a:cs typeface="Tahoma" pitchFamily="34" charset="0"/>
              </a:rPr>
              <a:t>Log-Likelihood</a:t>
            </a:r>
            <a:endParaRPr lang="en-US" sz="2000" dirty="0">
              <a:latin typeface="Tahoma" pitchFamily="34" charset="0"/>
              <a:cs typeface="Tahoma" pitchFamily="34" charset="0"/>
            </a:endParaRPr>
          </a:p>
          <a:p>
            <a:pPr>
              <a:spcBef>
                <a:spcPct val="50000"/>
              </a:spcBef>
            </a:pPr>
            <a:r>
              <a:rPr lang="en-US" sz="2000" dirty="0">
                <a:latin typeface="Tahoma" pitchFamily="34" charset="0"/>
                <a:cs typeface="Tahoma" pitchFamily="34" charset="0"/>
              </a:rPr>
              <a:t>• </a:t>
            </a:r>
            <a:r>
              <a:rPr lang="en-US" sz="2000" dirty="0" smtClean="0">
                <a:latin typeface="Tahoma" pitchFamily="34" charset="0"/>
                <a:cs typeface="Tahoma" pitchFamily="34" charset="0"/>
              </a:rPr>
              <a:t>Deviance</a:t>
            </a:r>
          </a:p>
          <a:p>
            <a:pPr>
              <a:spcBef>
                <a:spcPct val="50000"/>
              </a:spcBef>
            </a:pPr>
            <a:r>
              <a:rPr lang="en-US" sz="2000" dirty="0" smtClean="0">
                <a:latin typeface="Tahoma" pitchFamily="34" charset="0"/>
                <a:cs typeface="Tahoma" pitchFamily="34" charset="0"/>
              </a:rPr>
              <a:t>• Pearson Chi-Square</a:t>
            </a:r>
          </a:p>
          <a:p>
            <a:pPr>
              <a:spcBef>
                <a:spcPct val="50000"/>
              </a:spcBef>
            </a:pPr>
            <a:r>
              <a:rPr lang="en-US" sz="2000" dirty="0" smtClean="0">
                <a:latin typeface="Tahoma" pitchFamily="34" charset="0"/>
                <a:cs typeface="Tahoma" pitchFamily="34" charset="0"/>
              </a:rPr>
              <a:t>• </a:t>
            </a:r>
            <a:r>
              <a:rPr lang="en-US" sz="2000" dirty="0" err="1">
                <a:latin typeface="Tahoma" pitchFamily="34" charset="0"/>
                <a:cs typeface="Tahoma" pitchFamily="34" charset="0"/>
              </a:rPr>
              <a:t>Akaike’s</a:t>
            </a:r>
            <a:r>
              <a:rPr lang="en-US" sz="2000" dirty="0">
                <a:latin typeface="Tahoma" pitchFamily="34" charset="0"/>
                <a:cs typeface="Tahoma" pitchFamily="34" charset="0"/>
              </a:rPr>
              <a:t> Information </a:t>
            </a:r>
            <a:r>
              <a:rPr lang="en-US" sz="2000" dirty="0" smtClean="0">
                <a:latin typeface="Tahoma" pitchFamily="34" charset="0"/>
                <a:cs typeface="Tahoma" pitchFamily="34" charset="0"/>
              </a:rPr>
              <a:t>Criterion (AIC)</a:t>
            </a:r>
          </a:p>
          <a:p>
            <a:pPr>
              <a:spcBef>
                <a:spcPct val="50000"/>
              </a:spcBef>
            </a:pPr>
            <a:r>
              <a:rPr lang="en-US" sz="2000" dirty="0" smtClean="0">
                <a:latin typeface="Tahoma" pitchFamily="34" charset="0"/>
                <a:cs typeface="Tahoma" pitchFamily="34" charset="0"/>
              </a:rPr>
              <a:t>• Bayesian Information Criterion (BIC)</a:t>
            </a:r>
          </a:p>
          <a:p>
            <a:pPr>
              <a:spcBef>
                <a:spcPct val="50000"/>
              </a:spcBef>
            </a:pPr>
            <a:r>
              <a:rPr lang="en-US" sz="2000" b="1" i="1" dirty="0" smtClean="0">
                <a:solidFill>
                  <a:srgbClr val="00B050"/>
                </a:solidFill>
                <a:latin typeface="Tahoma" pitchFamily="34" charset="0"/>
                <a:cs typeface="Tahoma" pitchFamily="34" charset="0"/>
              </a:rPr>
              <a:t>Model Errors</a:t>
            </a:r>
          </a:p>
          <a:p>
            <a:pPr>
              <a:spcBef>
                <a:spcPct val="50000"/>
              </a:spcBef>
            </a:pPr>
            <a:r>
              <a:rPr lang="en-US" sz="2000" dirty="0" smtClean="0">
                <a:latin typeface="Tahoma" pitchFamily="34" charset="0"/>
                <a:cs typeface="Tahoma" pitchFamily="34" charset="0"/>
              </a:rPr>
              <a:t>•</a:t>
            </a:r>
            <a:r>
              <a:rPr lang="en-US" sz="2000" dirty="0" smtClean="0">
                <a:latin typeface="Tahoma" pitchFamily="34" charset="0"/>
              </a:rPr>
              <a:t> Mean Absolute Deviance</a:t>
            </a:r>
          </a:p>
          <a:p>
            <a:pPr>
              <a:spcBef>
                <a:spcPct val="50000"/>
              </a:spcBef>
            </a:pPr>
            <a:r>
              <a:rPr lang="en-US" sz="2000" dirty="0" smtClean="0">
                <a:latin typeface="Tahoma" pitchFamily="34" charset="0"/>
                <a:cs typeface="Tahoma" pitchFamily="34" charset="0"/>
              </a:rPr>
              <a:t>•</a:t>
            </a:r>
            <a:r>
              <a:rPr lang="en-US" sz="2000" dirty="0" smtClean="0">
                <a:latin typeface="Tahoma" pitchFamily="34" charset="0"/>
              </a:rPr>
              <a:t> Mean Squared Prediction Errors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Log-likelihood</a:t>
            </a:r>
            <a:endParaRPr lang="en-US" sz="2400" b="1" dirty="0">
              <a:solidFill>
                <a:schemeClr val="hlink"/>
              </a:solidFill>
              <a:latin typeface="Tahoma" pitchFamily="34" charset="0"/>
            </a:endParaRPr>
          </a:p>
        </p:txBody>
      </p:sp>
      <p:sp>
        <p:nvSpPr>
          <p:cNvPr id="4"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Text Box 5"/>
          <p:cNvSpPr txBox="1">
            <a:spLocks noChangeArrowheads="1"/>
          </p:cNvSpPr>
          <p:nvPr/>
        </p:nvSpPr>
        <p:spPr bwMode="auto">
          <a:xfrm>
            <a:off x="231549" y="1422400"/>
            <a:ext cx="1466623"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Poisson:</a:t>
            </a:r>
            <a:endParaRPr lang="en-US" sz="2400" dirty="0">
              <a:latin typeface="Tahoma" pitchFamily="34" charset="0"/>
            </a:endParaRPr>
          </a:p>
        </p:txBody>
      </p:sp>
      <p:sp>
        <p:nvSpPr>
          <p:cNvPr id="6" name="Text Box 5"/>
          <p:cNvSpPr txBox="1">
            <a:spLocks noChangeArrowheads="1"/>
          </p:cNvSpPr>
          <p:nvPr/>
        </p:nvSpPr>
        <p:spPr bwMode="auto">
          <a:xfrm>
            <a:off x="231549" y="2968171"/>
            <a:ext cx="1067479"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NB:</a:t>
            </a:r>
            <a:endParaRPr lang="en-US" sz="2400" dirty="0">
              <a:latin typeface="Tahoma" pitchFamily="34" charset="0"/>
            </a:endParaRPr>
          </a:p>
        </p:txBody>
      </p:sp>
      <p:sp>
        <p:nvSpPr>
          <p:cNvPr id="829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2945" name="Object 1"/>
          <p:cNvGraphicFramePr>
            <a:graphicFrameLocks noChangeAspect="1"/>
          </p:cNvGraphicFramePr>
          <p:nvPr/>
        </p:nvGraphicFramePr>
        <p:xfrm>
          <a:off x="231549" y="3628572"/>
          <a:ext cx="8889492" cy="841828"/>
        </p:xfrm>
        <a:graphic>
          <a:graphicData uri="http://schemas.openxmlformats.org/presentationml/2006/ole">
            <mc:AlternateContent xmlns:mc="http://schemas.openxmlformats.org/markup-compatibility/2006">
              <mc:Choice xmlns:v="urn:schemas-microsoft-com:vml" Requires="v">
                <p:oleObj spid="_x0000_s83104" name="Equation" r:id="rId3" imgW="5333760" imgH="507960" progId="Equation.DSMT4">
                  <p:embed/>
                </p:oleObj>
              </mc:Choice>
              <mc:Fallback>
                <p:oleObj name="Equation" r:id="rId3" imgW="5333760" imgH="5079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549" y="3628572"/>
                        <a:ext cx="8889492" cy="8418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31549" y="2051731"/>
          <a:ext cx="4446587" cy="822325"/>
        </p:xfrm>
        <a:graphic>
          <a:graphicData uri="http://schemas.openxmlformats.org/presentationml/2006/ole">
            <mc:AlternateContent xmlns:mc="http://schemas.openxmlformats.org/markup-compatibility/2006">
              <mc:Choice xmlns:v="urn:schemas-microsoft-com:vml" Requires="v">
                <p:oleObj spid="_x0000_s83105" name="Equation" r:id="rId5" imgW="2336760" imgH="431640" progId="Equation.DSMT4">
                  <p:embed/>
                </p:oleObj>
              </mc:Choice>
              <mc:Fallback>
                <p:oleObj name="Equation" r:id="rId5" imgW="2336760" imgH="43164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549" y="2051731"/>
                        <a:ext cx="4446587" cy="82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947" name="Object 3"/>
          <p:cNvGraphicFramePr>
            <a:graphicFrameLocks noChangeAspect="1"/>
          </p:cNvGraphicFramePr>
          <p:nvPr/>
        </p:nvGraphicFramePr>
        <p:xfrm>
          <a:off x="231549" y="5434013"/>
          <a:ext cx="2084387" cy="596900"/>
        </p:xfrm>
        <a:graphic>
          <a:graphicData uri="http://schemas.openxmlformats.org/presentationml/2006/ole">
            <mc:AlternateContent xmlns:mc="http://schemas.openxmlformats.org/markup-compatibility/2006">
              <mc:Choice xmlns:v="urn:schemas-microsoft-com:vml" Requires="v">
                <p:oleObj spid="_x0000_s83106" name="Equation" r:id="rId7" imgW="888840" imgH="253800" progId="Equation.DSMT4">
                  <p:embed/>
                </p:oleObj>
              </mc:Choice>
              <mc:Fallback>
                <p:oleObj name="Equation" r:id="rId7" imgW="888840" imgH="25380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549" y="5434013"/>
                        <a:ext cx="2084387"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 Box 5"/>
          <p:cNvSpPr txBox="1">
            <a:spLocks noChangeArrowheads="1"/>
          </p:cNvSpPr>
          <p:nvPr/>
        </p:nvSpPr>
        <p:spPr bwMode="auto">
          <a:xfrm>
            <a:off x="231549" y="4702628"/>
            <a:ext cx="1669822"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Where:</a:t>
            </a:r>
            <a:endParaRPr lang="en-US" sz="2400" dirty="0">
              <a:latin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Log-likelihood</a:t>
            </a:r>
            <a:endParaRPr lang="en-US" sz="2400" b="1" dirty="0">
              <a:solidFill>
                <a:schemeClr val="hlink"/>
              </a:solidFill>
              <a:latin typeface="Tahoma" pitchFamily="34" charset="0"/>
            </a:endParaRPr>
          </a:p>
        </p:txBody>
      </p:sp>
      <p:sp>
        <p:nvSpPr>
          <p:cNvPr id="4"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Text Box 5"/>
          <p:cNvSpPr txBox="1">
            <a:spLocks noChangeArrowheads="1"/>
          </p:cNvSpPr>
          <p:nvPr/>
        </p:nvSpPr>
        <p:spPr bwMode="auto">
          <a:xfrm>
            <a:off x="496045" y="2651046"/>
            <a:ext cx="1703049" cy="523220"/>
          </a:xfrm>
          <a:prstGeom prst="rect">
            <a:avLst/>
          </a:prstGeom>
          <a:noFill/>
          <a:ln w="9525">
            <a:noFill/>
            <a:miter lim="800000"/>
            <a:headEnd/>
            <a:tailEnd/>
          </a:ln>
          <a:effectLst/>
        </p:spPr>
        <p:txBody>
          <a:bodyPr wrap="square">
            <a:spAutoFit/>
          </a:bodyPr>
          <a:lstStyle/>
          <a:p>
            <a:pPr>
              <a:spcBef>
                <a:spcPct val="50000"/>
              </a:spcBef>
            </a:pPr>
            <a:r>
              <a:rPr lang="en-US" sz="2800" dirty="0" smtClean="0">
                <a:latin typeface="Tahoma" pitchFamily="34" charset="0"/>
              </a:rPr>
              <a:t>Poisson:</a:t>
            </a:r>
            <a:endParaRPr lang="en-US" sz="2800" dirty="0">
              <a:latin typeface="Tahoma" pitchFamily="34" charset="0"/>
            </a:endParaRPr>
          </a:p>
        </p:txBody>
      </p:sp>
      <p:sp>
        <p:nvSpPr>
          <p:cNvPr id="6" name="Text Box 5"/>
          <p:cNvSpPr txBox="1">
            <a:spLocks noChangeArrowheads="1"/>
          </p:cNvSpPr>
          <p:nvPr/>
        </p:nvSpPr>
        <p:spPr bwMode="auto">
          <a:xfrm>
            <a:off x="496045" y="3458567"/>
            <a:ext cx="1067479" cy="523220"/>
          </a:xfrm>
          <a:prstGeom prst="rect">
            <a:avLst/>
          </a:prstGeom>
          <a:noFill/>
          <a:ln w="9525">
            <a:noFill/>
            <a:miter lim="800000"/>
            <a:headEnd/>
            <a:tailEnd/>
          </a:ln>
          <a:effectLst/>
        </p:spPr>
        <p:txBody>
          <a:bodyPr wrap="square">
            <a:spAutoFit/>
          </a:bodyPr>
          <a:lstStyle/>
          <a:p>
            <a:pPr>
              <a:spcBef>
                <a:spcPct val="50000"/>
              </a:spcBef>
            </a:pPr>
            <a:r>
              <a:rPr lang="en-US" sz="2800" dirty="0" smtClean="0">
                <a:latin typeface="Tahoma" pitchFamily="34" charset="0"/>
              </a:rPr>
              <a:t>NB:</a:t>
            </a:r>
            <a:endParaRPr lang="en-US" sz="2800" dirty="0">
              <a:latin typeface="Tahoma" pitchFamily="34" charset="0"/>
            </a:endParaRPr>
          </a:p>
        </p:txBody>
      </p:sp>
      <p:sp>
        <p:nvSpPr>
          <p:cNvPr id="829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 Box 5"/>
          <p:cNvSpPr txBox="1">
            <a:spLocks noChangeArrowheads="1"/>
          </p:cNvSpPr>
          <p:nvPr/>
        </p:nvSpPr>
        <p:spPr bwMode="auto">
          <a:xfrm>
            <a:off x="2047756" y="2696388"/>
            <a:ext cx="1466623" cy="523220"/>
          </a:xfrm>
          <a:prstGeom prst="rect">
            <a:avLst/>
          </a:prstGeom>
          <a:noFill/>
          <a:ln w="9525">
            <a:noFill/>
            <a:miter lim="800000"/>
            <a:headEnd/>
            <a:tailEnd/>
          </a:ln>
          <a:effectLst/>
        </p:spPr>
        <p:txBody>
          <a:bodyPr wrap="square">
            <a:spAutoFit/>
          </a:bodyPr>
          <a:lstStyle/>
          <a:p>
            <a:pPr>
              <a:spcBef>
                <a:spcPct val="50000"/>
              </a:spcBef>
            </a:pPr>
            <a:r>
              <a:rPr lang="en-US" sz="2800" dirty="0" smtClean="0">
                <a:latin typeface="Tahoma" pitchFamily="34" charset="0"/>
              </a:rPr>
              <a:t>-685.34</a:t>
            </a:r>
            <a:endParaRPr lang="en-US" sz="2800" dirty="0">
              <a:latin typeface="Tahoma" pitchFamily="34" charset="0"/>
            </a:endParaRPr>
          </a:p>
        </p:txBody>
      </p:sp>
      <p:sp>
        <p:nvSpPr>
          <p:cNvPr id="12" name="Text Box 5"/>
          <p:cNvSpPr txBox="1">
            <a:spLocks noChangeArrowheads="1"/>
          </p:cNvSpPr>
          <p:nvPr/>
        </p:nvSpPr>
        <p:spPr bwMode="auto">
          <a:xfrm>
            <a:off x="2047756" y="3503909"/>
            <a:ext cx="1466623" cy="523220"/>
          </a:xfrm>
          <a:prstGeom prst="rect">
            <a:avLst/>
          </a:prstGeom>
          <a:noFill/>
          <a:ln w="9525">
            <a:noFill/>
            <a:miter lim="800000"/>
            <a:headEnd/>
            <a:tailEnd/>
          </a:ln>
          <a:effectLst/>
        </p:spPr>
        <p:txBody>
          <a:bodyPr wrap="square">
            <a:spAutoFit/>
          </a:bodyPr>
          <a:lstStyle/>
          <a:p>
            <a:pPr>
              <a:spcBef>
                <a:spcPct val="50000"/>
              </a:spcBef>
            </a:pPr>
            <a:r>
              <a:rPr lang="en-US" sz="2800" dirty="0" smtClean="0">
                <a:latin typeface="Tahoma" pitchFamily="34" charset="0"/>
              </a:rPr>
              <a:t>-606.80</a:t>
            </a:r>
            <a:endParaRPr lang="en-US" sz="2800" dirty="0">
              <a:latin typeface="Tahoma" pitchFamily="34" charset="0"/>
            </a:endParaRPr>
          </a:p>
        </p:txBody>
      </p:sp>
      <p:sp>
        <p:nvSpPr>
          <p:cNvPr id="14" name="Text Box 5"/>
          <p:cNvSpPr txBox="1">
            <a:spLocks noChangeArrowheads="1"/>
          </p:cNvSpPr>
          <p:nvPr/>
        </p:nvSpPr>
        <p:spPr bwMode="auto">
          <a:xfrm>
            <a:off x="586729" y="1286373"/>
            <a:ext cx="8443916" cy="461665"/>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Example – Crash Data at 3-legged signalized intersections:</a:t>
            </a:r>
            <a:endParaRPr lang="en-US" sz="2400" dirty="0">
              <a:latin typeface="Tahom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a:solidFill>
                  <a:srgbClr val="FF0000"/>
                </a:solidFill>
                <a:latin typeface="Tahoma" pitchFamily="34" charset="0"/>
              </a:rPr>
              <a:t>Statistical Models For Crash Data</a:t>
            </a:r>
          </a:p>
        </p:txBody>
      </p:sp>
      <p:sp>
        <p:nvSpPr>
          <p:cNvPr id="173059"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a:solidFill>
                  <a:schemeClr val="hlink"/>
                </a:solidFill>
                <a:latin typeface="Tahoma" pitchFamily="34" charset="0"/>
              </a:rPr>
              <a:t>Statistical fit (Goodness of fit)</a:t>
            </a:r>
          </a:p>
        </p:txBody>
      </p:sp>
      <p:sp>
        <p:nvSpPr>
          <p:cNvPr id="173060" name="Text Box 4"/>
          <p:cNvSpPr txBox="1">
            <a:spLocks noChangeArrowheads="1"/>
          </p:cNvSpPr>
          <p:nvPr/>
        </p:nvSpPr>
        <p:spPr bwMode="auto">
          <a:xfrm>
            <a:off x="311150" y="1154113"/>
            <a:ext cx="7985125" cy="1200329"/>
          </a:xfrm>
          <a:prstGeom prst="rect">
            <a:avLst/>
          </a:prstGeom>
          <a:noFill/>
          <a:ln w="9525">
            <a:noFill/>
            <a:miter lim="800000"/>
            <a:headEnd/>
            <a:tailEnd/>
          </a:ln>
          <a:effectLst/>
        </p:spPr>
        <p:txBody>
          <a:bodyPr>
            <a:spAutoFit/>
          </a:bodyPr>
          <a:lstStyle/>
          <a:p>
            <a:pPr>
              <a:spcBef>
                <a:spcPct val="50000"/>
              </a:spcBef>
            </a:pPr>
            <a:r>
              <a:rPr lang="en-US" sz="2400" dirty="0">
                <a:latin typeface="Tahoma" pitchFamily="34" charset="0"/>
              </a:rPr>
              <a:t>The deviance statistic is defined as twice the difference between the maximum log-likelihood achievable </a:t>
            </a:r>
            <a:r>
              <a:rPr lang="en-US" sz="2400" dirty="0" smtClean="0">
                <a:latin typeface="Tahoma" pitchFamily="34" charset="0"/>
              </a:rPr>
              <a:t>(y=</a:t>
            </a:r>
            <a:r>
              <a:rPr lang="el-GR" sz="2400" dirty="0" smtClean="0">
                <a:latin typeface="Tahoma" pitchFamily="34" charset="0"/>
              </a:rPr>
              <a:t>μ</a:t>
            </a:r>
            <a:r>
              <a:rPr lang="en-US" sz="2400" dirty="0" smtClean="0">
                <a:latin typeface="Tahoma" pitchFamily="34" charset="0"/>
              </a:rPr>
              <a:t>) and </a:t>
            </a:r>
            <a:r>
              <a:rPr lang="en-US" sz="2400" dirty="0">
                <a:latin typeface="Tahoma" pitchFamily="34" charset="0"/>
              </a:rPr>
              <a:t>the log-likelihood of the fitted model:</a:t>
            </a:r>
          </a:p>
        </p:txBody>
      </p:sp>
      <p:graphicFrame>
        <p:nvGraphicFramePr>
          <p:cNvPr id="173061" name="Object 5"/>
          <p:cNvGraphicFramePr>
            <a:graphicFrameLocks noChangeAspect="1"/>
          </p:cNvGraphicFramePr>
          <p:nvPr/>
        </p:nvGraphicFramePr>
        <p:xfrm>
          <a:off x="438150" y="2641600"/>
          <a:ext cx="3905250" cy="520700"/>
        </p:xfrm>
        <a:graphic>
          <a:graphicData uri="http://schemas.openxmlformats.org/presentationml/2006/ole">
            <mc:AlternateContent xmlns:mc="http://schemas.openxmlformats.org/markup-compatibility/2006">
              <mc:Choice xmlns:v="urn:schemas-microsoft-com:vml" Requires="v">
                <p:oleObj spid="_x0000_s60471" name="Equation" r:id="rId3" imgW="1523880" imgH="203040" progId="Equation.DSMT4">
                  <p:embed/>
                </p:oleObj>
              </mc:Choice>
              <mc:Fallback>
                <p:oleObj name="Equation" r:id="rId3" imgW="152388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150" y="2641600"/>
                        <a:ext cx="390525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3062" name="Text Box 6"/>
          <p:cNvSpPr txBox="1">
            <a:spLocks noChangeArrowheads="1"/>
          </p:cNvSpPr>
          <p:nvPr/>
        </p:nvSpPr>
        <p:spPr bwMode="auto">
          <a:xfrm>
            <a:off x="311150" y="3367088"/>
            <a:ext cx="7985125" cy="1552575"/>
          </a:xfrm>
          <a:prstGeom prst="rect">
            <a:avLst/>
          </a:prstGeom>
          <a:noFill/>
          <a:ln w="9525">
            <a:noFill/>
            <a:miter lim="800000"/>
            <a:headEnd/>
            <a:tailEnd/>
          </a:ln>
          <a:effectLst/>
        </p:spPr>
        <p:txBody>
          <a:bodyPr>
            <a:spAutoFit/>
          </a:bodyPr>
          <a:lstStyle/>
          <a:p>
            <a:pPr>
              <a:spcBef>
                <a:spcPct val="50000"/>
              </a:spcBef>
            </a:pPr>
            <a:r>
              <a:rPr lang="en-US" sz="2400" dirty="0">
                <a:latin typeface="Tahoma" pitchFamily="34" charset="0"/>
              </a:rPr>
              <a:t>When competitive models are compared, the model with the lowest deviance offers the best statistical fit. A note of caution: this is only valid when the dispersion parameter </a:t>
            </a:r>
            <a:r>
              <a:rPr lang="el-GR" sz="2400" dirty="0">
                <a:latin typeface="Tahoma" pitchFamily="34" charset="0"/>
                <a:cs typeface="Tahoma" pitchFamily="34" charset="0"/>
              </a:rPr>
              <a:t>Φ</a:t>
            </a:r>
            <a:r>
              <a:rPr lang="en-US" sz="2400" dirty="0">
                <a:latin typeface="Tahoma" pitchFamily="34" charset="0"/>
                <a:cs typeface="Tahoma" pitchFamily="34" charset="0"/>
              </a:rPr>
              <a:t> is the same for each competitive model.  </a:t>
            </a:r>
            <a:endParaRPr lang="el-GR" sz="2400" dirty="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a:solidFill>
                  <a:srgbClr val="FF0000"/>
                </a:solidFill>
                <a:latin typeface="Tahoma" pitchFamily="34" charset="0"/>
              </a:rPr>
              <a:t>Statistical Models For Crash Data</a:t>
            </a:r>
          </a:p>
        </p:txBody>
      </p:sp>
      <p:sp>
        <p:nvSpPr>
          <p:cNvPr id="216067"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a:solidFill>
                  <a:schemeClr val="hlink"/>
                </a:solidFill>
                <a:latin typeface="Tahoma" pitchFamily="34" charset="0"/>
              </a:rPr>
              <a:t>Statistical fit (Goodness of fit)</a:t>
            </a:r>
          </a:p>
        </p:txBody>
      </p:sp>
      <p:sp>
        <p:nvSpPr>
          <p:cNvPr id="216068" name="Text Box 4"/>
          <p:cNvSpPr txBox="1">
            <a:spLocks noChangeArrowheads="1"/>
          </p:cNvSpPr>
          <p:nvPr/>
        </p:nvSpPr>
        <p:spPr bwMode="auto">
          <a:xfrm>
            <a:off x="311150" y="1154113"/>
            <a:ext cx="7985125" cy="822325"/>
          </a:xfrm>
          <a:prstGeom prst="rect">
            <a:avLst/>
          </a:prstGeom>
          <a:noFill/>
          <a:ln w="9525">
            <a:noFill/>
            <a:miter lim="800000"/>
            <a:headEnd/>
            <a:tailEnd/>
          </a:ln>
          <a:effectLst/>
        </p:spPr>
        <p:txBody>
          <a:bodyPr>
            <a:spAutoFit/>
          </a:bodyPr>
          <a:lstStyle/>
          <a:p>
            <a:pPr>
              <a:spcBef>
                <a:spcPct val="50000"/>
              </a:spcBef>
            </a:pPr>
            <a:r>
              <a:rPr lang="en-US" sz="2400">
                <a:latin typeface="Tahoma" pitchFamily="34" charset="0"/>
              </a:rPr>
              <a:t>The deviance statistic for the Poisson model is the following:</a:t>
            </a:r>
          </a:p>
        </p:txBody>
      </p:sp>
      <p:graphicFrame>
        <p:nvGraphicFramePr>
          <p:cNvPr id="216069" name="Object 5"/>
          <p:cNvGraphicFramePr>
            <a:graphicFrameLocks noChangeAspect="1"/>
          </p:cNvGraphicFramePr>
          <p:nvPr/>
        </p:nvGraphicFramePr>
        <p:xfrm>
          <a:off x="482600" y="2049463"/>
          <a:ext cx="5207000" cy="1301750"/>
        </p:xfrm>
        <a:graphic>
          <a:graphicData uri="http://schemas.openxmlformats.org/presentationml/2006/ole">
            <mc:AlternateContent xmlns:mc="http://schemas.openxmlformats.org/markup-compatibility/2006">
              <mc:Choice xmlns:v="urn:schemas-microsoft-com:vml" Requires="v">
                <p:oleObj spid="_x0000_s61548" name="Equation" r:id="rId3" imgW="2031840" imgH="507960" progId="Equation.DSMT4">
                  <p:embed/>
                </p:oleObj>
              </mc:Choice>
              <mc:Fallback>
                <p:oleObj name="Equation" r:id="rId3" imgW="2031840" imgH="507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 y="2049463"/>
                        <a:ext cx="5207000" cy="1301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6070" name="Text Box 6"/>
          <p:cNvSpPr txBox="1">
            <a:spLocks noChangeArrowheads="1"/>
          </p:cNvSpPr>
          <p:nvPr/>
        </p:nvSpPr>
        <p:spPr bwMode="auto">
          <a:xfrm>
            <a:off x="333375" y="3759200"/>
            <a:ext cx="7985125" cy="822325"/>
          </a:xfrm>
          <a:prstGeom prst="rect">
            <a:avLst/>
          </a:prstGeom>
          <a:noFill/>
          <a:ln w="9525">
            <a:noFill/>
            <a:miter lim="800000"/>
            <a:headEnd/>
            <a:tailEnd/>
          </a:ln>
          <a:effectLst/>
        </p:spPr>
        <p:txBody>
          <a:bodyPr>
            <a:spAutoFit/>
          </a:bodyPr>
          <a:lstStyle/>
          <a:p>
            <a:pPr>
              <a:spcBef>
                <a:spcPct val="50000"/>
              </a:spcBef>
            </a:pPr>
            <a:r>
              <a:rPr lang="en-US" sz="2400" dirty="0">
                <a:latin typeface="Tahoma" pitchFamily="34" charset="0"/>
              </a:rPr>
              <a:t>The deviance statistic for the Poisson-gamma model is the following:</a:t>
            </a:r>
          </a:p>
        </p:txBody>
      </p:sp>
      <p:graphicFrame>
        <p:nvGraphicFramePr>
          <p:cNvPr id="216071" name="Object 7"/>
          <p:cNvGraphicFramePr>
            <a:graphicFrameLocks noChangeAspect="1"/>
          </p:cNvGraphicFramePr>
          <p:nvPr/>
        </p:nvGraphicFramePr>
        <p:xfrm>
          <a:off x="417513" y="4857750"/>
          <a:ext cx="7618412" cy="1301750"/>
        </p:xfrm>
        <a:graphic>
          <a:graphicData uri="http://schemas.openxmlformats.org/presentationml/2006/ole">
            <mc:AlternateContent xmlns:mc="http://schemas.openxmlformats.org/markup-compatibility/2006">
              <mc:Choice xmlns:v="urn:schemas-microsoft-com:vml" Requires="v">
                <p:oleObj spid="_x0000_s61549" name="Equation" r:id="rId5" imgW="2971800" imgH="507960" progId="Equation.DSMT4">
                  <p:embed/>
                </p:oleObj>
              </mc:Choice>
              <mc:Fallback>
                <p:oleObj name="Equation" r:id="rId5" imgW="2971800" imgH="507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513" y="4857750"/>
                        <a:ext cx="7618412" cy="1301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a:solidFill>
                  <a:srgbClr val="FF0000"/>
                </a:solidFill>
                <a:latin typeface="Tahoma" pitchFamily="34" charset="0"/>
              </a:rPr>
              <a:t>Statistical Models For Crash Data</a:t>
            </a:r>
          </a:p>
        </p:txBody>
      </p:sp>
      <p:sp>
        <p:nvSpPr>
          <p:cNvPr id="216067"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a:solidFill>
                  <a:schemeClr val="hlink"/>
                </a:solidFill>
                <a:latin typeface="Tahoma" pitchFamily="34" charset="0"/>
              </a:rPr>
              <a:t>Statistical fit (Goodness of fit)</a:t>
            </a:r>
          </a:p>
        </p:txBody>
      </p:sp>
      <p:sp>
        <p:nvSpPr>
          <p:cNvPr id="216068" name="Text Box 4"/>
          <p:cNvSpPr txBox="1">
            <a:spLocks noChangeArrowheads="1"/>
          </p:cNvSpPr>
          <p:nvPr/>
        </p:nvSpPr>
        <p:spPr bwMode="auto">
          <a:xfrm>
            <a:off x="311150" y="1154113"/>
            <a:ext cx="7985125" cy="822325"/>
          </a:xfrm>
          <a:prstGeom prst="rect">
            <a:avLst/>
          </a:prstGeom>
          <a:noFill/>
          <a:ln w="9525">
            <a:noFill/>
            <a:miter lim="800000"/>
            <a:headEnd/>
            <a:tailEnd/>
          </a:ln>
          <a:effectLst/>
        </p:spPr>
        <p:txBody>
          <a:bodyPr>
            <a:spAutoFit/>
          </a:bodyPr>
          <a:lstStyle/>
          <a:p>
            <a:pPr>
              <a:spcBef>
                <a:spcPct val="50000"/>
              </a:spcBef>
            </a:pPr>
            <a:r>
              <a:rPr lang="en-US" sz="2400">
                <a:latin typeface="Tahoma" pitchFamily="34" charset="0"/>
              </a:rPr>
              <a:t>The deviance statistic for the Poisson model is the following:</a:t>
            </a:r>
          </a:p>
        </p:txBody>
      </p:sp>
      <p:graphicFrame>
        <p:nvGraphicFramePr>
          <p:cNvPr id="216069" name="Object 5"/>
          <p:cNvGraphicFramePr>
            <a:graphicFrameLocks noChangeAspect="1"/>
          </p:cNvGraphicFramePr>
          <p:nvPr/>
        </p:nvGraphicFramePr>
        <p:xfrm>
          <a:off x="608222" y="2436878"/>
          <a:ext cx="1855787" cy="585788"/>
        </p:xfrm>
        <a:graphic>
          <a:graphicData uri="http://schemas.openxmlformats.org/presentationml/2006/ole">
            <mc:AlternateContent xmlns:mc="http://schemas.openxmlformats.org/markup-compatibility/2006">
              <mc:Choice xmlns:v="urn:schemas-microsoft-com:vml" Requires="v">
                <p:oleObj spid="_x0000_s120940" name="Equation" r:id="rId3" imgW="723600" imgH="228600" progId="Equation.DSMT4">
                  <p:embed/>
                </p:oleObj>
              </mc:Choice>
              <mc:Fallback>
                <p:oleObj name="Equation" r:id="rId3" imgW="723600" imgH="228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222" y="2436878"/>
                        <a:ext cx="1855787"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6070" name="Text Box 6"/>
          <p:cNvSpPr txBox="1">
            <a:spLocks noChangeArrowheads="1"/>
          </p:cNvSpPr>
          <p:nvPr/>
        </p:nvSpPr>
        <p:spPr bwMode="auto">
          <a:xfrm>
            <a:off x="333375" y="3759200"/>
            <a:ext cx="7985125" cy="822325"/>
          </a:xfrm>
          <a:prstGeom prst="rect">
            <a:avLst/>
          </a:prstGeom>
          <a:noFill/>
          <a:ln w="9525">
            <a:noFill/>
            <a:miter lim="800000"/>
            <a:headEnd/>
            <a:tailEnd/>
          </a:ln>
          <a:effectLst/>
        </p:spPr>
        <p:txBody>
          <a:bodyPr>
            <a:spAutoFit/>
          </a:bodyPr>
          <a:lstStyle/>
          <a:p>
            <a:pPr>
              <a:spcBef>
                <a:spcPct val="50000"/>
              </a:spcBef>
            </a:pPr>
            <a:r>
              <a:rPr lang="en-US" sz="2400" dirty="0">
                <a:latin typeface="Tahoma" pitchFamily="34" charset="0"/>
              </a:rPr>
              <a:t>The deviance statistic for the Poisson-gamma model is the following:</a:t>
            </a:r>
          </a:p>
        </p:txBody>
      </p:sp>
      <p:graphicFrame>
        <p:nvGraphicFramePr>
          <p:cNvPr id="216071" name="Object 7"/>
          <p:cNvGraphicFramePr>
            <a:graphicFrameLocks noChangeAspect="1"/>
          </p:cNvGraphicFramePr>
          <p:nvPr/>
        </p:nvGraphicFramePr>
        <p:xfrm>
          <a:off x="595575" y="5124254"/>
          <a:ext cx="2017712" cy="585787"/>
        </p:xfrm>
        <a:graphic>
          <a:graphicData uri="http://schemas.openxmlformats.org/presentationml/2006/ole">
            <mc:AlternateContent xmlns:mc="http://schemas.openxmlformats.org/markup-compatibility/2006">
              <mc:Choice xmlns:v="urn:schemas-microsoft-com:vml" Requires="v">
                <p:oleObj spid="_x0000_s120941" name="Equation" r:id="rId5" imgW="787320" imgH="228600" progId="Equation.DSMT4">
                  <p:embed/>
                </p:oleObj>
              </mc:Choice>
              <mc:Fallback>
                <p:oleObj name="Equation" r:id="rId5" imgW="787320" imgH="228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575" y="5124254"/>
                        <a:ext cx="2017712"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Statistical fit (Goodness of fit)</a:t>
            </a:r>
            <a:endParaRPr lang="en-US" sz="2400" b="1" dirty="0">
              <a:solidFill>
                <a:schemeClr val="hlink"/>
              </a:solidFill>
              <a:latin typeface="Tahoma" pitchFamily="34" charset="0"/>
            </a:endParaRPr>
          </a:p>
        </p:txBody>
      </p:sp>
      <p:sp>
        <p:nvSpPr>
          <p:cNvPr id="4"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Text Box 5"/>
          <p:cNvSpPr txBox="1">
            <a:spLocks noChangeArrowheads="1"/>
          </p:cNvSpPr>
          <p:nvPr/>
        </p:nvSpPr>
        <p:spPr bwMode="auto">
          <a:xfrm>
            <a:off x="231549" y="2351314"/>
            <a:ext cx="1466623"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latin typeface="Tahoma" pitchFamily="34" charset="0"/>
              </a:rPr>
              <a:t>AIC:</a:t>
            </a:r>
            <a:endParaRPr lang="en-US" sz="2400" b="1" dirty="0">
              <a:latin typeface="Tahoma" pitchFamily="34" charset="0"/>
            </a:endParaRPr>
          </a:p>
        </p:txBody>
      </p:sp>
      <p:sp>
        <p:nvSpPr>
          <p:cNvPr id="6" name="Text Box 5"/>
          <p:cNvSpPr txBox="1">
            <a:spLocks noChangeArrowheads="1"/>
          </p:cNvSpPr>
          <p:nvPr/>
        </p:nvSpPr>
        <p:spPr bwMode="auto">
          <a:xfrm>
            <a:off x="231549" y="3577771"/>
            <a:ext cx="1067479"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latin typeface="Tahoma" pitchFamily="34" charset="0"/>
              </a:rPr>
              <a:t>BIC:</a:t>
            </a:r>
            <a:endParaRPr lang="en-US" sz="2400" b="1" dirty="0">
              <a:latin typeface="Tahoma" pitchFamily="34" charset="0"/>
            </a:endParaRPr>
          </a:p>
        </p:txBody>
      </p:sp>
      <p:sp>
        <p:nvSpPr>
          <p:cNvPr id="829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nvGraphicFramePr>
        <p:xfrm>
          <a:off x="231549" y="3018064"/>
          <a:ext cx="2833919" cy="421821"/>
        </p:xfrm>
        <a:graphic>
          <a:graphicData uri="http://schemas.openxmlformats.org/presentationml/2006/ole">
            <mc:AlternateContent xmlns:mc="http://schemas.openxmlformats.org/markup-compatibility/2006">
              <mc:Choice xmlns:v="urn:schemas-microsoft-com:vml" Requires="v">
                <p:oleObj spid="_x0000_s90222" name="Equation" r:id="rId3" imgW="1193760" imgH="177480" progId="Equation.DSMT4">
                  <p:embed/>
                </p:oleObj>
              </mc:Choice>
              <mc:Fallback>
                <p:oleObj name="Equation" r:id="rId3" imgW="1193760" imgH="1774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549" y="3018064"/>
                        <a:ext cx="2833919" cy="4218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 Box 5"/>
          <p:cNvSpPr txBox="1">
            <a:spLocks noChangeArrowheads="1"/>
          </p:cNvSpPr>
          <p:nvPr/>
        </p:nvSpPr>
        <p:spPr bwMode="auto">
          <a:xfrm>
            <a:off x="231549" y="4826002"/>
            <a:ext cx="4542971" cy="1015663"/>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P = estimated coefficients + 1</a:t>
            </a:r>
          </a:p>
          <a:p>
            <a:pPr>
              <a:spcBef>
                <a:spcPct val="50000"/>
              </a:spcBef>
            </a:pPr>
            <a:r>
              <a:rPr lang="en-US" sz="2400" dirty="0" smtClean="0">
                <a:latin typeface="Tahoma" pitchFamily="34" charset="0"/>
              </a:rPr>
              <a:t>n = number of observations</a:t>
            </a:r>
            <a:endParaRPr lang="en-US" sz="2400" dirty="0">
              <a:latin typeface="Tahoma" pitchFamily="34" charset="0"/>
            </a:endParaRPr>
          </a:p>
        </p:txBody>
      </p:sp>
      <p:graphicFrame>
        <p:nvGraphicFramePr>
          <p:cNvPr id="90117" name="Object 2"/>
          <p:cNvGraphicFramePr>
            <a:graphicFrameLocks noChangeAspect="1"/>
          </p:cNvGraphicFramePr>
          <p:nvPr/>
        </p:nvGraphicFramePr>
        <p:xfrm>
          <a:off x="231549" y="4170591"/>
          <a:ext cx="3617913" cy="482600"/>
        </p:xfrm>
        <a:graphic>
          <a:graphicData uri="http://schemas.openxmlformats.org/presentationml/2006/ole">
            <mc:AlternateContent xmlns:mc="http://schemas.openxmlformats.org/markup-compatibility/2006">
              <mc:Choice xmlns:v="urn:schemas-microsoft-com:vml" Requires="v">
                <p:oleObj spid="_x0000_s90223" name="Equation" r:id="rId5" imgW="1523880" imgH="203040" progId="Equation.DSMT4">
                  <p:embed/>
                </p:oleObj>
              </mc:Choice>
              <mc:Fallback>
                <p:oleObj name="Equation" r:id="rId5" imgW="1523880" imgH="203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549" y="4170591"/>
                        <a:ext cx="3617913"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 Box 5"/>
          <p:cNvSpPr txBox="1">
            <a:spLocks noChangeArrowheads="1"/>
          </p:cNvSpPr>
          <p:nvPr/>
        </p:nvSpPr>
        <p:spPr bwMode="auto">
          <a:xfrm>
            <a:off x="231549" y="1270000"/>
            <a:ext cx="8353652" cy="830997"/>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AIC and BIC penalize the fit when additional variables are added to the model.</a:t>
            </a:r>
            <a:endParaRPr lang="en-US" sz="2400" dirty="0">
              <a:latin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AIC and BIC</a:t>
            </a:r>
            <a:endParaRPr lang="en-US" sz="2400" b="1" dirty="0">
              <a:solidFill>
                <a:schemeClr val="hlink"/>
              </a:solidFill>
              <a:latin typeface="Tahoma" pitchFamily="34" charset="0"/>
            </a:endParaRPr>
          </a:p>
        </p:txBody>
      </p:sp>
      <p:sp>
        <p:nvSpPr>
          <p:cNvPr id="4"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Text Box 5"/>
          <p:cNvSpPr txBox="1">
            <a:spLocks noChangeArrowheads="1"/>
          </p:cNvSpPr>
          <p:nvPr/>
        </p:nvSpPr>
        <p:spPr bwMode="auto">
          <a:xfrm>
            <a:off x="231549" y="2351314"/>
            <a:ext cx="1466623"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latin typeface="Tahoma" pitchFamily="34" charset="0"/>
              </a:rPr>
              <a:t>AIC:</a:t>
            </a:r>
            <a:endParaRPr lang="en-US" sz="2400" b="1" dirty="0">
              <a:latin typeface="Tahoma" pitchFamily="34" charset="0"/>
            </a:endParaRPr>
          </a:p>
        </p:txBody>
      </p:sp>
      <p:sp>
        <p:nvSpPr>
          <p:cNvPr id="6" name="Text Box 5"/>
          <p:cNvSpPr txBox="1">
            <a:spLocks noChangeArrowheads="1"/>
          </p:cNvSpPr>
          <p:nvPr/>
        </p:nvSpPr>
        <p:spPr bwMode="auto">
          <a:xfrm>
            <a:off x="257307" y="4273230"/>
            <a:ext cx="1067479"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latin typeface="Tahoma" pitchFamily="34" charset="0"/>
              </a:rPr>
              <a:t>BIC:</a:t>
            </a:r>
            <a:endParaRPr lang="en-US" sz="2400" b="1" dirty="0">
              <a:latin typeface="Tahoma" pitchFamily="34" charset="0"/>
            </a:endParaRPr>
          </a:p>
        </p:txBody>
      </p:sp>
      <p:sp>
        <p:nvSpPr>
          <p:cNvPr id="829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nvGraphicFramePr>
        <p:xfrm>
          <a:off x="593725" y="2957513"/>
          <a:ext cx="5275263" cy="542925"/>
        </p:xfrm>
        <a:graphic>
          <a:graphicData uri="http://schemas.openxmlformats.org/presentationml/2006/ole">
            <mc:AlternateContent xmlns:mc="http://schemas.openxmlformats.org/markup-compatibility/2006">
              <mc:Choice xmlns:v="urn:schemas-microsoft-com:vml" Requires="v">
                <p:oleObj spid="_x0000_s132310" name="Equation" r:id="rId3" imgW="2222280" imgH="228600" progId="Equation.DSMT4">
                  <p:embed/>
                </p:oleObj>
              </mc:Choice>
              <mc:Fallback>
                <p:oleObj name="Equation" r:id="rId3" imgW="2222280" imgH="228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725" y="2957513"/>
                        <a:ext cx="5275263"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0117" name="Object 2"/>
          <p:cNvGraphicFramePr>
            <a:graphicFrameLocks noChangeAspect="1"/>
          </p:cNvGraphicFramePr>
          <p:nvPr/>
        </p:nvGraphicFramePr>
        <p:xfrm>
          <a:off x="460375" y="4797425"/>
          <a:ext cx="6149975" cy="542925"/>
        </p:xfrm>
        <a:graphic>
          <a:graphicData uri="http://schemas.openxmlformats.org/presentationml/2006/ole">
            <mc:AlternateContent xmlns:mc="http://schemas.openxmlformats.org/markup-compatibility/2006">
              <mc:Choice xmlns:v="urn:schemas-microsoft-com:vml" Requires="v">
                <p:oleObj spid="_x0000_s132311" name="Equation" r:id="rId5" imgW="2590560" imgH="228600" progId="Equation.DSMT4">
                  <p:embed/>
                </p:oleObj>
              </mc:Choice>
              <mc:Fallback>
                <p:oleObj name="Equation" r:id="rId5" imgW="2590560" imgH="228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375" y="4797425"/>
                        <a:ext cx="6149975"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 Box 5"/>
          <p:cNvSpPr txBox="1">
            <a:spLocks noChangeArrowheads="1"/>
          </p:cNvSpPr>
          <p:nvPr/>
        </p:nvSpPr>
        <p:spPr bwMode="auto">
          <a:xfrm>
            <a:off x="231549" y="1270000"/>
            <a:ext cx="8353652" cy="830997"/>
          </a:xfrm>
          <a:prstGeom prst="rect">
            <a:avLst/>
          </a:prstGeom>
          <a:noFill/>
          <a:ln w="9525">
            <a:noFill/>
            <a:miter lim="800000"/>
            <a:headEnd/>
            <a:tailEnd/>
          </a:ln>
          <a:effectLst/>
        </p:spPr>
        <p:txBody>
          <a:bodyPr wrap="square">
            <a:spAutoFit/>
          </a:bodyPr>
          <a:lstStyle/>
          <a:p>
            <a:pPr>
              <a:spcBef>
                <a:spcPct val="50000"/>
              </a:spcBef>
            </a:pPr>
            <a:r>
              <a:rPr lang="en-US" sz="2400" dirty="0" smtClean="0">
                <a:latin typeface="Tahoma" pitchFamily="34" charset="0"/>
              </a:rPr>
              <a:t>AIC and BIC penalize the fit when additional variables are added to the model.</a:t>
            </a:r>
            <a:endParaRPr lang="en-US" sz="2400" dirty="0">
              <a:latin typeface="Tahoma" pitchFamily="34" charset="0"/>
            </a:endParaRPr>
          </a:p>
        </p:txBody>
      </p:sp>
      <p:graphicFrame>
        <p:nvGraphicFramePr>
          <p:cNvPr id="132100" name="Object 2"/>
          <p:cNvGraphicFramePr>
            <a:graphicFrameLocks noChangeAspect="1"/>
          </p:cNvGraphicFramePr>
          <p:nvPr/>
        </p:nvGraphicFramePr>
        <p:xfrm>
          <a:off x="541338" y="3638550"/>
          <a:ext cx="5454650" cy="542925"/>
        </p:xfrm>
        <a:graphic>
          <a:graphicData uri="http://schemas.openxmlformats.org/presentationml/2006/ole">
            <mc:AlternateContent xmlns:mc="http://schemas.openxmlformats.org/markup-compatibility/2006">
              <mc:Choice xmlns:v="urn:schemas-microsoft-com:vml" Requires="v">
                <p:oleObj spid="_x0000_s132312" name="Equation" r:id="rId7" imgW="2298600" imgH="228600" progId="Equation.DSMT4">
                  <p:embed/>
                </p:oleObj>
              </mc:Choice>
              <mc:Fallback>
                <p:oleObj name="Equation" r:id="rId7" imgW="2298600" imgH="2286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1338" y="3638550"/>
                        <a:ext cx="5454650"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2101" name="Object 5"/>
          <p:cNvGraphicFramePr>
            <a:graphicFrameLocks noChangeAspect="1"/>
          </p:cNvGraphicFramePr>
          <p:nvPr/>
        </p:nvGraphicFramePr>
        <p:xfrm>
          <a:off x="457200" y="5516563"/>
          <a:ext cx="6330950" cy="542925"/>
        </p:xfrm>
        <a:graphic>
          <a:graphicData uri="http://schemas.openxmlformats.org/presentationml/2006/ole">
            <mc:AlternateContent xmlns:mc="http://schemas.openxmlformats.org/markup-compatibility/2006">
              <mc:Choice xmlns:v="urn:schemas-microsoft-com:vml" Requires="v">
                <p:oleObj spid="_x0000_s132313" name="Equation" r:id="rId9" imgW="2666880" imgH="228600" progId="Equation.DSMT4">
                  <p:embed/>
                </p:oleObj>
              </mc:Choice>
              <mc:Fallback>
                <p:oleObj name="Equation" r:id="rId9" imgW="2666880" imgH="2286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 y="5516563"/>
                        <a:ext cx="6330950"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Rectangle 4"/>
          <p:cNvSpPr/>
          <p:nvPr/>
        </p:nvSpPr>
        <p:spPr>
          <a:xfrm>
            <a:off x="351403" y="619575"/>
            <a:ext cx="8441195" cy="369332"/>
          </a:xfrm>
          <a:prstGeom prst="rect">
            <a:avLst/>
          </a:prstGeom>
        </p:spPr>
        <p:txBody>
          <a:bodyPr wrap="square">
            <a:spAutoFit/>
          </a:bodyPr>
          <a:lstStyle/>
          <a:p>
            <a:pPr algn="ctr"/>
            <a:r>
              <a:rPr lang="en-US" b="1" dirty="0" smtClean="0">
                <a:latin typeface="Tahoma" pitchFamily="34" charset="0"/>
                <a:ea typeface="Tahoma" pitchFamily="34" charset="0"/>
                <a:cs typeface="Tahoma" pitchFamily="34" charset="0"/>
              </a:rPr>
              <a:t>Modeling Process</a:t>
            </a:r>
            <a:endParaRPr lang="en-US" dirty="0">
              <a:latin typeface="Tahoma" pitchFamily="34" charset="0"/>
              <a:ea typeface="Tahoma" pitchFamily="34" charset="0"/>
              <a:cs typeface="Tahoma" pitchFamily="34" charset="0"/>
            </a:endParaRPr>
          </a:p>
        </p:txBody>
      </p:sp>
      <p:sp>
        <p:nvSpPr>
          <p:cNvPr id="6" name="TextBox 5"/>
          <p:cNvSpPr txBox="1"/>
          <p:nvPr/>
        </p:nvSpPr>
        <p:spPr>
          <a:xfrm>
            <a:off x="1228017" y="1088211"/>
            <a:ext cx="6687967" cy="1569660"/>
          </a:xfrm>
          <a:prstGeom prst="rect">
            <a:avLst/>
          </a:prstGeom>
          <a:noFill/>
          <a:ln>
            <a:solidFill>
              <a:schemeClr val="tx1"/>
            </a:solidFill>
          </a:ln>
        </p:spPr>
        <p:txBody>
          <a:bodyPr wrap="square" rtlCol="0">
            <a:spAutoFit/>
          </a:bodyPr>
          <a:lstStyle/>
          <a:p>
            <a:pPr algn="ctr"/>
            <a:r>
              <a:rPr lang="en-US" sz="2400" b="1" dirty="0" smtClean="0">
                <a:solidFill>
                  <a:srgbClr val="00B050"/>
                </a:solidFill>
                <a:latin typeface="Tahoma" pitchFamily="34" charset="0"/>
                <a:ea typeface="Tahoma" pitchFamily="34" charset="0"/>
                <a:cs typeface="Tahoma" pitchFamily="34" charset="0"/>
              </a:rPr>
              <a:t>Determine Modeling Objectives</a:t>
            </a:r>
          </a:p>
          <a:p>
            <a:pPr>
              <a:buFont typeface="Arial" pitchFamily="34" charset="0"/>
              <a:buChar char="•"/>
            </a:pPr>
            <a:r>
              <a:rPr lang="en-US" sz="2400" dirty="0" smtClean="0">
                <a:latin typeface="Tahoma" pitchFamily="34" charset="0"/>
                <a:ea typeface="Tahoma" pitchFamily="34" charset="0"/>
                <a:cs typeface="Tahoma" pitchFamily="34" charset="0"/>
              </a:rPr>
              <a:t>Definition (Intersections, Pedestrians, etc.)</a:t>
            </a:r>
          </a:p>
          <a:p>
            <a:pPr>
              <a:buFont typeface="Arial" pitchFamily="34" charset="0"/>
              <a:buChar char="•"/>
            </a:pPr>
            <a:r>
              <a:rPr lang="en-US" sz="2400" dirty="0" smtClean="0">
                <a:latin typeface="Tahoma" pitchFamily="34" charset="0"/>
                <a:ea typeface="Tahoma" pitchFamily="34" charset="0"/>
                <a:cs typeface="Tahoma" pitchFamily="34" charset="0"/>
              </a:rPr>
              <a:t>Data availability</a:t>
            </a:r>
          </a:p>
          <a:p>
            <a:pPr>
              <a:buFont typeface="Arial" pitchFamily="34" charset="0"/>
              <a:buChar char="•"/>
            </a:pPr>
            <a:r>
              <a:rPr lang="en-US" sz="2400" dirty="0" smtClean="0">
                <a:latin typeface="Tahoma" pitchFamily="34" charset="0"/>
                <a:ea typeface="Tahoma" pitchFamily="34" charset="0"/>
                <a:cs typeface="Tahoma" pitchFamily="34" charset="0"/>
              </a:rPr>
              <a:t>Unit Scales (Crashes/year; Severity; etc.)</a:t>
            </a:r>
            <a:endParaRPr lang="en-US" sz="2400" dirty="0">
              <a:latin typeface="Tahoma" pitchFamily="34" charset="0"/>
              <a:ea typeface="Tahoma" pitchFamily="34" charset="0"/>
              <a:cs typeface="Tahoma" pitchFamily="34" charset="0"/>
            </a:endParaRPr>
          </a:p>
        </p:txBody>
      </p:sp>
      <p:sp>
        <p:nvSpPr>
          <p:cNvPr id="7" name="TextBox 6"/>
          <p:cNvSpPr txBox="1"/>
          <p:nvPr/>
        </p:nvSpPr>
        <p:spPr>
          <a:xfrm>
            <a:off x="1228017" y="3598403"/>
            <a:ext cx="6687967" cy="1938992"/>
          </a:xfrm>
          <a:prstGeom prst="rect">
            <a:avLst/>
          </a:prstGeom>
          <a:noFill/>
          <a:ln>
            <a:solidFill>
              <a:schemeClr val="tx1"/>
            </a:solidFill>
          </a:ln>
        </p:spPr>
        <p:txBody>
          <a:bodyPr wrap="square" rtlCol="0">
            <a:spAutoFit/>
          </a:bodyPr>
          <a:lstStyle/>
          <a:p>
            <a:pPr algn="ctr"/>
            <a:r>
              <a:rPr lang="en-US" sz="2400" b="1" dirty="0" smtClean="0">
                <a:solidFill>
                  <a:srgbClr val="00B050"/>
                </a:solidFill>
                <a:latin typeface="Tahoma" pitchFamily="34" charset="0"/>
                <a:ea typeface="Tahoma" pitchFamily="34" charset="0"/>
                <a:cs typeface="Tahoma" pitchFamily="34" charset="0"/>
              </a:rPr>
              <a:t>Establish Appropriate Process</a:t>
            </a:r>
          </a:p>
          <a:p>
            <a:pPr>
              <a:buFont typeface="Arial" pitchFamily="34" charset="0"/>
              <a:buChar char="•"/>
            </a:pPr>
            <a:r>
              <a:rPr lang="en-US" sz="2400" dirty="0" smtClean="0">
                <a:latin typeface="Tahoma" pitchFamily="34" charset="0"/>
                <a:ea typeface="Tahoma" pitchFamily="34" charset="0"/>
                <a:cs typeface="Tahoma" pitchFamily="34" charset="0"/>
              </a:rPr>
              <a:t>Sampling Models</a:t>
            </a:r>
          </a:p>
          <a:p>
            <a:pPr>
              <a:buFont typeface="Arial" pitchFamily="34" charset="0"/>
              <a:buChar char="•"/>
            </a:pPr>
            <a:r>
              <a:rPr lang="en-US" sz="2400" dirty="0" smtClean="0">
                <a:latin typeface="Tahoma" pitchFamily="34" charset="0"/>
                <a:ea typeface="Tahoma" pitchFamily="34" charset="0"/>
                <a:cs typeface="Tahoma" pitchFamily="34" charset="0"/>
              </a:rPr>
              <a:t>Observational Models</a:t>
            </a:r>
          </a:p>
          <a:p>
            <a:pPr>
              <a:buFont typeface="Arial" pitchFamily="34" charset="0"/>
              <a:buChar char="•"/>
            </a:pPr>
            <a:r>
              <a:rPr lang="en-US" sz="2400" dirty="0" smtClean="0">
                <a:latin typeface="Tahoma" pitchFamily="34" charset="0"/>
                <a:ea typeface="Tahoma" pitchFamily="34" charset="0"/>
                <a:cs typeface="Tahoma" pitchFamily="34" charset="0"/>
              </a:rPr>
              <a:t>Process/System State Models</a:t>
            </a:r>
          </a:p>
          <a:p>
            <a:pPr>
              <a:buFont typeface="Arial" pitchFamily="34" charset="0"/>
              <a:buChar char="•"/>
            </a:pPr>
            <a:r>
              <a:rPr lang="en-US" sz="2400" dirty="0" smtClean="0">
                <a:latin typeface="Tahoma" pitchFamily="34" charset="0"/>
                <a:ea typeface="Tahoma" pitchFamily="34" charset="0"/>
                <a:cs typeface="Tahoma" pitchFamily="34" charset="0"/>
              </a:rPr>
              <a:t>Parameter Models (Bayesian Models Only)</a:t>
            </a:r>
            <a:endParaRPr lang="en-US" sz="2400" dirty="0">
              <a:latin typeface="Tahoma" pitchFamily="34" charset="0"/>
              <a:ea typeface="Tahoma" pitchFamily="34" charset="0"/>
              <a:cs typeface="Tahoma" pitchFamily="34" charset="0"/>
            </a:endParaRPr>
          </a:p>
        </p:txBody>
      </p:sp>
      <p:cxnSp>
        <p:nvCxnSpPr>
          <p:cNvPr id="15" name="Straight Arrow Connector 14"/>
          <p:cNvCxnSpPr/>
          <p:nvPr/>
        </p:nvCxnSpPr>
        <p:spPr>
          <a:xfrm rot="16200000" flipH="1">
            <a:off x="4167699" y="3117273"/>
            <a:ext cx="808602" cy="15114"/>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4167699" y="6043101"/>
            <a:ext cx="808602" cy="15114"/>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dirty="0" smtClean="0">
                <a:solidFill>
                  <a:schemeClr val="hlink"/>
                </a:solidFill>
                <a:latin typeface="Tahoma" pitchFamily="34" charset="0"/>
              </a:rPr>
              <a:t>Statistical fit (Model Errors)</a:t>
            </a:r>
            <a:endParaRPr lang="en-US" sz="2400" b="1" dirty="0">
              <a:solidFill>
                <a:schemeClr val="hlink"/>
              </a:solidFill>
              <a:latin typeface="Tahoma" pitchFamily="34" charset="0"/>
            </a:endParaRPr>
          </a:p>
        </p:txBody>
      </p:sp>
      <p:sp>
        <p:nvSpPr>
          <p:cNvPr id="4"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829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3130" name="Object 10"/>
          <p:cNvGraphicFramePr>
            <a:graphicFrameLocks noChangeAspect="1"/>
          </p:cNvGraphicFramePr>
          <p:nvPr/>
        </p:nvGraphicFramePr>
        <p:xfrm>
          <a:off x="971889" y="2939837"/>
          <a:ext cx="2698590" cy="899530"/>
        </p:xfrm>
        <a:graphic>
          <a:graphicData uri="http://schemas.openxmlformats.org/presentationml/2006/ole">
            <mc:AlternateContent xmlns:mc="http://schemas.openxmlformats.org/markup-compatibility/2006">
              <mc:Choice xmlns:v="urn:schemas-microsoft-com:vml" Requires="v">
                <p:oleObj spid="_x0000_s133235" name="Equation" r:id="rId3" imgW="1282700" imgH="431800" progId="Equation.DSMT4">
                  <p:embed/>
                </p:oleObj>
              </mc:Choice>
              <mc:Fallback>
                <p:oleObj name="Equation" r:id="rId3" imgW="1282700" imgH="431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889" y="2939837"/>
                        <a:ext cx="2698590" cy="899530"/>
                      </a:xfrm>
                      <a:prstGeom prst="rect">
                        <a:avLst/>
                      </a:prstGeom>
                      <a:solidFill>
                        <a:srgbClr val="FFFFFF"/>
                      </a:solidFill>
                    </p:spPr>
                  </p:pic>
                </p:oleObj>
              </mc:Fallback>
            </mc:AlternateContent>
          </a:graphicData>
        </a:graphic>
      </p:graphicFrame>
      <p:graphicFrame>
        <p:nvGraphicFramePr>
          <p:cNvPr id="133129" name="Object 9"/>
          <p:cNvGraphicFramePr>
            <a:graphicFrameLocks noChangeAspect="1"/>
          </p:cNvGraphicFramePr>
          <p:nvPr/>
        </p:nvGraphicFramePr>
        <p:xfrm>
          <a:off x="1144539" y="5384283"/>
          <a:ext cx="3235171" cy="939243"/>
        </p:xfrm>
        <a:graphic>
          <a:graphicData uri="http://schemas.openxmlformats.org/presentationml/2006/ole">
            <mc:AlternateContent xmlns:mc="http://schemas.openxmlformats.org/markup-compatibility/2006">
              <mc:Choice xmlns:v="urn:schemas-microsoft-com:vml" Requires="v">
                <p:oleObj spid="_x0000_s133236" name="Equation" r:id="rId5" imgW="1473200" imgH="431800" progId="Equation.DSMT4">
                  <p:embed/>
                </p:oleObj>
              </mc:Choice>
              <mc:Fallback>
                <p:oleObj name="Equation" r:id="rId5" imgW="1473200" imgH="431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4539" y="5384283"/>
                        <a:ext cx="3235171" cy="939243"/>
                      </a:xfrm>
                      <a:prstGeom prst="rect">
                        <a:avLst/>
                      </a:prstGeom>
                      <a:solidFill>
                        <a:srgbClr val="FFFFFF"/>
                      </a:solidFill>
                    </p:spPr>
                  </p:pic>
                </p:oleObj>
              </mc:Fallback>
            </mc:AlternateContent>
          </a:graphicData>
        </a:graphic>
      </p:graphicFrame>
      <p:sp>
        <p:nvSpPr>
          <p:cNvPr id="133131" name="Rectangle 11"/>
          <p:cNvSpPr>
            <a:spLocks noChangeArrowheads="1"/>
          </p:cNvSpPr>
          <p:nvPr/>
        </p:nvSpPr>
        <p:spPr bwMode="auto">
          <a:xfrm>
            <a:off x="265043" y="1356746"/>
            <a:ext cx="8878957"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Tahoma" pitchFamily="34" charset="0"/>
                <a:cs typeface="Tahoma" pitchFamily="34" charset="0"/>
              </a:rPr>
              <a:t>Mean Absolute Deviation (MAD) </a:t>
            </a:r>
            <a:endParaRPr kumimoji="0" lang="en-US" b="1" i="0" u="none" strike="noStrike" cap="none" normalizeH="0" baseline="0" dirty="0" smtClean="0">
              <a:ln>
                <a:noFill/>
              </a:ln>
              <a:solidFill>
                <a:schemeClr val="tx1"/>
              </a:solidFill>
              <a:effectLst/>
              <a:latin typeface="Tahoma" pitchFamily="34" charset="0"/>
              <a:cs typeface="Tahoma"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ahoma" pitchFamily="34" charset="0"/>
              <a:cs typeface="Tahoma"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ahoma" pitchFamily="34" charset="0"/>
                <a:cs typeface="Tahoma" pitchFamily="34" charset="0"/>
              </a:rPr>
              <a:t>This </a:t>
            </a:r>
            <a:r>
              <a:rPr kumimoji="0" lang="en-US" altLang="zh-CN" b="0" i="0" u="none" strike="noStrike" cap="none" normalizeH="0" baseline="0" dirty="0" smtClean="0">
                <a:ln>
                  <a:noFill/>
                </a:ln>
                <a:solidFill>
                  <a:schemeClr val="tx1"/>
                </a:solidFill>
                <a:effectLst/>
                <a:latin typeface="Tahoma" pitchFamily="34" charset="0"/>
                <a:cs typeface="Tahoma" pitchFamily="34" charset="0"/>
              </a:rPr>
              <a:t>criterion has been proposed by Oh et al. (2003) to evaluate the fit of models. The Mean Absolute Deviance (MAD) calculates the absolute difference between the estimated and observed values</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zh-CN" sz="2400" b="0" i="0" u="none" strike="noStrike" cap="none" normalizeH="0" baseline="0" dirty="0" smtClean="0">
              <a:ln>
                <a:noFill/>
              </a:ln>
              <a:solidFill>
                <a:schemeClr val="tx1"/>
              </a:solidFill>
              <a:effectLst/>
              <a:latin typeface="Tahoma" pitchFamily="34" charset="0"/>
              <a:cs typeface="Tahoma" pitchFamily="34" charset="0"/>
            </a:endParaRPr>
          </a:p>
        </p:txBody>
      </p:sp>
      <p:sp>
        <p:nvSpPr>
          <p:cNvPr id="133132" name="Rectangle 12"/>
          <p:cNvSpPr>
            <a:spLocks noChangeArrowheads="1"/>
          </p:cNvSpPr>
          <p:nvPr/>
        </p:nvSpPr>
        <p:spPr bwMode="auto">
          <a:xfrm>
            <a:off x="386365" y="3934485"/>
            <a:ext cx="8757635"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Tahoma" pitchFamily="34" charset="0"/>
                <a:cs typeface="Tahoma" pitchFamily="34" charset="0"/>
              </a:rPr>
              <a:t>Mean Squared Prediction Error (MSPE)</a:t>
            </a:r>
            <a:r>
              <a:rPr lang="en-US" b="1" dirty="0" smtClean="0">
                <a:latin typeface="Tahoma" pitchFamily="34" charset="0"/>
                <a:cs typeface="Tahoma" pitchFamily="34" charset="0"/>
              </a:rPr>
              <a:t> </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ahoma" pitchFamily="34" charset="0"/>
              <a:cs typeface="Tahoma"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ahoma" pitchFamily="34" charset="0"/>
                <a:cs typeface="Tahoma" pitchFamily="34" charset="0"/>
              </a:rPr>
              <a:t>The </a:t>
            </a:r>
            <a:r>
              <a:rPr kumimoji="0" lang="en-US" b="0" i="0" u="none" strike="noStrike" cap="none" normalizeH="0" baseline="0" dirty="0" smtClean="0">
                <a:ln>
                  <a:noFill/>
                </a:ln>
                <a:solidFill>
                  <a:schemeClr val="tx1"/>
                </a:solidFill>
                <a:effectLst/>
                <a:latin typeface="Tahoma" pitchFamily="34" charset="0"/>
                <a:cs typeface="Tahoma" pitchFamily="34" charset="0"/>
              </a:rPr>
              <a:t>Mean </a:t>
            </a:r>
            <a:r>
              <a:rPr kumimoji="0" lang="en-US" b="0" i="0" u="none" strike="noStrike" cap="none" normalizeH="0" baseline="0" dirty="0" smtClean="0">
                <a:ln>
                  <a:noFill/>
                </a:ln>
                <a:solidFill>
                  <a:schemeClr val="tx1"/>
                </a:solidFill>
                <a:effectLst/>
                <a:latin typeface="Tahoma" pitchFamily="34" charset="0"/>
                <a:cs typeface="Tahoma" pitchFamily="34" charset="0"/>
              </a:rPr>
              <a:t>Squared Prediction Error (MSPE) is a traditional indicator of error and calculates the difference between the estimated and observed values squared.</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a:solidFill>
                  <a:srgbClr val="FF0000"/>
                </a:solidFill>
                <a:latin typeface="Tahoma" pitchFamily="34" charset="0"/>
              </a:rPr>
              <a:t>Statistical Models For Crash Data</a:t>
            </a:r>
          </a:p>
        </p:txBody>
      </p:sp>
      <p:sp>
        <p:nvSpPr>
          <p:cNvPr id="209923" name="Text Box 3"/>
          <p:cNvSpPr txBox="1">
            <a:spLocks noChangeArrowheads="1"/>
          </p:cNvSpPr>
          <p:nvPr/>
        </p:nvSpPr>
        <p:spPr bwMode="auto">
          <a:xfrm>
            <a:off x="1727200" y="741363"/>
            <a:ext cx="5689600" cy="457200"/>
          </a:xfrm>
          <a:prstGeom prst="rect">
            <a:avLst/>
          </a:prstGeom>
          <a:noFill/>
          <a:ln w="9525">
            <a:noFill/>
            <a:miter lim="800000"/>
            <a:headEnd/>
            <a:tailEnd/>
          </a:ln>
          <a:effectLst/>
        </p:spPr>
        <p:txBody>
          <a:bodyPr>
            <a:spAutoFit/>
          </a:bodyPr>
          <a:lstStyle/>
          <a:p>
            <a:pPr algn="ctr">
              <a:spcBef>
                <a:spcPct val="50000"/>
              </a:spcBef>
            </a:pPr>
            <a:r>
              <a:rPr lang="en-US" sz="2400" b="1">
                <a:solidFill>
                  <a:schemeClr val="hlink"/>
                </a:solidFill>
                <a:latin typeface="Tahoma" pitchFamily="34" charset="0"/>
              </a:rPr>
              <a:t>Time Trend Effects</a:t>
            </a:r>
          </a:p>
        </p:txBody>
      </p:sp>
      <p:sp>
        <p:nvSpPr>
          <p:cNvPr id="209925" name="Text Box 5"/>
          <p:cNvSpPr txBox="1">
            <a:spLocks noChangeArrowheads="1"/>
          </p:cNvSpPr>
          <p:nvPr/>
        </p:nvSpPr>
        <p:spPr bwMode="auto">
          <a:xfrm>
            <a:off x="485775" y="1104900"/>
            <a:ext cx="8170863" cy="822325"/>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latin typeface="Tahoma" pitchFamily="34" charset="0"/>
              </a:rPr>
              <a:t>Goal</a:t>
            </a:r>
            <a:r>
              <a:rPr lang="en-US" sz="2400">
                <a:latin typeface="Tahoma" pitchFamily="34" charset="0"/>
              </a:rPr>
              <a:t>: capture changes that vary from year to year directly into the model.</a:t>
            </a:r>
          </a:p>
        </p:txBody>
      </p:sp>
      <p:sp>
        <p:nvSpPr>
          <p:cNvPr id="209926" name="Text Box 6"/>
          <p:cNvSpPr txBox="1">
            <a:spLocks noChangeArrowheads="1"/>
          </p:cNvSpPr>
          <p:nvPr/>
        </p:nvSpPr>
        <p:spPr bwMode="auto">
          <a:xfrm>
            <a:off x="485775" y="1908175"/>
            <a:ext cx="6734175" cy="457200"/>
          </a:xfrm>
          <a:prstGeom prst="rect">
            <a:avLst/>
          </a:prstGeom>
          <a:noFill/>
          <a:ln w="9525">
            <a:noFill/>
            <a:miter lim="800000"/>
            <a:headEnd/>
            <a:tailEnd/>
          </a:ln>
          <a:effectLst/>
        </p:spPr>
        <p:txBody>
          <a:bodyPr>
            <a:spAutoFit/>
          </a:bodyPr>
          <a:lstStyle/>
          <a:p>
            <a:pPr>
              <a:spcBef>
                <a:spcPct val="50000"/>
              </a:spcBef>
            </a:pPr>
            <a:r>
              <a:rPr lang="en-US" sz="2400">
                <a:latin typeface="Tahoma" pitchFamily="34" charset="0"/>
              </a:rPr>
              <a:t>The model structure is given by the following:</a:t>
            </a:r>
          </a:p>
        </p:txBody>
      </p:sp>
      <p:graphicFrame>
        <p:nvGraphicFramePr>
          <p:cNvPr id="209927" name="Object 7"/>
          <p:cNvGraphicFramePr>
            <a:graphicFrameLocks noChangeAspect="1"/>
          </p:cNvGraphicFramePr>
          <p:nvPr/>
        </p:nvGraphicFramePr>
        <p:xfrm>
          <a:off x="485775" y="2435225"/>
          <a:ext cx="3052763" cy="684213"/>
        </p:xfrm>
        <a:graphic>
          <a:graphicData uri="http://schemas.openxmlformats.org/presentationml/2006/ole">
            <mc:AlternateContent xmlns:mc="http://schemas.openxmlformats.org/markup-compatibility/2006">
              <mc:Choice xmlns:v="urn:schemas-microsoft-com:vml" Requires="v">
                <p:oleObj spid="_x0000_s75831" name="Equation" r:id="rId3" imgW="1358640" imgH="304560" progId="Equation.DSMT4">
                  <p:embed/>
                </p:oleObj>
              </mc:Choice>
              <mc:Fallback>
                <p:oleObj name="Equation" r:id="rId3" imgW="135864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775" y="2435225"/>
                        <a:ext cx="3052763" cy="684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9928" name="Line 8"/>
          <p:cNvSpPr>
            <a:spLocks noChangeShapeType="1"/>
          </p:cNvSpPr>
          <p:nvPr/>
        </p:nvSpPr>
        <p:spPr bwMode="auto">
          <a:xfrm flipH="1" flipV="1">
            <a:off x="1728788" y="3019425"/>
            <a:ext cx="2192337" cy="304800"/>
          </a:xfrm>
          <a:prstGeom prst="line">
            <a:avLst/>
          </a:prstGeom>
          <a:noFill/>
          <a:ln w="9525">
            <a:solidFill>
              <a:schemeClr val="tx1"/>
            </a:solidFill>
            <a:round/>
            <a:headEnd/>
            <a:tailEnd type="triangle" w="med" len="med"/>
          </a:ln>
          <a:effectLst/>
        </p:spPr>
        <p:txBody>
          <a:bodyPr/>
          <a:lstStyle/>
          <a:p>
            <a:endParaRPr lang="en-US"/>
          </a:p>
        </p:txBody>
      </p:sp>
      <p:sp>
        <p:nvSpPr>
          <p:cNvPr id="209929" name="Text Box 9"/>
          <p:cNvSpPr txBox="1">
            <a:spLocks noChangeArrowheads="1"/>
          </p:cNvSpPr>
          <p:nvPr/>
        </p:nvSpPr>
        <p:spPr bwMode="auto">
          <a:xfrm>
            <a:off x="3962400" y="2946400"/>
            <a:ext cx="4659313" cy="641350"/>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Time Trend captured with the intercept (i.e., one intercept for each year)</a:t>
            </a:r>
          </a:p>
        </p:txBody>
      </p:sp>
      <p:sp>
        <p:nvSpPr>
          <p:cNvPr id="209930" name="Text Box 10"/>
          <p:cNvSpPr txBox="1">
            <a:spLocks noChangeArrowheads="1"/>
          </p:cNvSpPr>
          <p:nvPr/>
        </p:nvSpPr>
        <p:spPr bwMode="auto">
          <a:xfrm>
            <a:off x="485775" y="3649663"/>
            <a:ext cx="8170863" cy="822325"/>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latin typeface="Tahoma" pitchFamily="34" charset="0"/>
              </a:rPr>
              <a:t>Characteristic</a:t>
            </a:r>
            <a:r>
              <a:rPr lang="en-US" sz="2400">
                <a:latin typeface="Tahoma" pitchFamily="34" charset="0"/>
              </a:rPr>
              <a:t>: each year is defined as a different observation. </a:t>
            </a:r>
          </a:p>
        </p:txBody>
      </p:sp>
      <p:sp>
        <p:nvSpPr>
          <p:cNvPr id="209931" name="Text Box 11"/>
          <p:cNvSpPr txBox="1">
            <a:spLocks noChangeArrowheads="1"/>
          </p:cNvSpPr>
          <p:nvPr/>
        </p:nvSpPr>
        <p:spPr bwMode="auto">
          <a:xfrm>
            <a:off x="485775" y="4424363"/>
            <a:ext cx="8170863" cy="1552575"/>
          </a:xfrm>
          <a:prstGeom prst="rect">
            <a:avLst/>
          </a:prstGeom>
          <a:noFill/>
          <a:ln w="9525">
            <a:noFill/>
            <a:miter lim="800000"/>
            <a:headEnd/>
            <a:tailEnd/>
          </a:ln>
          <a:effectLst/>
        </p:spPr>
        <p:txBody>
          <a:bodyPr>
            <a:spAutoFit/>
          </a:bodyPr>
          <a:lstStyle/>
          <a:p>
            <a:pPr>
              <a:spcBef>
                <a:spcPct val="50000"/>
              </a:spcBef>
            </a:pPr>
            <a:r>
              <a:rPr lang="en-US" sz="2400" dirty="0">
                <a:solidFill>
                  <a:srgbClr val="FF0000"/>
                </a:solidFill>
                <a:latin typeface="Tahoma" pitchFamily="34" charset="0"/>
              </a:rPr>
              <a:t>Issues</a:t>
            </a:r>
            <a:r>
              <a:rPr lang="en-US" sz="2400" dirty="0">
                <a:latin typeface="Tahoma" pitchFamily="34" charset="0"/>
              </a:rPr>
              <a:t>: Since each site is observed at a different point in time, a temporal serial correlation exits and affects the statistical inferences of statistical models. Therefore, you need to account for this correlation into the model. </a:t>
            </a:r>
          </a:p>
        </p:txBody>
      </p:sp>
      <p:sp>
        <p:nvSpPr>
          <p:cNvPr id="209932" name="Text Box 12"/>
          <p:cNvSpPr txBox="1">
            <a:spLocks noChangeArrowheads="1"/>
          </p:cNvSpPr>
          <p:nvPr/>
        </p:nvSpPr>
        <p:spPr bwMode="auto">
          <a:xfrm>
            <a:off x="485775" y="6035675"/>
            <a:ext cx="8170863" cy="822325"/>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latin typeface="Tahoma" pitchFamily="34" charset="0"/>
              </a:rPr>
              <a:t>Modeling approach</a:t>
            </a:r>
            <a:r>
              <a:rPr lang="en-US" sz="2400">
                <a:latin typeface="Tahoma" pitchFamily="34" charset="0"/>
              </a:rPr>
              <a:t>: Generalized Estimating Equations (GEE); Random-Effects models, etc.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85800" y="0"/>
            <a:ext cx="7772400" cy="1143000"/>
          </a:xfrm>
        </p:spPr>
        <p:txBody>
          <a:bodyPr/>
          <a:lstStyle/>
          <a:p>
            <a:pPr algn="ctr"/>
            <a:r>
              <a:rPr lang="en-US" b="1" dirty="0" err="1" smtClean="0">
                <a:solidFill>
                  <a:srgbClr val="FF0000"/>
                </a:solidFill>
              </a:rPr>
              <a:t>Bayes</a:t>
            </a:r>
            <a:r>
              <a:rPr lang="en-US" b="1" dirty="0" smtClean="0">
                <a:solidFill>
                  <a:srgbClr val="FF0000"/>
                </a:solidFill>
              </a:rPr>
              <a:t> Methods</a:t>
            </a:r>
            <a:endParaRPr lang="en-CA" b="1" dirty="0">
              <a:solidFill>
                <a:srgbClr val="FF0000"/>
              </a:solidFill>
            </a:endParaRPr>
          </a:p>
        </p:txBody>
      </p:sp>
      <p:sp>
        <p:nvSpPr>
          <p:cNvPr id="190467" name="Rectangle 3"/>
          <p:cNvSpPr>
            <a:spLocks noGrp="1" noChangeArrowheads="1"/>
          </p:cNvSpPr>
          <p:nvPr>
            <p:ph type="body" idx="1"/>
          </p:nvPr>
        </p:nvSpPr>
        <p:spPr>
          <a:xfrm>
            <a:off x="685800" y="1079500"/>
            <a:ext cx="7772400" cy="4794250"/>
          </a:xfrm>
        </p:spPr>
        <p:txBody>
          <a:bodyPr/>
          <a:lstStyle/>
          <a:p>
            <a:pPr>
              <a:lnSpc>
                <a:spcPct val="80000"/>
              </a:lnSpc>
            </a:pPr>
            <a:r>
              <a:rPr lang="en-US" sz="2800"/>
              <a:t>The </a:t>
            </a:r>
            <a:r>
              <a:rPr lang="en-US" sz="2800" i="1"/>
              <a:t>Bayes method</a:t>
            </a:r>
            <a:r>
              <a:rPr lang="en-US" sz="2800"/>
              <a:t> approaches the analysis of data differently than the </a:t>
            </a:r>
            <a:r>
              <a:rPr lang="en-US" sz="2800" i="1"/>
              <a:t>classical method</a:t>
            </a:r>
            <a:r>
              <a:rPr lang="en-US" sz="2800"/>
              <a:t> (frequentist)</a:t>
            </a:r>
          </a:p>
          <a:p>
            <a:pPr>
              <a:lnSpc>
                <a:spcPct val="80000"/>
              </a:lnSpc>
            </a:pPr>
            <a:r>
              <a:rPr lang="en-US" sz="2800"/>
              <a:t>Subjective judgment more easily incorporated with the observed data and models</a:t>
            </a:r>
          </a:p>
          <a:p>
            <a:pPr>
              <a:lnSpc>
                <a:spcPct val="80000"/>
              </a:lnSpc>
            </a:pPr>
            <a:r>
              <a:rPr lang="en-US" sz="2800"/>
              <a:t>Treat unknown coefficients of regression models as random variables</a:t>
            </a:r>
          </a:p>
          <a:p>
            <a:pPr>
              <a:lnSpc>
                <a:spcPct val="80000"/>
              </a:lnSpc>
            </a:pPr>
            <a:r>
              <a:rPr lang="en-US" sz="2800"/>
              <a:t>Data analysis less limited by the number of observations (can be supplemented with subjective judgment)</a:t>
            </a:r>
          </a:p>
          <a:p>
            <a:pPr>
              <a:lnSpc>
                <a:spcPct val="80000"/>
              </a:lnSpc>
            </a:pPr>
            <a:r>
              <a:rPr lang="en-US" sz="2800"/>
              <a:t>Computationally intensive (no longer an issue)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animEffect transition="in" filter="blinds(horizontal)">
                                      <p:cBhvr>
                                        <p:cTn id="7" dur="500"/>
                                        <p:tgtEl>
                                          <p:spTgt spid="1904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0467">
                                            <p:txEl>
                                              <p:pRg st="1" end="1"/>
                                            </p:txEl>
                                          </p:spTgt>
                                        </p:tgtEl>
                                        <p:attrNameLst>
                                          <p:attrName>style.visibility</p:attrName>
                                        </p:attrNameLst>
                                      </p:cBhvr>
                                      <p:to>
                                        <p:strVal val="visible"/>
                                      </p:to>
                                    </p:set>
                                    <p:animEffect transition="in" filter="blinds(horizontal)">
                                      <p:cBhvr>
                                        <p:cTn id="12" dur="500"/>
                                        <p:tgtEl>
                                          <p:spTgt spid="1904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0467">
                                            <p:txEl>
                                              <p:pRg st="2" end="2"/>
                                            </p:txEl>
                                          </p:spTgt>
                                        </p:tgtEl>
                                        <p:attrNameLst>
                                          <p:attrName>style.visibility</p:attrName>
                                        </p:attrNameLst>
                                      </p:cBhvr>
                                      <p:to>
                                        <p:strVal val="visible"/>
                                      </p:to>
                                    </p:set>
                                    <p:animEffect transition="in" filter="blinds(horizontal)">
                                      <p:cBhvr>
                                        <p:cTn id="17" dur="500"/>
                                        <p:tgtEl>
                                          <p:spTgt spid="1904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0467">
                                            <p:txEl>
                                              <p:pRg st="3" end="3"/>
                                            </p:txEl>
                                          </p:spTgt>
                                        </p:tgtEl>
                                        <p:attrNameLst>
                                          <p:attrName>style.visibility</p:attrName>
                                        </p:attrNameLst>
                                      </p:cBhvr>
                                      <p:to>
                                        <p:strVal val="visible"/>
                                      </p:to>
                                    </p:set>
                                    <p:animEffect transition="in" filter="blinds(horizontal)">
                                      <p:cBhvr>
                                        <p:cTn id="22" dur="500"/>
                                        <p:tgtEl>
                                          <p:spTgt spid="1904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90467">
                                            <p:txEl>
                                              <p:pRg st="4" end="4"/>
                                            </p:txEl>
                                          </p:spTgt>
                                        </p:tgtEl>
                                        <p:attrNameLst>
                                          <p:attrName>style.visibility</p:attrName>
                                        </p:attrNameLst>
                                      </p:cBhvr>
                                      <p:to>
                                        <p:strVal val="visible"/>
                                      </p:to>
                                    </p:set>
                                    <p:animEffect transition="in" filter="blinds(horizontal)">
                                      <p:cBhvr>
                                        <p:cTn id="27" dur="500"/>
                                        <p:tgtEl>
                                          <p:spTgt spid="1904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685800" y="0"/>
            <a:ext cx="7772400" cy="1143000"/>
          </a:xfrm>
        </p:spPr>
        <p:txBody>
          <a:bodyPr/>
          <a:lstStyle/>
          <a:p>
            <a:pPr algn="ctr"/>
            <a:r>
              <a:rPr lang="en-US" b="1" dirty="0" err="1" smtClean="0">
                <a:solidFill>
                  <a:srgbClr val="FF0000"/>
                </a:solidFill>
                <a:latin typeface="Tahoma" pitchFamily="34" charset="0"/>
                <a:ea typeface="Tahoma" pitchFamily="34" charset="0"/>
                <a:cs typeface="Tahoma" pitchFamily="34" charset="0"/>
              </a:rPr>
              <a:t>Bayes</a:t>
            </a:r>
            <a:r>
              <a:rPr lang="en-US" b="1" dirty="0" smtClean="0">
                <a:solidFill>
                  <a:srgbClr val="FF0000"/>
                </a:solidFill>
                <a:latin typeface="Tahoma" pitchFamily="34" charset="0"/>
                <a:ea typeface="Tahoma" pitchFamily="34" charset="0"/>
                <a:cs typeface="Tahoma" pitchFamily="34" charset="0"/>
              </a:rPr>
              <a:t> Methods</a:t>
            </a:r>
            <a:endParaRPr lang="en-CA" b="1" dirty="0">
              <a:solidFill>
                <a:srgbClr val="FF0000"/>
              </a:solidFill>
              <a:latin typeface="Tahoma" pitchFamily="34" charset="0"/>
              <a:ea typeface="Tahoma" pitchFamily="34" charset="0"/>
              <a:cs typeface="Tahoma" pitchFamily="34" charset="0"/>
            </a:endParaRPr>
          </a:p>
        </p:txBody>
      </p:sp>
      <p:sp>
        <p:nvSpPr>
          <p:cNvPr id="191491" name="Rectangle 3"/>
          <p:cNvSpPr>
            <a:spLocks noGrp="1" noChangeArrowheads="1"/>
          </p:cNvSpPr>
          <p:nvPr>
            <p:ph type="body" idx="1"/>
          </p:nvPr>
        </p:nvSpPr>
        <p:spPr>
          <a:xfrm>
            <a:off x="685800" y="1079500"/>
            <a:ext cx="7772400" cy="5016500"/>
          </a:xfrm>
        </p:spPr>
        <p:txBody>
          <a:bodyPr>
            <a:normAutofit/>
          </a:bodyPr>
          <a:lstStyle/>
          <a:p>
            <a:pPr>
              <a:lnSpc>
                <a:spcPct val="80000"/>
              </a:lnSpc>
            </a:pPr>
            <a:r>
              <a:rPr lang="en-US" sz="2400" dirty="0">
                <a:latin typeface="Tahoma" pitchFamily="34" charset="0"/>
                <a:ea typeface="Tahoma" pitchFamily="34" charset="0"/>
                <a:cs typeface="Tahoma" pitchFamily="34" charset="0"/>
              </a:rPr>
              <a:t>The </a:t>
            </a:r>
            <a:r>
              <a:rPr lang="en-US" sz="2400" dirty="0" err="1">
                <a:latin typeface="Tahoma" pitchFamily="34" charset="0"/>
                <a:ea typeface="Tahoma" pitchFamily="34" charset="0"/>
                <a:cs typeface="Tahoma" pitchFamily="34" charset="0"/>
              </a:rPr>
              <a:t>Bayes</a:t>
            </a:r>
            <a:r>
              <a:rPr lang="en-US" sz="2400" dirty="0">
                <a:latin typeface="Tahoma" pitchFamily="34" charset="0"/>
                <a:ea typeface="Tahoma" pitchFamily="34" charset="0"/>
                <a:cs typeface="Tahoma" pitchFamily="34" charset="0"/>
              </a:rPr>
              <a:t> method makes inferences from data using probability models for quantities that are observed and for quantities one is interested to learn about</a:t>
            </a:r>
          </a:p>
          <a:p>
            <a:pPr>
              <a:lnSpc>
                <a:spcPct val="80000"/>
              </a:lnSpc>
            </a:pPr>
            <a:r>
              <a:rPr lang="en-US" sz="2400" dirty="0">
                <a:latin typeface="Tahoma" pitchFamily="34" charset="0"/>
                <a:ea typeface="Tahoma" pitchFamily="34" charset="0"/>
                <a:cs typeface="Tahoma" pitchFamily="34" charset="0"/>
              </a:rPr>
              <a:t>Bayesian data analysis can be divided into three steps:</a:t>
            </a:r>
          </a:p>
          <a:p>
            <a:pPr lvl="1">
              <a:lnSpc>
                <a:spcPct val="80000"/>
              </a:lnSpc>
            </a:pPr>
            <a:r>
              <a:rPr lang="en-US" sz="2000" dirty="0">
                <a:latin typeface="Tahoma" pitchFamily="34" charset="0"/>
                <a:ea typeface="Tahoma" pitchFamily="34" charset="0"/>
                <a:cs typeface="Tahoma" pitchFamily="34" charset="0"/>
              </a:rPr>
              <a:t>Setting up a full probability model: provide a joint probability distribution for all observable and unobservable quantities</a:t>
            </a:r>
          </a:p>
          <a:p>
            <a:pPr lvl="1">
              <a:lnSpc>
                <a:spcPct val="80000"/>
              </a:lnSpc>
            </a:pPr>
            <a:r>
              <a:rPr lang="en-US" sz="2000" dirty="0">
                <a:latin typeface="Tahoma" pitchFamily="34" charset="0"/>
                <a:ea typeface="Tahoma" pitchFamily="34" charset="0"/>
                <a:cs typeface="Tahoma" pitchFamily="34" charset="0"/>
              </a:rPr>
              <a:t>Conditioning on observed data: calculating and interpreting the appropriate posterior distribution (conditional probability distribution)</a:t>
            </a:r>
          </a:p>
          <a:p>
            <a:pPr lvl="1">
              <a:lnSpc>
                <a:spcPct val="80000"/>
              </a:lnSpc>
            </a:pPr>
            <a:r>
              <a:rPr lang="en-US" sz="2000" dirty="0">
                <a:latin typeface="Tahoma" pitchFamily="34" charset="0"/>
                <a:ea typeface="Tahoma" pitchFamily="34" charset="0"/>
                <a:cs typeface="Tahoma" pitchFamily="34" charset="0"/>
              </a:rPr>
              <a:t>Evaluating the fit of the model and implication of the posterior distribution</a:t>
            </a:r>
          </a:p>
          <a:p>
            <a:pPr>
              <a:lnSpc>
                <a:spcPct val="80000"/>
              </a:lnSpc>
            </a:pPr>
            <a:r>
              <a:rPr lang="en-US" sz="2800" dirty="0">
                <a:latin typeface="Tahoma" pitchFamily="34" charset="0"/>
                <a:ea typeface="Tahoma" pitchFamily="34" charset="0"/>
                <a:cs typeface="Tahoma" pitchFamily="34" charset="0"/>
              </a:rPr>
              <a:t>Emphasis placed on interval estimation (confidence interval) rather than hypothesis </a:t>
            </a:r>
            <a:r>
              <a:rPr lang="en-US" sz="2800" dirty="0" smtClean="0">
                <a:latin typeface="Tahoma" pitchFamily="34" charset="0"/>
                <a:ea typeface="Tahoma" pitchFamily="34" charset="0"/>
                <a:cs typeface="Tahoma" pitchFamily="34" charset="0"/>
              </a:rPr>
              <a:t>testing</a:t>
            </a:r>
            <a:endParaRPr lang="en-US" sz="2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blinds(horizontal)">
                                      <p:cBhvr>
                                        <p:cTn id="7" dur="500"/>
                                        <p:tgtEl>
                                          <p:spTgt spid="1914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1491">
                                            <p:txEl>
                                              <p:pRg st="1" end="1"/>
                                            </p:txEl>
                                          </p:spTgt>
                                        </p:tgtEl>
                                        <p:attrNameLst>
                                          <p:attrName>style.visibility</p:attrName>
                                        </p:attrNameLst>
                                      </p:cBhvr>
                                      <p:to>
                                        <p:strVal val="visible"/>
                                      </p:to>
                                    </p:set>
                                    <p:animEffect transition="in" filter="blinds(horizontal)">
                                      <p:cBhvr>
                                        <p:cTn id="12" dur="500"/>
                                        <p:tgtEl>
                                          <p:spTgt spid="191491">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91491">
                                            <p:txEl>
                                              <p:pRg st="2" end="2"/>
                                            </p:txEl>
                                          </p:spTgt>
                                        </p:tgtEl>
                                        <p:attrNameLst>
                                          <p:attrName>style.visibility</p:attrName>
                                        </p:attrNameLst>
                                      </p:cBhvr>
                                      <p:to>
                                        <p:strVal val="visible"/>
                                      </p:to>
                                    </p:set>
                                    <p:animEffect transition="in" filter="blinds(horizontal)">
                                      <p:cBhvr>
                                        <p:cTn id="15" dur="500"/>
                                        <p:tgtEl>
                                          <p:spTgt spid="191491">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91491">
                                            <p:txEl>
                                              <p:pRg st="3" end="3"/>
                                            </p:txEl>
                                          </p:spTgt>
                                        </p:tgtEl>
                                        <p:attrNameLst>
                                          <p:attrName>style.visibility</p:attrName>
                                        </p:attrNameLst>
                                      </p:cBhvr>
                                      <p:to>
                                        <p:strVal val="visible"/>
                                      </p:to>
                                    </p:set>
                                    <p:animEffect transition="in" filter="blinds(horizontal)">
                                      <p:cBhvr>
                                        <p:cTn id="18" dur="500"/>
                                        <p:tgtEl>
                                          <p:spTgt spid="191491">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91491">
                                            <p:txEl>
                                              <p:pRg st="4" end="4"/>
                                            </p:txEl>
                                          </p:spTgt>
                                        </p:tgtEl>
                                        <p:attrNameLst>
                                          <p:attrName>style.visibility</p:attrName>
                                        </p:attrNameLst>
                                      </p:cBhvr>
                                      <p:to>
                                        <p:strVal val="visible"/>
                                      </p:to>
                                    </p:set>
                                    <p:animEffect transition="in" filter="blinds(horizontal)">
                                      <p:cBhvr>
                                        <p:cTn id="21" dur="500"/>
                                        <p:tgtEl>
                                          <p:spTgt spid="191491">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1491">
                                            <p:txEl>
                                              <p:pRg st="5" end="5"/>
                                            </p:txEl>
                                          </p:spTgt>
                                        </p:tgtEl>
                                        <p:attrNameLst>
                                          <p:attrName>style.visibility</p:attrName>
                                        </p:attrNameLst>
                                      </p:cBhvr>
                                      <p:to>
                                        <p:strVal val="visible"/>
                                      </p:to>
                                    </p:set>
                                    <p:animEffect transition="in" filter="blinds(horizontal)">
                                      <p:cBhvr>
                                        <p:cTn id="26" dur="500"/>
                                        <p:tgtEl>
                                          <p:spTgt spid="1914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5" name="Rectangle 3"/>
          <p:cNvSpPr>
            <a:spLocks noGrp="1" noChangeArrowheads="1"/>
          </p:cNvSpPr>
          <p:nvPr>
            <p:ph idx="1"/>
          </p:nvPr>
        </p:nvSpPr>
        <p:spPr>
          <a:xfrm>
            <a:off x="685800" y="1600200"/>
            <a:ext cx="7848600" cy="4446588"/>
          </a:xfrm>
        </p:spPr>
        <p:txBody>
          <a:bodyPr/>
          <a:lstStyle/>
          <a:p>
            <a:pPr>
              <a:lnSpc>
                <a:spcPct val="80000"/>
              </a:lnSpc>
            </a:pPr>
            <a:r>
              <a:rPr lang="en-US" sz="2800" smtClean="0"/>
              <a:t>For the EB method, a different weight is assigned to the prior distribution and standard estimate respectively</a:t>
            </a:r>
          </a:p>
          <a:p>
            <a:pPr>
              <a:lnSpc>
                <a:spcPct val="80000"/>
              </a:lnSpc>
            </a:pPr>
            <a:r>
              <a:rPr lang="en-US" sz="2800" smtClean="0"/>
              <a:t>In safety analyses, the weights are estimated with the assumption that the mean (</a:t>
            </a:r>
            <a:r>
              <a:rPr lang="en-US" sz="2800" smtClean="0">
                <a:cs typeface="Arial" charset="0"/>
              </a:rPr>
              <a:t>) </a:t>
            </a:r>
            <a:r>
              <a:rPr lang="en-US" sz="2800" smtClean="0"/>
              <a:t>for each site follows a Gamma distribution</a:t>
            </a:r>
          </a:p>
          <a:p>
            <a:pPr>
              <a:lnSpc>
                <a:spcPct val="80000"/>
              </a:lnSpc>
            </a:pPr>
            <a:r>
              <a:rPr lang="en-US" sz="2800" smtClean="0"/>
              <a:t>The EB estimates has been found to outperform other estimates, such as the MLE</a:t>
            </a:r>
          </a:p>
          <a:p>
            <a:pPr>
              <a:lnSpc>
                <a:spcPct val="80000"/>
              </a:lnSpc>
            </a:pPr>
            <a:r>
              <a:rPr lang="en-US" sz="2800" smtClean="0"/>
              <a:t>The EB framework is presented on next overhead</a:t>
            </a:r>
          </a:p>
        </p:txBody>
      </p:sp>
      <p:sp>
        <p:nvSpPr>
          <p:cNvPr id="6146" name="Rectangle 2"/>
          <p:cNvSpPr>
            <a:spLocks noGrp="1" noChangeArrowheads="1"/>
          </p:cNvSpPr>
          <p:nvPr>
            <p:ph type="title"/>
          </p:nvPr>
        </p:nvSpPr>
        <p:spPr>
          <a:xfrm>
            <a:off x="674688" y="423863"/>
            <a:ext cx="7772400" cy="944562"/>
          </a:xfrm>
        </p:spPr>
        <p:txBody>
          <a:bodyPr/>
          <a:lstStyle/>
          <a:p>
            <a:r>
              <a:rPr lang="en-US"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Empirical Bayes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2755">
                                            <p:txEl>
                                              <p:pRg st="0" end="0"/>
                                            </p:txEl>
                                          </p:spTgt>
                                        </p:tgtEl>
                                        <p:attrNameLst>
                                          <p:attrName>style.visibility</p:attrName>
                                        </p:attrNameLst>
                                      </p:cBhvr>
                                      <p:to>
                                        <p:strVal val="visible"/>
                                      </p:to>
                                    </p:set>
                                    <p:animEffect transition="in" filter="blinds(horizontal)">
                                      <p:cBhvr>
                                        <p:cTn id="7" dur="500"/>
                                        <p:tgtEl>
                                          <p:spTgt spid="2027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2755">
                                            <p:txEl>
                                              <p:pRg st="1" end="1"/>
                                            </p:txEl>
                                          </p:spTgt>
                                        </p:tgtEl>
                                        <p:attrNameLst>
                                          <p:attrName>style.visibility</p:attrName>
                                        </p:attrNameLst>
                                      </p:cBhvr>
                                      <p:to>
                                        <p:strVal val="visible"/>
                                      </p:to>
                                    </p:set>
                                    <p:animEffect transition="in" filter="blinds(horizontal)">
                                      <p:cBhvr>
                                        <p:cTn id="12" dur="500"/>
                                        <p:tgtEl>
                                          <p:spTgt spid="2027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2755">
                                            <p:txEl>
                                              <p:pRg st="2" end="2"/>
                                            </p:txEl>
                                          </p:spTgt>
                                        </p:tgtEl>
                                        <p:attrNameLst>
                                          <p:attrName>style.visibility</p:attrName>
                                        </p:attrNameLst>
                                      </p:cBhvr>
                                      <p:to>
                                        <p:strVal val="visible"/>
                                      </p:to>
                                    </p:set>
                                    <p:animEffect transition="in" filter="blinds(horizontal)">
                                      <p:cBhvr>
                                        <p:cTn id="17" dur="500"/>
                                        <p:tgtEl>
                                          <p:spTgt spid="2027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2755">
                                            <p:txEl>
                                              <p:pRg st="3" end="3"/>
                                            </p:txEl>
                                          </p:spTgt>
                                        </p:tgtEl>
                                        <p:attrNameLst>
                                          <p:attrName>style.visibility</p:attrName>
                                        </p:attrNameLst>
                                      </p:cBhvr>
                                      <p:to>
                                        <p:strVal val="visible"/>
                                      </p:to>
                                    </p:set>
                                    <p:animEffect transition="in" filter="blinds(horizontal)">
                                      <p:cBhvr>
                                        <p:cTn id="22" dur="500"/>
                                        <p:tgtEl>
                                          <p:spTgt spid="2027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ext Box 3"/>
          <p:cNvSpPr txBox="1">
            <a:spLocks noChangeArrowheads="1"/>
          </p:cNvSpPr>
          <p:nvPr/>
        </p:nvSpPr>
        <p:spPr bwMode="auto">
          <a:xfrm>
            <a:off x="188913" y="1089025"/>
            <a:ext cx="5603875" cy="579438"/>
          </a:xfrm>
          <a:prstGeom prst="rect">
            <a:avLst/>
          </a:prstGeom>
          <a:noFill/>
          <a:ln w="9525">
            <a:noFill/>
            <a:miter lim="800000"/>
            <a:headEnd/>
            <a:tailEnd/>
          </a:ln>
        </p:spPr>
        <p:txBody>
          <a:bodyPr>
            <a:spAutoFit/>
          </a:bodyPr>
          <a:lstStyle/>
          <a:p>
            <a:pPr>
              <a:spcBef>
                <a:spcPct val="50000"/>
              </a:spcBef>
            </a:pPr>
            <a:r>
              <a:rPr lang="en-US" sz="3200">
                <a:latin typeface="Tahoma" pitchFamily="34" charset="0"/>
                <a:cs typeface="Arial" charset="0"/>
              </a:rPr>
              <a:t>Formulation:</a:t>
            </a:r>
          </a:p>
        </p:txBody>
      </p:sp>
      <p:sp>
        <p:nvSpPr>
          <p:cNvPr id="1030" name="Rectangle 19"/>
          <p:cNvSpPr>
            <a:spLocks noGrp="1" noChangeArrowheads="1"/>
          </p:cNvSpPr>
          <p:nvPr>
            <p:ph type="title"/>
          </p:nvPr>
        </p:nvSpPr>
        <p:spPr>
          <a:xfrm>
            <a:off x="457200" y="0"/>
            <a:ext cx="8229600" cy="788988"/>
          </a:xfrm>
          <a:noFill/>
        </p:spPr>
        <p:txBody>
          <a:bodyPr/>
          <a:lstStyle/>
          <a:p>
            <a:r>
              <a:rPr lang="en-US"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Empirical Bayes Model</a:t>
            </a:r>
          </a:p>
        </p:txBody>
      </p:sp>
      <p:graphicFrame>
        <p:nvGraphicFramePr>
          <p:cNvPr id="1026" name="Object 2"/>
          <p:cNvGraphicFramePr>
            <a:graphicFrameLocks noGrp="1" noChangeAspect="1"/>
          </p:cNvGraphicFramePr>
          <p:nvPr>
            <p:ph sz="half" idx="1"/>
          </p:nvPr>
        </p:nvGraphicFramePr>
        <p:xfrm>
          <a:off x="484188" y="1831975"/>
          <a:ext cx="3584575" cy="863600"/>
        </p:xfrm>
        <a:graphic>
          <a:graphicData uri="http://schemas.openxmlformats.org/presentationml/2006/ole">
            <mc:AlternateContent xmlns:mc="http://schemas.openxmlformats.org/markup-compatibility/2006">
              <mc:Choice xmlns:v="urn:schemas-microsoft-com:vml" Requires="v">
                <p:oleObj spid="_x0000_s138401" name="Equation" r:id="rId3" imgW="1054080" imgH="253800" progId="Equation.DSMT4">
                  <p:embed/>
                </p:oleObj>
              </mc:Choice>
              <mc:Fallback>
                <p:oleObj name="Equation" r:id="rId3" imgW="1054080" imgH="253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188" y="1831975"/>
                        <a:ext cx="3584575"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Grp="1" noChangeAspect="1"/>
          </p:cNvGraphicFramePr>
          <p:nvPr>
            <p:ph sz="quarter" idx="2"/>
          </p:nvPr>
        </p:nvGraphicFramePr>
        <p:xfrm>
          <a:off x="409575" y="3744913"/>
          <a:ext cx="1714500" cy="1679575"/>
        </p:xfrm>
        <a:graphic>
          <a:graphicData uri="http://schemas.openxmlformats.org/presentationml/2006/ole">
            <mc:AlternateContent xmlns:mc="http://schemas.openxmlformats.org/markup-compatibility/2006">
              <mc:Choice xmlns:v="urn:schemas-microsoft-com:vml" Requires="v">
                <p:oleObj spid="_x0000_s138402" name="Equation" r:id="rId5" imgW="622080" imgH="609480" progId="Equation.DSMT4">
                  <p:embed/>
                </p:oleObj>
              </mc:Choice>
              <mc:Fallback>
                <p:oleObj name="Equation" r:id="rId5" imgW="622080" imgH="6094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9575" y="3744913"/>
                        <a:ext cx="1714500" cy="167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Grp="1" noChangeAspect="1"/>
          </p:cNvGraphicFramePr>
          <p:nvPr>
            <p:ph sz="quarter" idx="3"/>
          </p:nvPr>
        </p:nvGraphicFramePr>
        <p:xfrm>
          <a:off x="4105275" y="3573463"/>
          <a:ext cx="974725" cy="1004887"/>
        </p:xfrm>
        <a:graphic>
          <a:graphicData uri="http://schemas.openxmlformats.org/presentationml/2006/ole">
            <mc:AlternateContent xmlns:mc="http://schemas.openxmlformats.org/markup-compatibility/2006">
              <mc:Choice xmlns:v="urn:schemas-microsoft-com:vml" Requires="v">
                <p:oleObj spid="_x0000_s138403" name="Equation" r:id="rId7" imgW="406080" imgH="419040" progId="Equation.DSMT4">
                  <p:embed/>
                </p:oleObj>
              </mc:Choice>
              <mc:Fallback>
                <p:oleObj name="Equation" r:id="rId7" imgW="406080" imgH="41904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05275" y="3573463"/>
                        <a:ext cx="974725" cy="1004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 name="Text Box 24"/>
          <p:cNvSpPr txBox="1">
            <a:spLocks noChangeArrowheads="1"/>
          </p:cNvSpPr>
          <p:nvPr/>
        </p:nvSpPr>
        <p:spPr bwMode="auto">
          <a:xfrm>
            <a:off x="284163" y="2895600"/>
            <a:ext cx="5603875" cy="579438"/>
          </a:xfrm>
          <a:prstGeom prst="rect">
            <a:avLst/>
          </a:prstGeom>
          <a:noFill/>
          <a:ln w="9525">
            <a:noFill/>
            <a:miter lim="800000"/>
            <a:headEnd/>
            <a:tailEnd/>
          </a:ln>
        </p:spPr>
        <p:txBody>
          <a:bodyPr>
            <a:spAutoFit/>
          </a:bodyPr>
          <a:lstStyle/>
          <a:p>
            <a:pPr>
              <a:spcBef>
                <a:spcPct val="50000"/>
              </a:spcBef>
            </a:pPr>
            <a:r>
              <a:rPr lang="en-US" sz="3200">
                <a:latin typeface="Tahoma" pitchFamily="34" charset="0"/>
                <a:cs typeface="Arial" charset="0"/>
              </a:rPr>
              <a:t>where</a:t>
            </a:r>
          </a:p>
        </p:txBody>
      </p:sp>
      <p:sp>
        <p:nvSpPr>
          <p:cNvPr id="1032" name="Line 25"/>
          <p:cNvSpPr>
            <a:spLocks noChangeShapeType="1"/>
          </p:cNvSpPr>
          <p:nvPr/>
        </p:nvSpPr>
        <p:spPr bwMode="auto">
          <a:xfrm flipH="1">
            <a:off x="2119313" y="3454400"/>
            <a:ext cx="1901825" cy="1030288"/>
          </a:xfrm>
          <a:prstGeom prst="line">
            <a:avLst/>
          </a:prstGeom>
          <a:noFill/>
          <a:ln w="9525">
            <a:solidFill>
              <a:schemeClr val="tx1"/>
            </a:solidFill>
            <a:round/>
            <a:headEnd/>
            <a:tailEnd type="triangle" w="med" len="med"/>
          </a:ln>
        </p:spPr>
        <p:txBody>
          <a:bodyPr/>
          <a:lstStyle/>
          <a:p>
            <a:endParaRPr lang="en-US"/>
          </a:p>
        </p:txBody>
      </p:sp>
      <p:sp>
        <p:nvSpPr>
          <p:cNvPr id="1033" name="Text Box 26"/>
          <p:cNvSpPr txBox="1">
            <a:spLocks noChangeArrowheads="1"/>
          </p:cNvSpPr>
          <p:nvPr/>
        </p:nvSpPr>
        <p:spPr bwMode="auto">
          <a:xfrm>
            <a:off x="4384675" y="5457825"/>
            <a:ext cx="4759325" cy="396875"/>
          </a:xfrm>
          <a:prstGeom prst="rect">
            <a:avLst/>
          </a:prstGeom>
          <a:noFill/>
          <a:ln w="9525">
            <a:noFill/>
            <a:miter lim="800000"/>
            <a:headEnd/>
            <a:tailEnd/>
          </a:ln>
        </p:spPr>
        <p:txBody>
          <a:bodyPr>
            <a:spAutoFit/>
          </a:bodyPr>
          <a:lstStyle/>
          <a:p>
            <a:pPr>
              <a:spcBef>
                <a:spcPct val="50000"/>
              </a:spcBef>
            </a:pPr>
            <a:r>
              <a:rPr lang="en-US" sz="2000">
                <a:latin typeface="Tahoma" pitchFamily="34" charset="0"/>
              </a:rPr>
              <a:t>Dispersion parameter of NB regression</a:t>
            </a:r>
          </a:p>
        </p:txBody>
      </p:sp>
      <p:sp>
        <p:nvSpPr>
          <p:cNvPr id="1034" name="Line 30"/>
          <p:cNvSpPr>
            <a:spLocks noChangeShapeType="1"/>
          </p:cNvSpPr>
          <p:nvPr/>
        </p:nvSpPr>
        <p:spPr bwMode="auto">
          <a:xfrm flipH="1" flipV="1">
            <a:off x="2192338" y="5181600"/>
            <a:ext cx="2117725" cy="420688"/>
          </a:xfrm>
          <a:prstGeom prst="line">
            <a:avLst/>
          </a:prstGeom>
          <a:noFill/>
          <a:ln w="9525">
            <a:solidFill>
              <a:schemeClr val="tx1"/>
            </a:solidFill>
            <a:round/>
            <a:headEnd/>
            <a:tailEnd type="triangle" w="med" len="med"/>
          </a:ln>
        </p:spPr>
        <p:txBody>
          <a:bodyPr/>
          <a:lstStyle/>
          <a:p>
            <a:endParaRPr lang="en-US"/>
          </a:p>
        </p:txBody>
      </p:sp>
      <p:sp>
        <p:nvSpPr>
          <p:cNvPr id="1035" name="Text Box 31"/>
          <p:cNvSpPr txBox="1">
            <a:spLocks noChangeArrowheads="1"/>
          </p:cNvSpPr>
          <p:nvPr/>
        </p:nvSpPr>
        <p:spPr bwMode="auto">
          <a:xfrm>
            <a:off x="4189413" y="3154363"/>
            <a:ext cx="4613275" cy="396875"/>
          </a:xfrm>
          <a:prstGeom prst="rect">
            <a:avLst/>
          </a:prstGeom>
          <a:noFill/>
          <a:ln w="9525">
            <a:noFill/>
            <a:miter lim="800000"/>
            <a:headEnd/>
            <a:tailEnd/>
          </a:ln>
        </p:spPr>
        <p:txBody>
          <a:bodyPr>
            <a:spAutoFit/>
          </a:bodyPr>
          <a:lstStyle/>
          <a:p>
            <a:pPr>
              <a:spcBef>
                <a:spcPct val="50000"/>
              </a:spcBef>
            </a:pPr>
            <a:r>
              <a:rPr lang="en-US" sz="2000">
                <a:latin typeface="Tahoma" pitchFamily="34" charset="0"/>
              </a:rPr>
              <a:t>Mean of a Poisson-gamma regression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2"/>
          <p:cNvSpPr txBox="1">
            <a:spLocks noChangeArrowheads="1"/>
          </p:cNvSpPr>
          <p:nvPr/>
        </p:nvSpPr>
        <p:spPr bwMode="auto">
          <a:xfrm>
            <a:off x="188913" y="784225"/>
            <a:ext cx="7229475" cy="457200"/>
          </a:xfrm>
          <a:prstGeom prst="rect">
            <a:avLst/>
          </a:prstGeom>
          <a:noFill/>
          <a:ln w="9525">
            <a:noFill/>
            <a:miter lim="800000"/>
            <a:headEnd/>
            <a:tailEnd/>
          </a:ln>
        </p:spPr>
        <p:txBody>
          <a:bodyPr>
            <a:spAutoFit/>
          </a:bodyPr>
          <a:lstStyle/>
          <a:p>
            <a:pPr>
              <a:spcBef>
                <a:spcPct val="50000"/>
              </a:spcBef>
            </a:pPr>
            <a:r>
              <a:rPr lang="en-US" sz="2400">
                <a:latin typeface="Tahoma" pitchFamily="34" charset="0"/>
                <a:cs typeface="Arial" charset="0"/>
              </a:rPr>
              <a:t>Using the same example shown earlier:</a:t>
            </a:r>
          </a:p>
        </p:txBody>
      </p:sp>
      <p:sp>
        <p:nvSpPr>
          <p:cNvPr id="2054" name="Rectangle 3"/>
          <p:cNvSpPr>
            <a:spLocks noGrp="1" noChangeArrowheads="1"/>
          </p:cNvSpPr>
          <p:nvPr>
            <p:ph type="title"/>
          </p:nvPr>
        </p:nvSpPr>
        <p:spPr>
          <a:xfrm>
            <a:off x="457200" y="0"/>
            <a:ext cx="8229600" cy="788988"/>
          </a:xfrm>
          <a:noFill/>
        </p:spPr>
        <p:txBody>
          <a:bodyPr/>
          <a:lstStyle/>
          <a:p>
            <a:r>
              <a:rPr lang="en-US"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Empirical Bayes Model</a:t>
            </a:r>
          </a:p>
        </p:txBody>
      </p:sp>
      <p:graphicFrame>
        <p:nvGraphicFramePr>
          <p:cNvPr id="2050" name="Object 2"/>
          <p:cNvGraphicFramePr>
            <a:graphicFrameLocks noGrp="1" noChangeAspect="1"/>
          </p:cNvGraphicFramePr>
          <p:nvPr>
            <p:ph sz="half" idx="1"/>
          </p:nvPr>
        </p:nvGraphicFramePr>
        <p:xfrm>
          <a:off x="3505200" y="4191000"/>
          <a:ext cx="5486400" cy="661012"/>
        </p:xfrm>
        <a:graphic>
          <a:graphicData uri="http://schemas.openxmlformats.org/presentationml/2006/ole">
            <mc:AlternateContent xmlns:mc="http://schemas.openxmlformats.org/markup-compatibility/2006">
              <mc:Choice xmlns:v="urn:schemas-microsoft-com:vml" Requires="v">
                <p:oleObj spid="_x0000_s139425" name="Equation" r:id="rId3" imgW="2108160" imgH="253800" progId="Equation.DSMT4">
                  <p:embed/>
                </p:oleObj>
              </mc:Choice>
              <mc:Fallback>
                <p:oleObj name="Equation" r:id="rId3" imgW="2108160" imgH="253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4191000"/>
                        <a:ext cx="5486400" cy="66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Grp="1" noChangeAspect="1"/>
          </p:cNvGraphicFramePr>
          <p:nvPr>
            <p:ph sz="quarter" idx="2"/>
          </p:nvPr>
        </p:nvGraphicFramePr>
        <p:xfrm>
          <a:off x="304800" y="4038600"/>
          <a:ext cx="2911475" cy="1423988"/>
        </p:xfrm>
        <a:graphic>
          <a:graphicData uri="http://schemas.openxmlformats.org/presentationml/2006/ole">
            <mc:AlternateContent xmlns:mc="http://schemas.openxmlformats.org/markup-compatibility/2006">
              <mc:Choice xmlns:v="urn:schemas-microsoft-com:vml" Requires="v">
                <p:oleObj spid="_x0000_s139426" name="Equation" r:id="rId5" imgW="1193760" imgH="583920" progId="Equation.DSMT4">
                  <p:embed/>
                </p:oleObj>
              </mc:Choice>
              <mc:Fallback>
                <p:oleObj name="Equation" r:id="rId5" imgW="1193760" imgH="5839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038600"/>
                        <a:ext cx="2911475" cy="1423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Grp="1" noChangeAspect="1"/>
          </p:cNvGraphicFramePr>
          <p:nvPr>
            <p:ph sz="quarter" idx="3"/>
          </p:nvPr>
        </p:nvGraphicFramePr>
        <p:xfrm>
          <a:off x="288925" y="2635250"/>
          <a:ext cx="6291263" cy="1279525"/>
        </p:xfrm>
        <a:graphic>
          <a:graphicData uri="http://schemas.openxmlformats.org/presentationml/2006/ole">
            <mc:AlternateContent xmlns:mc="http://schemas.openxmlformats.org/markup-compatibility/2006">
              <mc:Choice xmlns:v="urn:schemas-microsoft-com:vml" Requires="v">
                <p:oleObj spid="_x0000_s139427" name="Equation" r:id="rId7" imgW="2247840" imgH="457200" progId="Equation.DSMT4">
                  <p:embed/>
                </p:oleObj>
              </mc:Choice>
              <mc:Fallback>
                <p:oleObj name="Equation" r:id="rId7" imgW="2247840" imgH="45720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925" y="2635250"/>
                        <a:ext cx="6291263" cy="1279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5" name="Text Box 6"/>
          <p:cNvSpPr txBox="1">
            <a:spLocks noChangeArrowheads="1"/>
          </p:cNvSpPr>
          <p:nvPr/>
        </p:nvSpPr>
        <p:spPr bwMode="auto">
          <a:xfrm>
            <a:off x="269875" y="1357313"/>
            <a:ext cx="6996113" cy="457200"/>
          </a:xfrm>
          <a:prstGeom prst="rect">
            <a:avLst/>
          </a:prstGeom>
          <a:noFill/>
          <a:ln w="9525">
            <a:noFill/>
            <a:miter lim="800000"/>
            <a:headEnd/>
            <a:tailEnd/>
          </a:ln>
        </p:spPr>
        <p:txBody>
          <a:bodyPr>
            <a:spAutoFit/>
          </a:bodyPr>
          <a:lstStyle/>
          <a:p>
            <a:pPr>
              <a:spcBef>
                <a:spcPct val="50000"/>
              </a:spcBef>
            </a:pPr>
            <a:r>
              <a:rPr lang="en-US" sz="2400">
                <a:latin typeface="Tahoma" pitchFamily="34" charset="0"/>
                <a:cs typeface="Arial" charset="0"/>
              </a:rPr>
              <a:t>F</a:t>
            </a:r>
            <a:r>
              <a:rPr lang="en-US" sz="2400" baseline="-25000">
                <a:latin typeface="Tahoma" pitchFamily="34" charset="0"/>
                <a:cs typeface="Arial" charset="0"/>
              </a:rPr>
              <a:t>1</a:t>
            </a:r>
            <a:r>
              <a:rPr lang="en-US" sz="2400">
                <a:latin typeface="Tahoma" pitchFamily="34" charset="0"/>
                <a:cs typeface="Arial" charset="0"/>
              </a:rPr>
              <a:t> = 24,164; F</a:t>
            </a:r>
            <a:r>
              <a:rPr lang="en-US" sz="2400" baseline="-25000">
                <a:latin typeface="Tahoma" pitchFamily="34" charset="0"/>
                <a:cs typeface="Arial" charset="0"/>
              </a:rPr>
              <a:t>2</a:t>
            </a:r>
            <a:r>
              <a:rPr lang="en-US" sz="2400">
                <a:latin typeface="Tahoma" pitchFamily="34" charset="0"/>
                <a:cs typeface="Arial" charset="0"/>
              </a:rPr>
              <a:t> = 3,392; y=10</a:t>
            </a:r>
          </a:p>
        </p:txBody>
      </p:sp>
      <p:sp>
        <p:nvSpPr>
          <p:cNvPr id="2056" name="Text Box 15"/>
          <p:cNvSpPr txBox="1">
            <a:spLocks noChangeArrowheads="1"/>
          </p:cNvSpPr>
          <p:nvPr/>
        </p:nvSpPr>
        <p:spPr bwMode="auto">
          <a:xfrm>
            <a:off x="212725" y="2027238"/>
            <a:ext cx="7229475" cy="457200"/>
          </a:xfrm>
          <a:prstGeom prst="rect">
            <a:avLst/>
          </a:prstGeom>
          <a:noFill/>
          <a:ln w="9525">
            <a:noFill/>
            <a:miter lim="800000"/>
            <a:headEnd/>
            <a:tailEnd/>
          </a:ln>
        </p:spPr>
        <p:txBody>
          <a:bodyPr>
            <a:spAutoFit/>
          </a:bodyPr>
          <a:lstStyle/>
          <a:p>
            <a:pPr>
              <a:spcBef>
                <a:spcPct val="50000"/>
              </a:spcBef>
            </a:pPr>
            <a:r>
              <a:rPr lang="en-US" sz="2400">
                <a:latin typeface="Tahoma" pitchFamily="34" charset="0"/>
                <a:cs typeface="Arial" charset="0"/>
              </a:rPr>
              <a:t>The values are estimated as follows</a:t>
            </a:r>
          </a:p>
        </p:txBody>
      </p:sp>
      <p:sp>
        <p:nvSpPr>
          <p:cNvPr id="2057" name="Text Box 16"/>
          <p:cNvSpPr txBox="1">
            <a:spLocks noChangeArrowheads="1"/>
          </p:cNvSpPr>
          <p:nvPr/>
        </p:nvSpPr>
        <p:spPr bwMode="auto">
          <a:xfrm>
            <a:off x="1655763" y="3413125"/>
            <a:ext cx="2933700" cy="457200"/>
          </a:xfrm>
          <a:prstGeom prst="rect">
            <a:avLst/>
          </a:prstGeom>
          <a:noFill/>
          <a:ln w="9525">
            <a:noFill/>
            <a:miter lim="800000"/>
            <a:headEnd/>
            <a:tailEnd/>
          </a:ln>
        </p:spPr>
        <p:txBody>
          <a:bodyPr>
            <a:spAutoFit/>
          </a:bodyPr>
          <a:lstStyle/>
          <a:p>
            <a:pPr>
              <a:spcBef>
                <a:spcPct val="50000"/>
              </a:spcBef>
            </a:pPr>
            <a:r>
              <a:rPr lang="en-US" sz="2400">
                <a:latin typeface="Tahoma" pitchFamily="34" charset="0"/>
                <a:cs typeface="Arial" charset="0"/>
              </a:rPr>
              <a:t>Crashes per year</a:t>
            </a:r>
          </a:p>
        </p:txBody>
      </p:sp>
      <p:sp>
        <p:nvSpPr>
          <p:cNvPr id="2058" name="Text Box 17"/>
          <p:cNvSpPr txBox="1">
            <a:spLocks noChangeArrowheads="1"/>
          </p:cNvSpPr>
          <p:nvPr/>
        </p:nvSpPr>
        <p:spPr bwMode="auto">
          <a:xfrm>
            <a:off x="5715000" y="5334000"/>
            <a:ext cx="2555875" cy="457200"/>
          </a:xfrm>
          <a:prstGeom prst="rect">
            <a:avLst/>
          </a:prstGeom>
          <a:noFill/>
          <a:ln w="9525">
            <a:noFill/>
            <a:miter lim="800000"/>
            <a:headEnd/>
            <a:tailEnd/>
          </a:ln>
        </p:spPr>
        <p:txBody>
          <a:bodyPr>
            <a:spAutoFit/>
          </a:bodyPr>
          <a:lstStyle/>
          <a:p>
            <a:pPr>
              <a:spcBef>
                <a:spcPct val="50000"/>
              </a:spcBef>
            </a:pPr>
            <a:r>
              <a:rPr lang="en-US" sz="2400" dirty="0">
                <a:latin typeface="Tahoma" pitchFamily="34" charset="0"/>
                <a:cs typeface="Arial" charset="0"/>
              </a:rPr>
              <a:t>Crashes per year</a:t>
            </a:r>
          </a:p>
        </p:txBody>
      </p:sp>
      <p:cxnSp>
        <p:nvCxnSpPr>
          <p:cNvPr id="12" name="Straight Arrow Connector 11"/>
          <p:cNvCxnSpPr/>
          <p:nvPr/>
        </p:nvCxnSpPr>
        <p:spPr>
          <a:xfrm flipV="1">
            <a:off x="7315200" y="4876800"/>
            <a:ext cx="9144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title"/>
          </p:nvPr>
        </p:nvSpPr>
        <p:spPr>
          <a:xfrm>
            <a:off x="457200" y="0"/>
            <a:ext cx="8229600" cy="788988"/>
          </a:xfrm>
          <a:noFill/>
        </p:spPr>
        <p:txBody>
          <a:bodyPr/>
          <a:lstStyle/>
          <a:p>
            <a:r>
              <a:rPr lang="en-US"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Empirical Bayes Model</a:t>
            </a:r>
          </a:p>
        </p:txBody>
      </p:sp>
      <p:sp>
        <p:nvSpPr>
          <p:cNvPr id="7171" name="Line 14"/>
          <p:cNvSpPr>
            <a:spLocks noChangeShapeType="1"/>
          </p:cNvSpPr>
          <p:nvPr/>
        </p:nvSpPr>
        <p:spPr bwMode="auto">
          <a:xfrm>
            <a:off x="1131888" y="1552575"/>
            <a:ext cx="0" cy="4122738"/>
          </a:xfrm>
          <a:prstGeom prst="line">
            <a:avLst/>
          </a:prstGeom>
          <a:noFill/>
          <a:ln w="9525">
            <a:solidFill>
              <a:schemeClr val="tx1"/>
            </a:solidFill>
            <a:round/>
            <a:headEnd type="triangle" w="med" len="med"/>
            <a:tailEnd/>
          </a:ln>
        </p:spPr>
        <p:txBody>
          <a:bodyPr/>
          <a:lstStyle/>
          <a:p>
            <a:endParaRPr lang="en-US"/>
          </a:p>
        </p:txBody>
      </p:sp>
      <p:sp>
        <p:nvSpPr>
          <p:cNvPr id="7172" name="Line 15"/>
          <p:cNvSpPr>
            <a:spLocks noChangeShapeType="1"/>
          </p:cNvSpPr>
          <p:nvPr/>
        </p:nvSpPr>
        <p:spPr bwMode="auto">
          <a:xfrm>
            <a:off x="1131888" y="5675313"/>
            <a:ext cx="6516687" cy="0"/>
          </a:xfrm>
          <a:prstGeom prst="line">
            <a:avLst/>
          </a:prstGeom>
          <a:noFill/>
          <a:ln w="9525">
            <a:solidFill>
              <a:schemeClr val="tx1"/>
            </a:solidFill>
            <a:round/>
            <a:headEnd/>
            <a:tailEnd type="triangle" w="med" len="med"/>
          </a:ln>
        </p:spPr>
        <p:txBody>
          <a:bodyPr/>
          <a:lstStyle/>
          <a:p>
            <a:endParaRPr lang="en-US"/>
          </a:p>
        </p:txBody>
      </p:sp>
      <p:sp>
        <p:nvSpPr>
          <p:cNvPr id="7173" name="Text Box 16"/>
          <p:cNvSpPr txBox="1">
            <a:spLocks noChangeArrowheads="1"/>
          </p:cNvSpPr>
          <p:nvPr/>
        </p:nvSpPr>
        <p:spPr bwMode="auto">
          <a:xfrm rot="-5400000">
            <a:off x="-319881" y="2904332"/>
            <a:ext cx="2178050" cy="366712"/>
          </a:xfrm>
          <a:prstGeom prst="rect">
            <a:avLst/>
          </a:prstGeom>
          <a:noFill/>
          <a:ln w="9525">
            <a:noFill/>
            <a:miter lim="800000"/>
            <a:headEnd/>
            <a:tailEnd/>
          </a:ln>
        </p:spPr>
        <p:txBody>
          <a:bodyPr>
            <a:spAutoFit/>
          </a:bodyPr>
          <a:lstStyle/>
          <a:p>
            <a:pPr>
              <a:spcBef>
                <a:spcPct val="50000"/>
              </a:spcBef>
            </a:pPr>
            <a:r>
              <a:rPr lang="en-US">
                <a:latin typeface="Tahoma" pitchFamily="34" charset="0"/>
              </a:rPr>
              <a:t>Crashes per Year</a:t>
            </a:r>
          </a:p>
        </p:txBody>
      </p:sp>
      <p:sp>
        <p:nvSpPr>
          <p:cNvPr id="7174" name="Text Box 17"/>
          <p:cNvSpPr txBox="1">
            <a:spLocks noChangeArrowheads="1"/>
          </p:cNvSpPr>
          <p:nvPr/>
        </p:nvSpPr>
        <p:spPr bwMode="auto">
          <a:xfrm>
            <a:off x="3659188" y="6096000"/>
            <a:ext cx="1246187" cy="366713"/>
          </a:xfrm>
          <a:prstGeom prst="rect">
            <a:avLst/>
          </a:prstGeom>
          <a:noFill/>
          <a:ln w="9525">
            <a:noFill/>
            <a:miter lim="800000"/>
            <a:headEnd/>
            <a:tailEnd/>
          </a:ln>
        </p:spPr>
        <p:txBody>
          <a:bodyPr>
            <a:spAutoFit/>
          </a:bodyPr>
          <a:lstStyle/>
          <a:p>
            <a:pPr algn="ctr">
              <a:spcBef>
                <a:spcPct val="50000"/>
              </a:spcBef>
            </a:pPr>
            <a:r>
              <a:rPr lang="en-US">
                <a:latin typeface="Tahoma" pitchFamily="34" charset="0"/>
              </a:rPr>
              <a:t>Year</a:t>
            </a:r>
          </a:p>
        </p:txBody>
      </p:sp>
      <p:sp>
        <p:nvSpPr>
          <p:cNvPr id="7175" name="Line 18"/>
          <p:cNvSpPr>
            <a:spLocks noChangeShapeType="1"/>
          </p:cNvSpPr>
          <p:nvPr/>
        </p:nvSpPr>
        <p:spPr bwMode="auto">
          <a:xfrm>
            <a:off x="1887538" y="5573713"/>
            <a:ext cx="0" cy="174625"/>
          </a:xfrm>
          <a:prstGeom prst="line">
            <a:avLst/>
          </a:prstGeom>
          <a:noFill/>
          <a:ln w="9525">
            <a:solidFill>
              <a:schemeClr val="tx1"/>
            </a:solidFill>
            <a:round/>
            <a:headEnd/>
            <a:tailEnd/>
          </a:ln>
        </p:spPr>
        <p:txBody>
          <a:bodyPr/>
          <a:lstStyle/>
          <a:p>
            <a:endParaRPr lang="en-US"/>
          </a:p>
        </p:txBody>
      </p:sp>
      <p:sp>
        <p:nvSpPr>
          <p:cNvPr id="7176" name="Text Box 19"/>
          <p:cNvSpPr txBox="1">
            <a:spLocks noChangeArrowheads="1"/>
          </p:cNvSpPr>
          <p:nvPr/>
        </p:nvSpPr>
        <p:spPr bwMode="auto">
          <a:xfrm>
            <a:off x="1663700" y="5827713"/>
            <a:ext cx="433388" cy="366712"/>
          </a:xfrm>
          <a:prstGeom prst="rect">
            <a:avLst/>
          </a:prstGeom>
          <a:noFill/>
          <a:ln w="9525">
            <a:noFill/>
            <a:miter lim="800000"/>
            <a:headEnd/>
            <a:tailEnd/>
          </a:ln>
        </p:spPr>
        <p:txBody>
          <a:bodyPr>
            <a:spAutoFit/>
          </a:bodyPr>
          <a:lstStyle/>
          <a:p>
            <a:pPr algn="ctr">
              <a:spcBef>
                <a:spcPct val="50000"/>
              </a:spcBef>
            </a:pPr>
            <a:r>
              <a:rPr lang="en-US">
                <a:latin typeface="Tahoma" pitchFamily="34" charset="0"/>
              </a:rPr>
              <a:t>1</a:t>
            </a:r>
          </a:p>
        </p:txBody>
      </p:sp>
      <p:sp>
        <p:nvSpPr>
          <p:cNvPr id="7177" name="Line 20"/>
          <p:cNvSpPr>
            <a:spLocks noChangeShapeType="1"/>
          </p:cNvSpPr>
          <p:nvPr/>
        </p:nvSpPr>
        <p:spPr bwMode="auto">
          <a:xfrm>
            <a:off x="2938463" y="5565775"/>
            <a:ext cx="0" cy="174625"/>
          </a:xfrm>
          <a:prstGeom prst="line">
            <a:avLst/>
          </a:prstGeom>
          <a:noFill/>
          <a:ln w="9525">
            <a:solidFill>
              <a:schemeClr val="tx1"/>
            </a:solidFill>
            <a:round/>
            <a:headEnd/>
            <a:tailEnd/>
          </a:ln>
        </p:spPr>
        <p:txBody>
          <a:bodyPr/>
          <a:lstStyle/>
          <a:p>
            <a:endParaRPr lang="en-US"/>
          </a:p>
        </p:txBody>
      </p:sp>
      <p:sp>
        <p:nvSpPr>
          <p:cNvPr id="7178" name="Text Box 21"/>
          <p:cNvSpPr txBox="1">
            <a:spLocks noChangeArrowheads="1"/>
          </p:cNvSpPr>
          <p:nvPr/>
        </p:nvSpPr>
        <p:spPr bwMode="auto">
          <a:xfrm>
            <a:off x="2714625" y="5819775"/>
            <a:ext cx="433388" cy="366713"/>
          </a:xfrm>
          <a:prstGeom prst="rect">
            <a:avLst/>
          </a:prstGeom>
          <a:noFill/>
          <a:ln w="9525">
            <a:noFill/>
            <a:miter lim="800000"/>
            <a:headEnd/>
            <a:tailEnd/>
          </a:ln>
        </p:spPr>
        <p:txBody>
          <a:bodyPr>
            <a:spAutoFit/>
          </a:bodyPr>
          <a:lstStyle/>
          <a:p>
            <a:pPr algn="ctr">
              <a:spcBef>
                <a:spcPct val="50000"/>
              </a:spcBef>
            </a:pPr>
            <a:r>
              <a:rPr lang="en-US">
                <a:latin typeface="Tahoma" pitchFamily="34" charset="0"/>
              </a:rPr>
              <a:t>2</a:t>
            </a:r>
          </a:p>
        </p:txBody>
      </p:sp>
      <p:sp>
        <p:nvSpPr>
          <p:cNvPr id="7179" name="Oval 22"/>
          <p:cNvSpPr>
            <a:spLocks noChangeArrowheads="1"/>
          </p:cNvSpPr>
          <p:nvPr/>
        </p:nvSpPr>
        <p:spPr bwMode="auto">
          <a:xfrm>
            <a:off x="1785938" y="4411663"/>
            <a:ext cx="144462" cy="117475"/>
          </a:xfrm>
          <a:prstGeom prst="ellipse">
            <a:avLst/>
          </a:prstGeom>
          <a:solidFill>
            <a:srgbClr val="FF0000"/>
          </a:solidFill>
          <a:ln w="9525">
            <a:solidFill>
              <a:schemeClr val="tx1"/>
            </a:solidFill>
            <a:round/>
            <a:headEnd/>
            <a:tailEnd/>
          </a:ln>
        </p:spPr>
        <p:txBody>
          <a:bodyPr wrap="none" anchor="ctr"/>
          <a:lstStyle/>
          <a:p>
            <a:endParaRPr lang="en-US">
              <a:latin typeface="Calibri" pitchFamily="34" charset="0"/>
            </a:endParaRPr>
          </a:p>
        </p:txBody>
      </p:sp>
      <p:sp>
        <p:nvSpPr>
          <p:cNvPr id="7180" name="Oval 23"/>
          <p:cNvSpPr>
            <a:spLocks noChangeArrowheads="1"/>
          </p:cNvSpPr>
          <p:nvPr/>
        </p:nvSpPr>
        <p:spPr bwMode="auto">
          <a:xfrm>
            <a:off x="1778000" y="2344738"/>
            <a:ext cx="144463" cy="117475"/>
          </a:xfrm>
          <a:prstGeom prst="ellipse">
            <a:avLst/>
          </a:prstGeom>
          <a:solidFill>
            <a:srgbClr val="FF0000"/>
          </a:solidFill>
          <a:ln w="9525">
            <a:solidFill>
              <a:schemeClr val="tx1"/>
            </a:solidFill>
            <a:round/>
            <a:headEnd/>
            <a:tailEnd/>
          </a:ln>
        </p:spPr>
        <p:txBody>
          <a:bodyPr wrap="none" anchor="ctr"/>
          <a:lstStyle/>
          <a:p>
            <a:endParaRPr lang="en-US">
              <a:latin typeface="Calibri" pitchFamily="34" charset="0"/>
            </a:endParaRPr>
          </a:p>
        </p:txBody>
      </p:sp>
      <p:sp>
        <p:nvSpPr>
          <p:cNvPr id="7181" name="Oval 24"/>
          <p:cNvSpPr>
            <a:spLocks noChangeArrowheads="1"/>
          </p:cNvSpPr>
          <p:nvPr/>
        </p:nvSpPr>
        <p:spPr bwMode="auto">
          <a:xfrm>
            <a:off x="1778000" y="3068638"/>
            <a:ext cx="144463" cy="117475"/>
          </a:xfrm>
          <a:prstGeom prst="ellipse">
            <a:avLst/>
          </a:prstGeom>
          <a:solidFill>
            <a:srgbClr val="FF0000"/>
          </a:solidFill>
          <a:ln w="9525">
            <a:solidFill>
              <a:schemeClr val="tx1"/>
            </a:solidFill>
            <a:round/>
            <a:headEnd/>
            <a:tailEnd/>
          </a:ln>
        </p:spPr>
        <p:txBody>
          <a:bodyPr wrap="none" anchor="ctr"/>
          <a:lstStyle/>
          <a:p>
            <a:endParaRPr lang="en-US">
              <a:latin typeface="Calibri" pitchFamily="34" charset="0"/>
            </a:endParaRPr>
          </a:p>
        </p:txBody>
      </p:sp>
      <p:sp>
        <p:nvSpPr>
          <p:cNvPr id="7182" name="Text Box 25"/>
          <p:cNvSpPr txBox="1">
            <a:spLocks noChangeArrowheads="1"/>
          </p:cNvSpPr>
          <p:nvPr/>
        </p:nvSpPr>
        <p:spPr bwMode="auto">
          <a:xfrm>
            <a:off x="7150100" y="5783263"/>
            <a:ext cx="433388" cy="366712"/>
          </a:xfrm>
          <a:prstGeom prst="rect">
            <a:avLst/>
          </a:prstGeom>
          <a:noFill/>
          <a:ln w="9525">
            <a:noFill/>
            <a:miter lim="800000"/>
            <a:headEnd/>
            <a:tailEnd/>
          </a:ln>
        </p:spPr>
        <p:txBody>
          <a:bodyPr>
            <a:spAutoFit/>
          </a:bodyPr>
          <a:lstStyle/>
          <a:p>
            <a:pPr algn="ctr">
              <a:spcBef>
                <a:spcPct val="50000"/>
              </a:spcBef>
            </a:pPr>
            <a:r>
              <a:rPr lang="en-US">
                <a:latin typeface="Tahoma" pitchFamily="34" charset="0"/>
              </a:rPr>
              <a:t>t</a:t>
            </a:r>
          </a:p>
        </p:txBody>
      </p:sp>
      <p:sp>
        <p:nvSpPr>
          <p:cNvPr id="7183" name="Text Box 27"/>
          <p:cNvSpPr txBox="1">
            <a:spLocks noChangeArrowheads="1"/>
          </p:cNvSpPr>
          <p:nvPr/>
        </p:nvSpPr>
        <p:spPr bwMode="auto">
          <a:xfrm>
            <a:off x="2201863" y="4287838"/>
            <a:ext cx="2640012" cy="366712"/>
          </a:xfrm>
          <a:prstGeom prst="rect">
            <a:avLst/>
          </a:prstGeom>
          <a:noFill/>
          <a:ln w="9525">
            <a:noFill/>
            <a:miter lim="800000"/>
            <a:headEnd/>
            <a:tailEnd/>
          </a:ln>
        </p:spPr>
        <p:txBody>
          <a:bodyPr>
            <a:spAutoFit/>
          </a:bodyPr>
          <a:lstStyle/>
          <a:p>
            <a:pPr>
              <a:spcBef>
                <a:spcPct val="50000"/>
              </a:spcBef>
            </a:pPr>
            <a:r>
              <a:rPr lang="en-US">
                <a:latin typeface="Tahoma" pitchFamily="34" charset="0"/>
              </a:rPr>
              <a:t>MLE estimate 3.9</a:t>
            </a:r>
          </a:p>
        </p:txBody>
      </p:sp>
      <p:sp>
        <p:nvSpPr>
          <p:cNvPr id="7184" name="Text Box 28"/>
          <p:cNvSpPr txBox="1">
            <a:spLocks noChangeArrowheads="1"/>
          </p:cNvSpPr>
          <p:nvPr/>
        </p:nvSpPr>
        <p:spPr bwMode="auto">
          <a:xfrm>
            <a:off x="2106613" y="2960688"/>
            <a:ext cx="2640012" cy="366712"/>
          </a:xfrm>
          <a:prstGeom prst="rect">
            <a:avLst/>
          </a:prstGeom>
          <a:noFill/>
          <a:ln w="9525">
            <a:noFill/>
            <a:miter lim="800000"/>
            <a:headEnd/>
            <a:tailEnd/>
          </a:ln>
        </p:spPr>
        <p:txBody>
          <a:bodyPr>
            <a:spAutoFit/>
          </a:bodyPr>
          <a:lstStyle/>
          <a:p>
            <a:pPr>
              <a:spcBef>
                <a:spcPct val="50000"/>
              </a:spcBef>
            </a:pPr>
            <a:r>
              <a:rPr lang="en-US">
                <a:latin typeface="Tahoma" pitchFamily="34" charset="0"/>
              </a:rPr>
              <a:t>EB estimate 7.63</a:t>
            </a:r>
          </a:p>
        </p:txBody>
      </p:sp>
      <p:sp>
        <p:nvSpPr>
          <p:cNvPr id="7185" name="Text Box 29"/>
          <p:cNvSpPr txBox="1">
            <a:spLocks noChangeArrowheads="1"/>
          </p:cNvSpPr>
          <p:nvPr/>
        </p:nvSpPr>
        <p:spPr bwMode="auto">
          <a:xfrm>
            <a:off x="2128838" y="2212975"/>
            <a:ext cx="2640012" cy="366713"/>
          </a:xfrm>
          <a:prstGeom prst="rect">
            <a:avLst/>
          </a:prstGeom>
          <a:noFill/>
          <a:ln w="9525">
            <a:noFill/>
            <a:miter lim="800000"/>
            <a:headEnd/>
            <a:tailEnd/>
          </a:ln>
        </p:spPr>
        <p:txBody>
          <a:bodyPr>
            <a:spAutoFit/>
          </a:bodyPr>
          <a:lstStyle/>
          <a:p>
            <a:pPr>
              <a:spcBef>
                <a:spcPct val="50000"/>
              </a:spcBef>
            </a:pPr>
            <a:r>
              <a:rPr lang="en-US">
                <a:latin typeface="Tahoma" pitchFamily="34" charset="0"/>
              </a:rPr>
              <a:t>Observed value 10</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rgbClr val="FF0000"/>
                </a:solidFill>
                <a:latin typeface="Tahoma" pitchFamily="34" charset="0"/>
              </a:rPr>
              <a:t>Crash-Severity Models</a:t>
            </a:r>
            <a:r>
              <a:rPr lang="en-US" dirty="0">
                <a:solidFill>
                  <a:srgbClr val="FF0000"/>
                </a:solidFill>
                <a:latin typeface="Tahoma" pitchFamily="34" charset="0"/>
              </a:rPr>
              <a:t/>
            </a:r>
            <a:br>
              <a:rPr lang="en-US" dirty="0">
                <a:solidFill>
                  <a:srgbClr val="FF0000"/>
                </a:solidFill>
                <a:latin typeface="Tahoma" pitchFamily="34" charset="0"/>
              </a:rPr>
            </a:br>
            <a:endParaRPr lang="en-US" dirty="0"/>
          </a:p>
        </p:txBody>
      </p:sp>
      <p:sp>
        <p:nvSpPr>
          <p:cNvPr id="3" name="Subtitle 2"/>
          <p:cNvSpPr>
            <a:spLocks noGrp="1"/>
          </p:cNvSpPr>
          <p:nvPr>
            <p:ph type="subTitle" idx="1"/>
          </p:nvPr>
        </p:nvSpPr>
        <p:spPr/>
        <p:txBody>
          <a:bodyPr/>
          <a:lstStyle/>
          <a:p>
            <a:r>
              <a:rPr lang="en-US" dirty="0" smtClean="0"/>
              <a:t>(Discrete Choice Models)</a:t>
            </a:r>
            <a:endParaRPr lang="en-US" dirty="0"/>
          </a:p>
        </p:txBody>
      </p:sp>
      <p:sp>
        <p:nvSpPr>
          <p:cNvPr id="4" name="Rectangle 3"/>
          <p:cNvSpPr/>
          <p:nvPr/>
        </p:nvSpPr>
        <p:spPr>
          <a:xfrm>
            <a:off x="430991" y="5628299"/>
            <a:ext cx="8590701" cy="1200329"/>
          </a:xfrm>
          <a:prstGeom prst="rect">
            <a:avLst/>
          </a:prstGeom>
        </p:spPr>
        <p:txBody>
          <a:bodyPr wrap="square">
            <a:spAutoFit/>
          </a:bodyPr>
          <a:lstStyle/>
          <a:p>
            <a:r>
              <a:rPr lang="en-US" sz="1200" dirty="0" err="1" smtClean="0"/>
              <a:t>Savolainen</a:t>
            </a:r>
            <a:r>
              <a:rPr lang="en-US" sz="1200" dirty="0"/>
              <a:t>, P.T., F.L. Mannering, D. Lord, and M.A. </a:t>
            </a:r>
            <a:r>
              <a:rPr lang="en-US" sz="1200" dirty="0" err="1"/>
              <a:t>Quddus</a:t>
            </a:r>
            <a:r>
              <a:rPr lang="en-US" sz="1200" dirty="0"/>
              <a:t> (2011) The Statistical Analysis of Highway Crash-Injury Severities: A Review and Assessment of Methodological Alternatives. Accident Analysis &amp; Prevention, Vol. 43, No. 5, pp. 1666-1676. </a:t>
            </a:r>
            <a:endParaRPr lang="en-US" sz="1200" dirty="0" smtClean="0"/>
          </a:p>
          <a:p>
            <a:endParaRPr lang="en-US" sz="1200" dirty="0"/>
          </a:p>
          <a:p>
            <a:r>
              <a:rPr lang="en-US" sz="1200" dirty="0" smtClean="0"/>
              <a:t>Ivan</a:t>
            </a:r>
            <a:r>
              <a:rPr lang="en-US" sz="1200" dirty="0"/>
              <a:t>, </a:t>
            </a:r>
            <a:r>
              <a:rPr lang="en-US" sz="1200" dirty="0" smtClean="0"/>
              <a:t>J.N., and K.C</a:t>
            </a:r>
            <a:r>
              <a:rPr lang="en-US" sz="1200" dirty="0"/>
              <a:t>. </a:t>
            </a:r>
            <a:r>
              <a:rPr lang="en-US" sz="1200" dirty="0" err="1"/>
              <a:t>Konduri</a:t>
            </a:r>
            <a:r>
              <a:rPr lang="en-US" sz="1200" dirty="0"/>
              <a:t> </a:t>
            </a:r>
            <a:r>
              <a:rPr lang="en-US" sz="1200" dirty="0" smtClean="0"/>
              <a:t> (2018) Crash </a:t>
            </a:r>
            <a:r>
              <a:rPr lang="en-US" sz="1200" dirty="0"/>
              <a:t>Severity </a:t>
            </a:r>
            <a:r>
              <a:rPr lang="en-US" sz="1200" dirty="0" smtClean="0"/>
              <a:t>Methods. Chapter 15 in Safe </a:t>
            </a:r>
            <a:r>
              <a:rPr lang="en-US" sz="1200" dirty="0"/>
              <a:t>Mobility: Challenges, Methodology and Solutions. Emerald Publishing </a:t>
            </a:r>
            <a:r>
              <a:rPr lang="en-US" sz="1200" dirty="0" smtClean="0"/>
              <a:t>Limited, </a:t>
            </a:r>
            <a:endParaRPr lang="en-US" sz="1200" dirty="0"/>
          </a:p>
        </p:txBody>
      </p:sp>
    </p:spTree>
    <p:extLst>
      <p:ext uri="{BB962C8B-B14F-4D97-AF65-F5344CB8AC3E}">
        <p14:creationId xmlns:p14="http://schemas.microsoft.com/office/powerpoint/2010/main" val="19960175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Random Utility Models</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mc:AlternateContent xmlns:mc="http://schemas.openxmlformats.org/markup-compatibility/2006" xmlns:a14="http://schemas.microsoft.com/office/drawing/2010/main">
        <mc:Choice Requires="a14">
          <p:sp>
            <p:nvSpPr>
              <p:cNvPr id="4" name="Rectangle 3"/>
              <p:cNvSpPr/>
              <p:nvPr/>
            </p:nvSpPr>
            <p:spPr>
              <a:xfrm>
                <a:off x="1022148" y="2396104"/>
                <a:ext cx="7123001" cy="687881"/>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pPr/>
                <a14:m>
                  <m:oMathPara xmlns:m="http://schemas.openxmlformats.org/officeDocument/2006/math">
                    <m:oMathParaPr>
                      <m:jc m:val="centerGroup"/>
                    </m:oMathParaPr>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𝛽</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0</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𝛽</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1</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𝑛</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1</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𝛽</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2</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𝑛</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2</m:t>
                          </m:r>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𝛽</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𝑘𝑖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US" sz="1800" i="1" baseline="-25000">
                              <a:effectLst/>
                              <a:latin typeface="Cambria Math" panose="02040503050406030204" pitchFamily="18" charset="0"/>
                              <a:ea typeface="Calibri" panose="020F0502020204030204" pitchFamily="34" charset="0"/>
                              <a:cs typeface="Times New Roman" panose="02020603050405020304" pitchFamily="18" charset="0"/>
                            </a:rPr>
                            <m:t>𝑛𝑘𝑖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oMath>
                  </m:oMathPara>
                </a14:m>
                <a:endParaRPr lang="en-US" dirty="0"/>
              </a:p>
            </p:txBody>
          </p:sp>
        </mc:Choice>
        <mc:Fallback xmlns="">
          <p:sp>
            <p:nvSpPr>
              <p:cNvPr id="4" name="Rectangle 3"/>
              <p:cNvSpPr>
                <a:spLocks noRot="1" noChangeAspect="1" noMove="1" noResize="1" noEditPoints="1" noAdjustHandles="1" noChangeArrowheads="1" noChangeShapeType="1" noTextEdit="1"/>
              </p:cNvSpPr>
              <p:nvPr/>
            </p:nvSpPr>
            <p:spPr>
              <a:xfrm>
                <a:off x="1022148" y="2396104"/>
                <a:ext cx="7123001" cy="687881"/>
              </a:xfrm>
              <a:prstGeom prst="rect">
                <a:avLst/>
              </a:prstGeom>
              <a:blipFill>
                <a:blip r:embed="rId2"/>
                <a:stretch>
                  <a:fillRect b="-7965"/>
                </a:stretch>
              </a:blipFill>
            </p:spPr>
            <p:txBody>
              <a:bodyPr/>
              <a:lstStyle/>
              <a:p>
                <a:r>
                  <a:rPr lang="en-US">
                    <a:noFill/>
                  </a:rPr>
                  <a:t> </a:t>
                </a:r>
              </a:p>
            </p:txBody>
          </p:sp>
        </mc:Fallback>
      </mc:AlternateContent>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43541" y="3374571"/>
            <a:ext cx="6680214" cy="3430154"/>
          </a:xfrm>
          <a:prstGeom prst="rect">
            <a:avLst/>
          </a:prstGeom>
        </p:spPr>
      </p:pic>
      <mc:AlternateContent xmlns:mc="http://schemas.openxmlformats.org/markup-compatibility/2006" xmlns:a14="http://schemas.microsoft.com/office/drawing/2010/main">
        <mc:Choice Requires="a14">
          <p:sp>
            <p:nvSpPr>
              <p:cNvPr id="8" name="Rectangle 7"/>
              <p:cNvSpPr/>
              <p:nvPr/>
            </p:nvSpPr>
            <p:spPr>
              <a:xfrm>
                <a:off x="821213" y="1472774"/>
                <a:ext cx="7524870" cy="923330"/>
              </a:xfrm>
              <a:prstGeom prst="rect">
                <a:avLst/>
              </a:prstGeom>
            </p:spPr>
            <p:txBody>
              <a:bodyPr wrap="square">
                <a:spAutoFit/>
              </a:bodyPr>
              <a:lstStyle/>
              <a:p>
                <a:r>
                  <a:rPr lang="en-US" dirty="0">
                    <a:latin typeface="Times New Roman" panose="02020603050405020304" pitchFamily="18" charset="0"/>
                    <a:ea typeface="Calibri" panose="020F0502020204030204" pitchFamily="34" charset="0"/>
                  </a:rPr>
                  <a:t>In a binary outcome model with injury and no injury, if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&gt;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𝑛𝑜</m:t>
                        </m:r>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oMath>
                </a14:m>
                <a:r>
                  <a:rPr lang="en-US" sz="1800" dirty="0">
                    <a:effectLst/>
                    <a:latin typeface="Times New Roman" panose="02020603050405020304" pitchFamily="18" charset="0"/>
                    <a:ea typeface="Calibri" panose="020F0502020204030204" pitchFamily="34" charset="0"/>
                  </a:rPr>
                  <a:t>, then </a:t>
                </a:r>
                <a14:m>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sub>
                    </m:sSub>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oMath>
                </a14:m>
                <a:r>
                  <a:rPr lang="en-US" sz="1800" dirty="0">
                    <a:effectLst/>
                    <a:latin typeface="Times New Roman" panose="02020603050405020304" pitchFamily="18" charset="0"/>
                    <a:ea typeface="Calibri" panose="020F0502020204030204" pitchFamily="34" charset="0"/>
                  </a:rPr>
                  <a:t>; and if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&lt;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𝑛𝑜</m:t>
                        </m:r>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oMath>
                </a14:m>
                <a:r>
                  <a:rPr lang="en-US" sz="1800" dirty="0">
                    <a:effectLst/>
                    <a:latin typeface="Times New Roman" panose="02020603050405020304" pitchFamily="18" charset="0"/>
                    <a:ea typeface="Calibri" panose="020F0502020204030204" pitchFamily="34" charset="0"/>
                  </a:rPr>
                  <a:t>, then </a:t>
                </a:r>
                <a14:m>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sub>
                    </m:sSub>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𝑖𝑛𝑗𝑢𝑟𝑦</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oMath>
                </a14:m>
                <a:r>
                  <a:rPr lang="en-US" sz="1800" dirty="0">
                    <a:effectLst/>
                    <a:latin typeface="Times New Roman" panose="02020603050405020304" pitchFamily="18" charset="0"/>
                    <a:ea typeface="Calibri" panose="020F0502020204030204" pitchFamily="34" charset="0"/>
                  </a:rPr>
                  <a:t>.</a:t>
                </a:r>
                <a:endParaRPr lang="en-US" dirty="0"/>
              </a:p>
            </p:txBody>
          </p:sp>
        </mc:Choice>
        <mc:Fallback xmlns="">
          <p:sp>
            <p:nvSpPr>
              <p:cNvPr id="8" name="Rectangle 7"/>
              <p:cNvSpPr>
                <a:spLocks noRot="1" noChangeAspect="1" noMove="1" noResize="1" noEditPoints="1" noAdjustHandles="1" noChangeArrowheads="1" noChangeShapeType="1" noTextEdit="1"/>
              </p:cNvSpPr>
              <p:nvPr/>
            </p:nvSpPr>
            <p:spPr>
              <a:xfrm>
                <a:off x="821213" y="1472774"/>
                <a:ext cx="7524870" cy="923330"/>
              </a:xfrm>
              <a:prstGeom prst="rect">
                <a:avLst/>
              </a:prstGeom>
              <a:blipFill>
                <a:blip r:embed="rId4"/>
                <a:stretch>
                  <a:fillRect l="-729" t="-3974" b="-9934"/>
                </a:stretch>
              </a:blipFill>
            </p:spPr>
            <p:txBody>
              <a:bodyPr/>
              <a:lstStyle/>
              <a:p>
                <a:r>
                  <a:rPr lang="en-US">
                    <a:noFill/>
                  </a:rPr>
                  <a:t> </a:t>
                </a:r>
              </a:p>
            </p:txBody>
          </p:sp>
        </mc:Fallback>
      </mc:AlternateContent>
    </p:spTree>
    <p:extLst>
      <p:ext uri="{BB962C8B-B14F-4D97-AF65-F5344CB8AC3E}">
        <p14:creationId xmlns:p14="http://schemas.microsoft.com/office/powerpoint/2010/main" val="2349308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Rectangle 4"/>
          <p:cNvSpPr/>
          <p:nvPr/>
        </p:nvSpPr>
        <p:spPr>
          <a:xfrm>
            <a:off x="351403" y="619575"/>
            <a:ext cx="8441195" cy="369332"/>
          </a:xfrm>
          <a:prstGeom prst="rect">
            <a:avLst/>
          </a:prstGeom>
        </p:spPr>
        <p:txBody>
          <a:bodyPr wrap="square">
            <a:spAutoFit/>
          </a:bodyPr>
          <a:lstStyle/>
          <a:p>
            <a:pPr algn="ctr"/>
            <a:r>
              <a:rPr lang="en-US" b="1" dirty="0" smtClean="0">
                <a:latin typeface="Tahoma" pitchFamily="34" charset="0"/>
                <a:ea typeface="Tahoma" pitchFamily="34" charset="0"/>
                <a:cs typeface="Tahoma" pitchFamily="34" charset="0"/>
              </a:rPr>
              <a:t>Modeling Process</a:t>
            </a:r>
            <a:endParaRPr lang="en-US" dirty="0">
              <a:latin typeface="Tahoma" pitchFamily="34" charset="0"/>
              <a:ea typeface="Tahoma" pitchFamily="34" charset="0"/>
              <a:cs typeface="Tahoma" pitchFamily="34" charset="0"/>
            </a:endParaRPr>
          </a:p>
        </p:txBody>
      </p:sp>
      <p:sp>
        <p:nvSpPr>
          <p:cNvPr id="8" name="TextBox 7"/>
          <p:cNvSpPr txBox="1"/>
          <p:nvPr/>
        </p:nvSpPr>
        <p:spPr>
          <a:xfrm>
            <a:off x="1131036" y="1030274"/>
            <a:ext cx="6881929" cy="1569660"/>
          </a:xfrm>
          <a:prstGeom prst="rect">
            <a:avLst/>
          </a:prstGeom>
          <a:noFill/>
          <a:ln>
            <a:solidFill>
              <a:schemeClr val="tx1"/>
            </a:solidFill>
          </a:ln>
        </p:spPr>
        <p:txBody>
          <a:bodyPr wrap="square" rtlCol="0">
            <a:spAutoFit/>
          </a:bodyPr>
          <a:lstStyle/>
          <a:p>
            <a:pPr algn="ctr"/>
            <a:r>
              <a:rPr lang="en-US" sz="2400" b="1" dirty="0" smtClean="0">
                <a:solidFill>
                  <a:srgbClr val="00B050"/>
                </a:solidFill>
                <a:latin typeface="Tahoma" pitchFamily="34" charset="0"/>
                <a:ea typeface="Tahoma" pitchFamily="34" charset="0"/>
                <a:cs typeface="Tahoma" pitchFamily="34" charset="0"/>
              </a:rPr>
              <a:t>Determine Inferential Goals</a:t>
            </a:r>
          </a:p>
          <a:p>
            <a:pPr>
              <a:buFont typeface="Arial" pitchFamily="34" charset="0"/>
              <a:buChar char="•"/>
            </a:pPr>
            <a:r>
              <a:rPr lang="en-US" sz="2400" dirty="0" smtClean="0">
                <a:latin typeface="Tahoma" pitchFamily="34" charset="0"/>
                <a:ea typeface="Tahoma" pitchFamily="34" charset="0"/>
                <a:cs typeface="Tahoma" pitchFamily="34" charset="0"/>
              </a:rPr>
              <a:t>Point estimate (Value + Standard Error)</a:t>
            </a:r>
          </a:p>
          <a:p>
            <a:pPr>
              <a:buFont typeface="Arial" pitchFamily="34" charset="0"/>
              <a:buChar char="•"/>
            </a:pPr>
            <a:r>
              <a:rPr lang="en-US" sz="2400" dirty="0" smtClean="0">
                <a:latin typeface="Tahoma" pitchFamily="34" charset="0"/>
                <a:ea typeface="Tahoma" pitchFamily="34" charset="0"/>
                <a:cs typeface="Tahoma" pitchFamily="34" charset="0"/>
              </a:rPr>
              <a:t>Distribution (Bayesian Models)</a:t>
            </a:r>
          </a:p>
          <a:p>
            <a:pPr>
              <a:buFont typeface="Arial" pitchFamily="34" charset="0"/>
              <a:buChar char="•"/>
            </a:pPr>
            <a:r>
              <a:rPr lang="en-US" sz="2400" dirty="0" smtClean="0">
                <a:latin typeface="Tahoma" pitchFamily="34" charset="0"/>
                <a:ea typeface="Tahoma" pitchFamily="34" charset="0"/>
                <a:cs typeface="Tahoma" pitchFamily="34" charset="0"/>
              </a:rPr>
              <a:t>Percentiles (2.5%, 85%, etc.; Bayesian Models)</a:t>
            </a:r>
          </a:p>
        </p:txBody>
      </p:sp>
      <p:sp>
        <p:nvSpPr>
          <p:cNvPr id="9" name="TextBox 8"/>
          <p:cNvSpPr txBox="1"/>
          <p:nvPr/>
        </p:nvSpPr>
        <p:spPr>
          <a:xfrm>
            <a:off x="1228017" y="3026589"/>
            <a:ext cx="6687967" cy="1569660"/>
          </a:xfrm>
          <a:prstGeom prst="rect">
            <a:avLst/>
          </a:prstGeom>
          <a:noFill/>
          <a:ln>
            <a:solidFill>
              <a:schemeClr val="tx1"/>
            </a:solidFill>
          </a:ln>
        </p:spPr>
        <p:txBody>
          <a:bodyPr wrap="square" rtlCol="0">
            <a:spAutoFit/>
          </a:bodyPr>
          <a:lstStyle/>
          <a:p>
            <a:pPr algn="ctr"/>
            <a:r>
              <a:rPr lang="en-US" sz="2400" b="1" dirty="0" smtClean="0">
                <a:solidFill>
                  <a:srgbClr val="00B050"/>
                </a:solidFill>
                <a:latin typeface="Tahoma" pitchFamily="34" charset="0"/>
                <a:ea typeface="Tahoma" pitchFamily="34" charset="0"/>
                <a:cs typeface="Tahoma" pitchFamily="34" charset="0"/>
              </a:rPr>
              <a:t>Select Computation Techniques</a:t>
            </a:r>
          </a:p>
          <a:p>
            <a:pPr>
              <a:buFont typeface="Arial" pitchFamily="34" charset="0"/>
              <a:buChar char="•"/>
            </a:pPr>
            <a:r>
              <a:rPr lang="en-US" sz="2400" dirty="0" err="1" smtClean="0">
                <a:latin typeface="Tahoma" pitchFamily="34" charset="0"/>
                <a:ea typeface="Tahoma" pitchFamily="34" charset="0"/>
                <a:cs typeface="Tahoma" pitchFamily="34" charset="0"/>
              </a:rPr>
              <a:t>Frequentist</a:t>
            </a:r>
            <a:r>
              <a:rPr lang="en-US" sz="2400" dirty="0" smtClean="0">
                <a:latin typeface="Tahoma" pitchFamily="34" charset="0"/>
                <a:ea typeface="Tahoma" pitchFamily="34" charset="0"/>
                <a:cs typeface="Tahoma" pitchFamily="34" charset="0"/>
              </a:rPr>
              <a:t> (MLE)</a:t>
            </a:r>
          </a:p>
          <a:p>
            <a:pPr>
              <a:buFont typeface="Arial" pitchFamily="34" charset="0"/>
              <a:buChar char="•"/>
            </a:pPr>
            <a:r>
              <a:rPr lang="en-US" sz="2400" dirty="0" smtClean="0">
                <a:latin typeface="Tahoma" pitchFamily="34" charset="0"/>
                <a:ea typeface="Tahoma" pitchFamily="34" charset="0"/>
                <a:cs typeface="Tahoma" pitchFamily="34" charset="0"/>
              </a:rPr>
              <a:t>Bayesian (via simulation)</a:t>
            </a:r>
          </a:p>
          <a:p>
            <a:pPr>
              <a:buFont typeface="Arial" pitchFamily="34" charset="0"/>
              <a:buChar char="•"/>
            </a:pPr>
            <a:r>
              <a:rPr lang="en-US" sz="2400" dirty="0" smtClean="0">
                <a:latin typeface="Tahoma" pitchFamily="34" charset="0"/>
                <a:ea typeface="Tahoma" pitchFamily="34" charset="0"/>
                <a:cs typeface="Tahoma" pitchFamily="34" charset="0"/>
              </a:rPr>
              <a:t>Empirical </a:t>
            </a:r>
            <a:r>
              <a:rPr lang="en-US" sz="2400" dirty="0" err="1" smtClean="0">
                <a:latin typeface="Tahoma" pitchFamily="34" charset="0"/>
                <a:ea typeface="Tahoma" pitchFamily="34" charset="0"/>
                <a:cs typeface="Tahoma" pitchFamily="34" charset="0"/>
              </a:rPr>
              <a:t>Bayes</a:t>
            </a:r>
            <a:endParaRPr lang="en-US" sz="2400" dirty="0">
              <a:latin typeface="Tahoma" pitchFamily="34" charset="0"/>
              <a:ea typeface="Tahoma" pitchFamily="34" charset="0"/>
              <a:cs typeface="Tahoma" pitchFamily="34" charset="0"/>
            </a:endParaRPr>
          </a:p>
        </p:txBody>
      </p:sp>
      <p:sp>
        <p:nvSpPr>
          <p:cNvPr id="10" name="TextBox 9"/>
          <p:cNvSpPr txBox="1"/>
          <p:nvPr/>
        </p:nvSpPr>
        <p:spPr>
          <a:xfrm>
            <a:off x="1228017" y="5007788"/>
            <a:ext cx="6687967" cy="1569660"/>
          </a:xfrm>
          <a:prstGeom prst="rect">
            <a:avLst/>
          </a:prstGeom>
          <a:noFill/>
          <a:ln>
            <a:solidFill>
              <a:schemeClr val="tx1"/>
            </a:solidFill>
          </a:ln>
        </p:spPr>
        <p:txBody>
          <a:bodyPr wrap="square" rtlCol="0">
            <a:spAutoFit/>
          </a:bodyPr>
          <a:lstStyle/>
          <a:p>
            <a:pPr algn="ctr"/>
            <a:r>
              <a:rPr lang="en-US" sz="2400" b="1" dirty="0" smtClean="0">
                <a:solidFill>
                  <a:srgbClr val="00B050"/>
                </a:solidFill>
                <a:latin typeface="Tahoma" pitchFamily="34" charset="0"/>
                <a:ea typeface="Tahoma" pitchFamily="34" charset="0"/>
                <a:cs typeface="Tahoma" pitchFamily="34" charset="0"/>
              </a:rPr>
              <a:t>Evaluate Models</a:t>
            </a:r>
          </a:p>
          <a:p>
            <a:pPr>
              <a:buFont typeface="Arial" pitchFamily="34" charset="0"/>
              <a:buChar char="•"/>
            </a:pPr>
            <a:r>
              <a:rPr lang="en-US" sz="2400" dirty="0" smtClean="0">
                <a:latin typeface="Tahoma" pitchFamily="34" charset="0"/>
                <a:ea typeface="Tahoma" pitchFamily="34" charset="0"/>
                <a:cs typeface="Tahoma" pitchFamily="34" charset="0"/>
              </a:rPr>
              <a:t>Goodness-of-Fit</a:t>
            </a:r>
          </a:p>
          <a:p>
            <a:pPr>
              <a:buFont typeface="Arial" pitchFamily="34" charset="0"/>
              <a:buChar char="•"/>
            </a:pPr>
            <a:r>
              <a:rPr lang="en-US" sz="2400" dirty="0" smtClean="0">
                <a:latin typeface="Tahoma" pitchFamily="34" charset="0"/>
                <a:ea typeface="Tahoma" pitchFamily="34" charset="0"/>
                <a:cs typeface="Tahoma" pitchFamily="34" charset="0"/>
              </a:rPr>
              <a:t>Prediction</a:t>
            </a:r>
          </a:p>
          <a:p>
            <a:pPr>
              <a:buFont typeface="Arial" pitchFamily="34" charset="0"/>
              <a:buChar char="•"/>
            </a:pPr>
            <a:r>
              <a:rPr lang="en-US" sz="2400" dirty="0" smtClean="0">
                <a:latin typeface="Tahoma" pitchFamily="34" charset="0"/>
                <a:ea typeface="Tahoma" pitchFamily="34" charset="0"/>
                <a:cs typeface="Tahoma" pitchFamily="34" charset="0"/>
              </a:rPr>
              <a:t>Confidence Intervals</a:t>
            </a:r>
            <a:endParaRPr lang="en-US" sz="2400" dirty="0">
              <a:latin typeface="Tahoma" pitchFamily="34" charset="0"/>
              <a:ea typeface="Tahoma" pitchFamily="34" charset="0"/>
              <a:cs typeface="Tahoma" pitchFamily="34" charset="0"/>
            </a:endParaRPr>
          </a:p>
        </p:txBody>
      </p:sp>
      <p:cxnSp>
        <p:nvCxnSpPr>
          <p:cNvPr id="11" name="Straight Arrow Connector 10"/>
          <p:cNvCxnSpPr/>
          <p:nvPr/>
        </p:nvCxnSpPr>
        <p:spPr>
          <a:xfrm rot="16200000" flipH="1">
            <a:off x="4417082" y="2807436"/>
            <a:ext cx="309837" cy="1"/>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flipH="1">
            <a:off x="4417082" y="4796193"/>
            <a:ext cx="309837" cy="1"/>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Non-Ordered – Multinomial Logit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mc:AlternateContent xmlns:mc="http://schemas.openxmlformats.org/markup-compatibility/2006" xmlns:a14="http://schemas.microsoft.com/office/drawing/2010/main">
        <mc:Choice Requires="a14">
          <p:sp>
            <p:nvSpPr>
              <p:cNvPr id="5" name="Rectangle 4"/>
              <p:cNvSpPr/>
              <p:nvPr/>
            </p:nvSpPr>
            <p:spPr>
              <a:xfrm>
                <a:off x="725114" y="1032877"/>
                <a:ext cx="4784584" cy="776110"/>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Yu Mincho"/>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𝑃</m:t>
                        </m:r>
                      </m:e>
                      <m:sub>
                        <m:r>
                          <a:rPr lang="en-US" sz="1800" i="1">
                            <a:effectLst/>
                            <a:latin typeface="Cambria Math" panose="02040503050406030204" pitchFamily="18" charset="0"/>
                            <a:ea typeface="Yu Mincho"/>
                            <a:cs typeface="Times New Roman" panose="02020603050405020304" pitchFamily="18" charset="0"/>
                          </a:rPr>
                          <m:t>𝑛𝑖</m:t>
                        </m:r>
                      </m:sub>
                    </m:sSub>
                    <m:r>
                      <a:rPr lang="en-US" sz="1800" i="1">
                        <a:effectLst/>
                        <a:latin typeface="Cambria Math" panose="02040503050406030204" pitchFamily="18" charset="0"/>
                        <a:ea typeface="Yu Mincho"/>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supHide m:val="on"/>
                        <m:ctrlPr>
                          <a:rPr lang="en-US" sz="1800" i="1">
                            <a:effectLst/>
                            <a:latin typeface="Cambria Math" panose="02040503050406030204" pitchFamily="18" charset="0"/>
                            <a:cs typeface="Times New Roman" panose="02020603050405020304" pitchFamily="18" charset="0"/>
                          </a:rPr>
                        </m:ctrlPr>
                      </m:naryPr>
                      <m:sub>
                        <m:r>
                          <a:rPr lang="en-US" sz="1800" i="1">
                            <a:effectLst/>
                            <a:latin typeface="Cambria Math" panose="02040503050406030204" pitchFamily="18" charset="0"/>
                            <a:ea typeface="Yu Mincho"/>
                            <a:cs typeface="Times New Roman" panose="02020603050405020304" pitchFamily="18" charset="0"/>
                          </a:rPr>
                          <m:t>𝑗</m:t>
                        </m:r>
                        <m:r>
                          <a:rPr lang="en-US" sz="1800" i="1">
                            <a:effectLst/>
                            <a:latin typeface="Cambria Math" panose="02040503050406030204" pitchFamily="18" charset="0"/>
                            <a:ea typeface="Yu Mincho"/>
                            <a:cs typeface="Times New Roman" panose="02020603050405020304" pitchFamily="18" charset="0"/>
                          </a:rPr>
                          <m:t>≠</m:t>
                        </m:r>
                        <m:r>
                          <a:rPr lang="en-US" sz="1800" i="1">
                            <a:effectLst/>
                            <a:latin typeface="Cambria Math" panose="02040503050406030204" pitchFamily="18" charset="0"/>
                            <a:ea typeface="Yu Mincho"/>
                            <a:cs typeface="Times New Roman" panose="02020603050405020304" pitchFamily="18" charset="0"/>
                          </a:rPr>
                          <m:t>𝑖</m:t>
                        </m:r>
                      </m:sub>
                      <m:sup/>
                      <m:e>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𝑒</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exp</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d>
                              <m:dPr>
                                <m:begChr m:val="["/>
                                <m:endChr m:val="]"/>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1800" i="1">
                                        <a:effectLst/>
                                        <a:latin typeface="Cambria Math" panose="02040503050406030204" pitchFamily="18" charset="0"/>
                                        <a:cs typeface="Times New Roman" panose="02020603050405020304" pitchFamily="18" charset="0"/>
                                      </a:rPr>
                                    </m:ctrlPr>
                                  </m:dPr>
                                  <m:e>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𝑛𝑗</m:t>
                                        </m:r>
                                      </m:sub>
                                    </m:sSub>
                                  </m:e>
                                </m:d>
                              </m:e>
                            </m:d>
                          </m:sup>
                        </m:sSup>
                      </m:e>
                    </m:nary>
                  </m:oMath>
                </a14:m>
                <a:r>
                  <a:rPr lang="en-US" sz="1800" dirty="0">
                    <a:effectLst/>
                    <a:latin typeface="Times New Roman" panose="02020603050405020304" pitchFamily="18" charset="0"/>
                    <a:ea typeface="Yu Mincho"/>
                  </a:rPr>
                  <a:t>		</a:t>
                </a:r>
                <a:endParaRPr lang="en-US" dirty="0"/>
              </a:p>
            </p:txBody>
          </p:sp>
        </mc:Choice>
        <mc:Fallback xmlns="">
          <p:sp>
            <p:nvSpPr>
              <p:cNvPr id="5" name="Rectangle 4"/>
              <p:cNvSpPr>
                <a:spLocks noRot="1" noChangeAspect="1" noMove="1" noResize="1" noEditPoints="1" noAdjustHandles="1" noChangeArrowheads="1" noChangeShapeType="1" noTextEdit="1"/>
              </p:cNvSpPr>
              <p:nvPr/>
            </p:nvSpPr>
            <p:spPr>
              <a:xfrm>
                <a:off x="725114" y="1032877"/>
                <a:ext cx="4784584" cy="776110"/>
              </a:xfrm>
              <a:prstGeom prst="rect">
                <a:avLst/>
              </a:prstGeom>
              <a:blipFill>
                <a:blip r:embed="rId3"/>
                <a:stretch>
                  <a:fillRect t="-8594" b="-83594"/>
                </a:stretch>
              </a:blipFill>
            </p:spPr>
            <p:txBody>
              <a:bodyPr/>
              <a:lstStyle/>
              <a:p>
                <a:r>
                  <a:rPr lang="en-US">
                    <a:noFill/>
                  </a:rPr>
                  <a:t> </a:t>
                </a:r>
              </a:p>
            </p:txBody>
          </p:sp>
        </mc:Fallback>
      </mc:AlternateContent>
      <p:sp>
        <p:nvSpPr>
          <p:cNvPr id="6" name="TextBox 5"/>
          <p:cNvSpPr txBox="1"/>
          <p:nvPr/>
        </p:nvSpPr>
        <p:spPr>
          <a:xfrm>
            <a:off x="5107828" y="1357040"/>
            <a:ext cx="3325620" cy="369332"/>
          </a:xfrm>
          <a:prstGeom prst="rect">
            <a:avLst/>
          </a:prstGeom>
          <a:noFill/>
        </p:spPr>
        <p:txBody>
          <a:bodyPr wrap="square" rtlCol="0">
            <a:spAutoFit/>
          </a:bodyPr>
          <a:lstStyle/>
          <a:p>
            <a:r>
              <a:rPr lang="en-US" dirty="0" smtClean="0"/>
              <a:t>follows a Gumbel distribution. </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028345410"/>
              </p:ext>
            </p:extLst>
          </p:nvPr>
        </p:nvGraphicFramePr>
        <p:xfrm>
          <a:off x="4676250" y="1287686"/>
          <a:ext cx="422275" cy="508000"/>
        </p:xfrm>
        <a:graphic>
          <a:graphicData uri="http://schemas.openxmlformats.org/presentationml/2006/ole">
            <mc:AlternateContent xmlns:mc="http://schemas.openxmlformats.org/markup-compatibility/2006">
              <mc:Choice xmlns:v="urn:schemas-microsoft-com:vml" Requires="v">
                <p:oleObj spid="_x0000_s165926" name="Equation" r:id="rId4" imgW="190440" imgH="228600" progId="Equation.DSMT4">
                  <p:embed/>
                </p:oleObj>
              </mc:Choice>
              <mc:Fallback>
                <p:oleObj name="Equation" r:id="rId4" imgW="190440" imgH="228600" progId="Equation.DSMT4">
                  <p:embed/>
                  <p:pic>
                    <p:nvPicPr>
                      <p:cNvPr id="0" name=""/>
                      <p:cNvPicPr/>
                      <p:nvPr/>
                    </p:nvPicPr>
                    <p:blipFill>
                      <a:blip r:embed="rId5"/>
                      <a:stretch>
                        <a:fillRect/>
                      </a:stretch>
                    </p:blipFill>
                    <p:spPr>
                      <a:xfrm>
                        <a:off x="4676250" y="1287686"/>
                        <a:ext cx="422275" cy="5080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10" name="Rectangle 9"/>
              <p:cNvSpPr/>
              <p:nvPr/>
            </p:nvSpPr>
            <p:spPr>
              <a:xfrm>
                <a:off x="725113" y="2493530"/>
                <a:ext cx="5780522" cy="822918"/>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Yu Mincho"/>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𝑃</m:t>
                        </m:r>
                      </m:e>
                      <m:sub>
                        <m:r>
                          <a:rPr lang="en-US" sz="1800" i="1">
                            <a:effectLst/>
                            <a:latin typeface="Cambria Math" panose="02040503050406030204" pitchFamily="18" charset="0"/>
                            <a:ea typeface="Yu Mincho"/>
                            <a:cs typeface="Times New Roman" panose="02020603050405020304" pitchFamily="18" charset="0"/>
                          </a:rPr>
                          <m:t>𝑛𝑖</m:t>
                        </m:r>
                      </m:sub>
                    </m:sSub>
                    <m:r>
                      <a:rPr lang="en-US" sz="1800" i="1">
                        <a:effectLst/>
                        <a:latin typeface="Cambria Math" panose="02040503050406030204" pitchFamily="18" charset="0"/>
                        <a:ea typeface="Yu Mincho"/>
                        <a:cs typeface="Times New Roman" panose="02020603050405020304" pitchFamily="18" charset="0"/>
                      </a:rPr>
                      <m:t>=</m:t>
                    </m:r>
                    <m:nary>
                      <m:naryPr>
                        <m:limLoc m:val="undOvr"/>
                        <m:subHide m:val="on"/>
                        <m:supHide m:val="on"/>
                        <m:ctrlPr>
                          <a:rPr lang="en-US" sz="1800" i="1">
                            <a:effectLst/>
                            <a:latin typeface="Cambria Math" panose="02040503050406030204" pitchFamily="18" charset="0"/>
                            <a:ea typeface="Yu Mincho"/>
                            <a:cs typeface="Times New Roman" panose="02020603050405020304" pitchFamily="18" charset="0"/>
                          </a:rPr>
                        </m:ctrlPr>
                      </m:naryPr>
                      <m:sub/>
                      <m:sup/>
                      <m:e>
                        <m:d>
                          <m:dPr>
                            <m:begChr m:val="{"/>
                            <m:endChr m:val="}"/>
                            <m:ctrlPr>
                              <a:rPr lang="en-US" sz="1800" i="1">
                                <a:effectLst/>
                                <a:latin typeface="Cambria Math" panose="02040503050406030204" pitchFamily="18" charset="0"/>
                                <a:cs typeface="Times New Roman" panose="02020603050405020304" pitchFamily="18" charset="0"/>
                              </a:rPr>
                            </m:ctrlPr>
                          </m:dPr>
                          <m:e>
                            <m:nary>
                              <m:naryPr>
                                <m:chr m:val="∏"/>
                                <m:limLoc m:val="undOvr"/>
                                <m:supHide m:val="on"/>
                                <m:ctrlPr>
                                  <a:rPr lang="en-US" sz="1800" i="1">
                                    <a:effectLst/>
                                    <a:latin typeface="Cambria Math" panose="02040503050406030204" pitchFamily="18" charset="0"/>
                                    <a:cs typeface="Times New Roman" panose="02020603050405020304" pitchFamily="18" charset="0"/>
                                  </a:rPr>
                                </m:ctrlPr>
                              </m:naryPr>
                              <m:sub>
                                <m:r>
                                  <a:rPr lang="en-US" sz="1800" i="1">
                                    <a:effectLst/>
                                    <a:latin typeface="Cambria Math" panose="02040503050406030204" pitchFamily="18" charset="0"/>
                                    <a:ea typeface="Yu Mincho"/>
                                    <a:cs typeface="Times New Roman" panose="02020603050405020304" pitchFamily="18" charset="0"/>
                                  </a:rPr>
                                  <m:t>𝑗</m:t>
                                </m:r>
                                <m:r>
                                  <a:rPr lang="en-US" sz="1800" i="1">
                                    <a:effectLst/>
                                    <a:latin typeface="Cambria Math" panose="02040503050406030204" pitchFamily="18" charset="0"/>
                                    <a:ea typeface="Yu Mincho"/>
                                    <a:cs typeface="Times New Roman" panose="02020603050405020304" pitchFamily="18" charset="0"/>
                                  </a:rPr>
                                  <m:t>≠</m:t>
                                </m:r>
                                <m:r>
                                  <a:rPr lang="en-US" sz="1800" i="1">
                                    <a:effectLst/>
                                    <a:latin typeface="Cambria Math" panose="02040503050406030204" pitchFamily="18" charset="0"/>
                                    <a:ea typeface="Yu Mincho"/>
                                    <a:cs typeface="Times New Roman" panose="02020603050405020304" pitchFamily="18" charset="0"/>
                                  </a:rPr>
                                  <m:t>𝑖</m:t>
                                </m:r>
                              </m:sub>
                              <m:sup/>
                              <m:e>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𝑒</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exp</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d>
                                      <m:dPr>
                                        <m:begChr m:val="["/>
                                        <m:endChr m:val="]"/>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1800" i="1">
                                                <a:effectLst/>
                                                <a:latin typeface="Cambria Math" panose="02040503050406030204" pitchFamily="18" charset="0"/>
                                                <a:cs typeface="Times New Roman" panose="02020603050405020304" pitchFamily="18" charset="0"/>
                                              </a:rPr>
                                            </m:ctrlPr>
                                          </m:dPr>
                                          <m:e>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𝑛𝑗</m:t>
                                                </m:r>
                                              </m:sub>
                                            </m:sSub>
                                          </m:e>
                                        </m:d>
                                      </m:e>
                                    </m:d>
                                  </m:sup>
                                </m:sSup>
                              </m:e>
                            </m:nary>
                          </m:e>
                        </m:d>
                        <m:sSup>
                          <m:sSupPr>
                            <m:ctrlPr>
                              <a:rPr lang="en-US" sz="1800" i="1">
                                <a:effectLst/>
                                <a:latin typeface="Cambria Math" panose="02040503050406030204" pitchFamily="18" charset="0"/>
                                <a:cs typeface="Times New Roman" panose="02020603050405020304" pitchFamily="18" charset="0"/>
                              </a:rPr>
                            </m:ctrlPr>
                          </m:sSupPr>
                          <m:e>
                            <m:r>
                              <a:rPr lang="en-US" sz="1600" i="1">
                                <a:effectLst/>
                                <a:latin typeface="Cambria Math" panose="02040503050406030204" pitchFamily="18" charset="0"/>
                                <a:ea typeface="Calibri" panose="020F0502020204030204" pitchFamily="34" charset="0"/>
                                <a:cs typeface="Times New Roman" panose="02020603050405020304" pitchFamily="18" charset="0"/>
                              </a:rPr>
                              <m:t>𝑒</m:t>
                            </m:r>
                          </m:e>
                          <m:sup>
                            <m:r>
                              <a:rPr lang="en-US" sz="16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sup>
                        </m:s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𝑒</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exp</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e>
                            </m:d>
                          </m:sup>
                        </m:sSup>
                      </m:e>
                    </m:nary>
                    <m:r>
                      <a:rPr lang="en-US" sz="1800" i="1">
                        <a:effectLst/>
                        <a:latin typeface="Cambria Math" panose="02040503050406030204" pitchFamily="18" charset="0"/>
                        <a:ea typeface="Yu Mincho"/>
                        <a:cs typeface="Times New Roman" panose="02020603050405020304" pitchFamily="18" charset="0"/>
                      </a:rPr>
                      <m:t>𝑑</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oMath>
                </a14:m>
                <a:r>
                  <a:rPr lang="en-US" sz="1800" dirty="0">
                    <a:effectLst/>
                    <a:latin typeface="Times New Roman" panose="02020603050405020304" pitchFamily="18" charset="0"/>
                    <a:ea typeface="Yu Mincho"/>
                  </a:rPr>
                  <a:t>	</a:t>
                </a:r>
                <a:r>
                  <a:rPr lang="en-US" dirty="0"/>
                  <a:t> </a:t>
                </a:r>
              </a:p>
            </p:txBody>
          </p:sp>
        </mc:Choice>
        <mc:Fallback xmlns="">
          <p:sp>
            <p:nvSpPr>
              <p:cNvPr id="10" name="Rectangle 9"/>
              <p:cNvSpPr>
                <a:spLocks noRot="1" noChangeAspect="1" noMove="1" noResize="1" noEditPoints="1" noAdjustHandles="1" noChangeArrowheads="1" noChangeShapeType="1" noTextEdit="1"/>
              </p:cNvSpPr>
              <p:nvPr/>
            </p:nvSpPr>
            <p:spPr>
              <a:xfrm>
                <a:off x="725113" y="2493530"/>
                <a:ext cx="5780522" cy="822918"/>
              </a:xfrm>
              <a:prstGeom prst="rect">
                <a:avLst/>
              </a:prstGeom>
              <a:blipFill>
                <a:blip r:embed="rId6"/>
                <a:stretch>
                  <a:fillRect t="-20000" b="-93333"/>
                </a:stretch>
              </a:blipFill>
            </p:spPr>
            <p:txBody>
              <a:bodyPr/>
              <a:lstStyle/>
              <a:p>
                <a:r>
                  <a:rPr lang="en-US">
                    <a:noFill/>
                  </a:rPr>
                  <a:t> </a:t>
                </a:r>
              </a:p>
            </p:txBody>
          </p:sp>
        </mc:Fallback>
      </mc:AlternateContent>
      <p:sp>
        <p:nvSpPr>
          <p:cNvPr id="11" name="TextBox 10"/>
          <p:cNvSpPr txBox="1"/>
          <p:nvPr/>
        </p:nvSpPr>
        <p:spPr>
          <a:xfrm>
            <a:off x="1843655" y="2044840"/>
            <a:ext cx="1503230" cy="369332"/>
          </a:xfrm>
          <a:prstGeom prst="rect">
            <a:avLst/>
          </a:prstGeom>
          <a:noFill/>
        </p:spPr>
        <p:txBody>
          <a:bodyPr wrap="square" rtlCol="0">
            <a:spAutoFit/>
          </a:bodyPr>
          <a:lstStyle/>
          <a:p>
            <a:r>
              <a:rPr lang="en-US" dirty="0"/>
              <a:t>i</a:t>
            </a:r>
            <a:r>
              <a:rPr lang="en-US" dirty="0" smtClean="0"/>
              <a:t>s not known</a:t>
            </a:r>
            <a:endParaRPr 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3399128074"/>
              </p:ext>
            </p:extLst>
          </p:nvPr>
        </p:nvGraphicFramePr>
        <p:xfrm>
          <a:off x="1449054" y="1977384"/>
          <a:ext cx="422275" cy="508000"/>
        </p:xfrm>
        <a:graphic>
          <a:graphicData uri="http://schemas.openxmlformats.org/presentationml/2006/ole">
            <mc:AlternateContent xmlns:mc="http://schemas.openxmlformats.org/markup-compatibility/2006">
              <mc:Choice xmlns:v="urn:schemas-microsoft-com:vml" Requires="v">
                <p:oleObj spid="_x0000_s165927" name="Equation" r:id="rId7" imgW="190440" imgH="228600" progId="Equation.DSMT4">
                  <p:embed/>
                </p:oleObj>
              </mc:Choice>
              <mc:Fallback>
                <p:oleObj name="Equation" r:id="rId7" imgW="190440" imgH="228600" progId="Equation.DSMT4">
                  <p:embed/>
                  <p:pic>
                    <p:nvPicPr>
                      <p:cNvPr id="9" name="Object 8"/>
                      <p:cNvPicPr/>
                      <p:nvPr/>
                    </p:nvPicPr>
                    <p:blipFill>
                      <a:blip r:embed="rId8"/>
                      <a:stretch>
                        <a:fillRect/>
                      </a:stretch>
                    </p:blipFill>
                    <p:spPr>
                      <a:xfrm>
                        <a:off x="1449054" y="1977384"/>
                        <a:ext cx="422275" cy="508000"/>
                      </a:xfrm>
                      <a:prstGeom prst="rect">
                        <a:avLst/>
                      </a:prstGeom>
                    </p:spPr>
                  </p:pic>
                </p:oleObj>
              </mc:Fallback>
            </mc:AlternateContent>
          </a:graphicData>
        </a:graphic>
      </p:graphicFrame>
      <p:sp>
        <p:nvSpPr>
          <p:cNvPr id="13" name="TextBox 12"/>
          <p:cNvSpPr txBox="1"/>
          <p:nvPr/>
        </p:nvSpPr>
        <p:spPr>
          <a:xfrm>
            <a:off x="725113" y="2044840"/>
            <a:ext cx="941962" cy="369332"/>
          </a:xfrm>
          <a:prstGeom prst="rect">
            <a:avLst/>
          </a:prstGeom>
          <a:noFill/>
        </p:spPr>
        <p:txBody>
          <a:bodyPr wrap="square" rtlCol="0">
            <a:spAutoFit/>
          </a:bodyPr>
          <a:lstStyle/>
          <a:p>
            <a:r>
              <a:rPr lang="en-US" dirty="0" smtClean="0"/>
              <a:t>Since</a:t>
            </a:r>
            <a:endParaRPr lang="en-US" dirty="0"/>
          </a:p>
        </p:txBody>
      </p:sp>
      <mc:AlternateContent xmlns:mc="http://schemas.openxmlformats.org/markup-compatibility/2006" xmlns:a14="http://schemas.microsoft.com/office/drawing/2010/main">
        <mc:Choice Requires="a14">
          <p:sp>
            <p:nvSpPr>
              <p:cNvPr id="14" name="Rectangle 13"/>
              <p:cNvSpPr/>
              <p:nvPr/>
            </p:nvSpPr>
            <p:spPr>
              <a:xfrm>
                <a:off x="725113" y="3454892"/>
                <a:ext cx="5477664" cy="909993"/>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sub>
                    </m:sSub>
                    <m:d>
                      <m:dPr>
                        <m:ctrlPr>
                          <a:rPr lang="en-US" sz="1800" i="1">
                            <a:effectLst/>
                            <a:latin typeface="Cambria Math" panose="02040503050406030204" pitchFamily="18" charset="0"/>
                            <a:cs typeface="Times New Roman" panose="02020603050405020304" pitchFamily="18" charset="0"/>
                          </a:rPr>
                        </m:ctrlPr>
                      </m:dPr>
                      <m:e>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𝑦</m:t>
                            </m:r>
                          </m:e>
                          <m:sub>
                            <m:r>
                              <a:rPr lang="en-US" sz="1800" i="1">
                                <a:effectLst/>
                                <a:latin typeface="Cambria Math" panose="02040503050406030204" pitchFamily="18" charset="0"/>
                                <a:ea typeface="Yu Mincho"/>
                                <a:cs typeface="Times New Roman" panose="02020603050405020304" pitchFamily="18" charset="0"/>
                              </a:rPr>
                              <m:t>𝑛</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e>
                    </m:d>
                    <m:r>
                      <a:rPr lang="en-US" sz="1800">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exp</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b="1" i="1">
                                <a:effectLst/>
                                <a:latin typeface="Cambria Math" panose="02040503050406030204" pitchFamily="18" charset="0"/>
                                <a:cs typeface="Times New Roman" panose="02020603050405020304" pitchFamily="18" charset="0"/>
                              </a:rPr>
                            </m:ctrlPr>
                          </m:sSubSup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up>
                        </m:sSubSup>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𝒏𝒊</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num>
                      <m:den>
                        <m:nary>
                          <m:naryPr>
                            <m:chr m:val="∑"/>
                            <m:limLoc m:val="undOvr"/>
                            <m:ctrlPr>
                              <a:rPr lang="en-US" sz="1800" i="1">
                                <a:effectLst/>
                                <a:latin typeface="Cambria Math" panose="02040503050406030204" pitchFamily="18" charset="0"/>
                                <a:cs typeface="Times New Roman" panose="02020603050405020304" pitchFamily="18" charset="0"/>
                              </a:rPr>
                            </m:ctrlPr>
                          </m:naryPr>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𝐼</m:t>
                            </m:r>
                          </m:sup>
                          <m:e>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exp</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b="1" i="1">
                                    <a:effectLst/>
                                    <a:latin typeface="Cambria Math" panose="02040503050406030204" pitchFamily="18" charset="0"/>
                                    <a:cs typeface="Times New Roman" panose="02020603050405020304" pitchFamily="18" charset="0"/>
                                  </a:rPr>
                                </m:ctrlPr>
                              </m:sSubSup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up>
                            </m:sSubSup>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𝒏𝒊</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e>
                        </m:nary>
                      </m:den>
                    </m:f>
                  </m:oMath>
                </a14:m>
                <a:r>
                  <a:rPr lang="en-US" sz="1800" dirty="0">
                    <a:effectLst/>
                    <a:latin typeface="Times New Roman" panose="02020603050405020304" pitchFamily="18" charset="0"/>
                    <a:ea typeface="Yu Mincho"/>
                  </a:rPr>
                  <a:t>	</a:t>
                </a:r>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725113" y="3454892"/>
                <a:ext cx="5477664" cy="909993"/>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725113" y="4603658"/>
                <a:ext cx="8066522" cy="1047979"/>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Arial" panose="020B0604020202020204" pitchFamily="34" charset="0"/>
                    <a:ea typeface="Calibri" panose="020F0502020204030204" pitchFamily="34" charset="0"/>
                    <a:cs typeface="Arial" panose="020B0604020202020204" pitchFamily="34" charset="0"/>
                  </a:rPr>
                  <a:t>where</a:t>
                </a:r>
                <a:r>
                  <a:rPr lang="en-US" sz="1800" dirty="0">
                    <a:effectLst/>
                    <a:latin typeface="Arial" panose="020B0604020202020204" pitchFamily="34" charset="0"/>
                    <a:ea typeface="Yu Mincho"/>
                    <a:cs typeface="Arial" panose="020B0604020202020204" pitchFamily="34" charset="0"/>
                  </a:rPr>
                  <a:t> </a:t>
                </a:r>
                <a14:m>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m:t>
                        </m:r>
                      </m:sub>
                    </m:sSub>
                  </m:oMath>
                </a14:m>
                <a:r>
                  <a:rPr lang="en-US" sz="1800" dirty="0">
                    <a:effectLst/>
                    <a:latin typeface="Arial" panose="020B0604020202020204" pitchFamily="34" charset="0"/>
                    <a:ea typeface="Yu Mincho"/>
                    <a:cs typeface="Arial" panose="020B0604020202020204" pitchFamily="34" charset="0"/>
                  </a:rPr>
                  <a:t> is </a:t>
                </a:r>
                <a:r>
                  <a:rPr lang="en-US" sz="1800" dirty="0">
                    <a:effectLst/>
                    <a:latin typeface="Arial" panose="020B0604020202020204" pitchFamily="34" charset="0"/>
                    <a:ea typeface="Calibri" panose="020F0502020204030204" pitchFamily="34" charset="0"/>
                    <a:cs typeface="Arial" panose="020B0604020202020204" pitchFamily="34" charset="0"/>
                  </a:rPr>
                  <a:t>a vector of explanatory variables that determine the severity of</a:t>
                </a:r>
                <a:r>
                  <a:rPr lang="en-US" sz="1800" dirty="0">
                    <a:effectLst/>
                    <a:latin typeface="Arial" panose="020B0604020202020204" pitchFamily="34" charset="0"/>
                    <a:ea typeface="Yu Mincho"/>
                    <a:cs typeface="Arial" panose="020B0604020202020204" pitchFamily="34" charset="0"/>
                  </a:rPr>
                  <a:t> crash observation </a:t>
                </a:r>
                <a14:m>
                  <m:oMath xmlns:m="http://schemas.openxmlformats.org/officeDocument/2006/math">
                    <m:r>
                      <a:rPr lang="en-US" sz="1800" i="1">
                        <a:effectLst/>
                        <a:latin typeface="Cambria Math" panose="02040503050406030204" pitchFamily="18" charset="0"/>
                        <a:ea typeface="Yu Mincho"/>
                        <a:cs typeface="Times New Roman" panose="02020603050405020304" pitchFamily="18" charset="0"/>
                      </a:rPr>
                      <m:t>𝑛</m:t>
                    </m:r>
                  </m:oMath>
                </a14:m>
                <a:r>
                  <a:rPr lang="en-US" sz="1800" dirty="0">
                    <a:effectLst/>
                    <a:latin typeface="Arial" panose="020B0604020202020204" pitchFamily="34" charset="0"/>
                    <a:ea typeface="Yu Mincho"/>
                    <a:cs typeface="Arial" panose="020B0604020202020204" pitchFamily="34" charset="0"/>
                  </a:rPr>
                  <a:t>, and </a:t>
                </a:r>
                <a14:m>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sub>
                    </m:sSub>
                  </m:oMath>
                </a14:m>
                <a:r>
                  <a:rPr lang="en-US" sz="1800" dirty="0">
                    <a:effectLst/>
                    <a:latin typeface="Arial" panose="020B0604020202020204" pitchFamily="34" charset="0"/>
                    <a:ea typeface="Calibri" panose="020F0502020204030204" pitchFamily="34" charset="0"/>
                    <a:cs typeface="Arial" panose="020B0604020202020204" pitchFamily="34" charset="0"/>
                  </a:rPr>
                  <a:t> is a vector of estimable coefficients for injury severity level </a:t>
                </a:r>
                <a:r>
                  <a:rPr lang="en-US" sz="1800" dirty="0" err="1">
                    <a:effectLst/>
                    <a:latin typeface="Arial" panose="020B0604020202020204" pitchFamily="34" charset="0"/>
                    <a:ea typeface="Calibri" panose="020F0502020204030204" pitchFamily="34" charset="0"/>
                    <a:cs typeface="Arial" panose="020B0604020202020204" pitchFamily="34" charset="0"/>
                  </a:rPr>
                  <a:t>i</a:t>
                </a:r>
                <a:r>
                  <a:rPr lang="en-US" sz="1800" dirty="0">
                    <a:effectLst/>
                    <a:latin typeface="Arial" panose="020B0604020202020204" pitchFamily="34" charset="0"/>
                    <a:ea typeface="Calibri" panose="020F0502020204030204" pitchFamily="34" charset="0"/>
                    <a:cs typeface="Arial" panose="020B0604020202020204" pitchFamily="34" charset="0"/>
                  </a:rPr>
                  <a:t>,</a:t>
                </a:r>
                <a14:m>
                  <m:oMath xmlns:m="http://schemas.openxmlformats.org/officeDocument/2006/math">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𝐼</m:t>
                        </m:r>
                        <m:r>
                          <a:rPr lang="en-US" sz="1800">
                            <a:effectLst/>
                            <a:latin typeface="Cambria Math" panose="02040503050406030204" pitchFamily="18" charset="0"/>
                            <a:ea typeface="Calibri" panose="020F0502020204030204" pitchFamily="34" charset="0"/>
                            <a:cs typeface="Times New Roman" panose="02020603050405020304" pitchFamily="18" charset="0"/>
                          </a:rPr>
                          <m:t> </m:t>
                        </m:r>
                      </m:e>
                    </m:d>
                  </m:oMath>
                </a14:m>
                <a:r>
                  <a:rPr lang="en-US" sz="1800" dirty="0">
                    <a:effectLst/>
                    <a:latin typeface="Arial" panose="020B0604020202020204" pitchFamily="34" charset="0"/>
                    <a:ea typeface="Yu Mincho"/>
                    <a:cs typeface="Arial" panose="020B0604020202020204" pitchFamily="34" charset="0"/>
                  </a:rPr>
                  <a:t>.</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mc:Choice>
        <mc:Fallback xmlns="">
          <p:sp>
            <p:nvSpPr>
              <p:cNvPr id="15" name="Rectangle 14"/>
              <p:cNvSpPr>
                <a:spLocks noRot="1" noChangeAspect="1" noMove="1" noResize="1" noEditPoints="1" noAdjustHandles="1" noChangeArrowheads="1" noChangeShapeType="1" noTextEdit="1"/>
              </p:cNvSpPr>
              <p:nvPr/>
            </p:nvSpPr>
            <p:spPr>
              <a:xfrm>
                <a:off x="725113" y="4603658"/>
                <a:ext cx="8066522" cy="1047979"/>
              </a:xfrm>
              <a:prstGeom prst="rect">
                <a:avLst/>
              </a:prstGeom>
              <a:blipFill>
                <a:blip r:embed="rId10"/>
                <a:stretch>
                  <a:fillRect l="-680" t="-1163" b="-58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4219635" y="3393928"/>
                <a:ext cx="4572000" cy="1027269"/>
              </a:xfrm>
              <a:prstGeom prst="rect">
                <a:avLst/>
              </a:prstGeom>
            </p:spPr>
            <p:txBody>
              <a:bodyPr>
                <a:spAutoFit/>
              </a:bodyPr>
              <a:lstStyle/>
              <a:p>
                <a:pPr marL="0" marR="0" indent="457200">
                  <a:lnSpc>
                    <a:spcPct val="115000"/>
                  </a:lnSpc>
                  <a:spcBef>
                    <a:spcPts val="0"/>
                  </a:spcBef>
                  <a:spcAft>
                    <a:spcPts val="0"/>
                  </a:spcAft>
                  <a:tabLst>
                    <a:tab pos="5897880" algn="r"/>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pPr/>
                <a14:m>
                  <m:oMathPara xmlns:m="http://schemas.openxmlformats.org/officeDocument/2006/math">
                    <m:oMathParaPr>
                      <m:jc m:val="centerGroup"/>
                    </m:oMathParaPr>
                    <m:oMath xmlns:m="http://schemas.openxmlformats.org/officeDocument/2006/math">
                      <m:func>
                        <m:funcPr>
                          <m:ctrlPr>
                            <a:rPr lang="en-US" sz="1800" i="1">
                              <a:effectLst/>
                              <a:latin typeface="Cambria Math" panose="02040503050406030204" pitchFamily="18" charset="0"/>
                              <a:cs typeface="Times New Roman" panose="02020603050405020304" pitchFamily="18" charset="0"/>
                            </a:rPr>
                          </m:ctrlPr>
                        </m:funcPr>
                        <m:fName>
                          <m:r>
                            <a:rPr lang="en-US" sz="1800" b="1" i="1">
                              <a:effectLst/>
                              <a:latin typeface="Cambria Math" panose="02040503050406030204" pitchFamily="18" charset="0"/>
                              <a:ea typeface="Calibri" panose="020F0502020204030204" pitchFamily="34" charset="0"/>
                              <a:cs typeface="Times New Roman" panose="02020603050405020304" pitchFamily="18" charset="0"/>
                            </a:rPr>
                            <m:t>𝐥𝐨𝐠</m:t>
                          </m:r>
                        </m:fName>
                        <m:e>
                          <m:d>
                            <m:dPr>
                              <m:begChr m:val="["/>
                              <m:endChr m:val="]"/>
                              <m:ctrlPr>
                                <a:rPr lang="en-US" sz="1800" i="1">
                                  <a:effectLst/>
                                  <a:latin typeface="Cambria Math" panose="02040503050406030204" pitchFamily="18" charset="0"/>
                                  <a:cs typeface="Times New Roman" panose="02020603050405020304" pitchFamily="18" charset="0"/>
                                </a:rPr>
                              </m:ctrlPr>
                            </m:dP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m:t>
                                      </m:r>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num>
                                <m:den>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m:t>
                                      </m:r>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𝑰</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den>
                              </m:f>
                            </m:e>
                          </m:d>
                        </m:e>
                      </m:func>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b="1" i="1">
                              <a:effectLst/>
                              <a:latin typeface="Cambria Math" panose="02040503050406030204" pitchFamily="18" charset="0"/>
                              <a:cs typeface="Times New Roman" panose="02020603050405020304" pitchFamily="18" charset="0"/>
                            </a:rPr>
                          </m:ctrlPr>
                        </m:sSubSup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up>
                      </m:sSubSup>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𝒏𝒊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oMath>
                  </m:oMathPara>
                </a14:m>
                <a:endParaRPr lang="en-US" dirty="0"/>
              </a:p>
            </p:txBody>
          </p:sp>
        </mc:Choice>
        <mc:Fallback xmlns="">
          <p:sp>
            <p:nvSpPr>
              <p:cNvPr id="16" name="Rectangle 15"/>
              <p:cNvSpPr>
                <a:spLocks noRot="1" noChangeAspect="1" noMove="1" noResize="1" noEditPoints="1" noAdjustHandles="1" noChangeArrowheads="1" noChangeShapeType="1" noTextEdit="1"/>
              </p:cNvSpPr>
              <p:nvPr/>
            </p:nvSpPr>
            <p:spPr>
              <a:xfrm>
                <a:off x="4219635" y="3393928"/>
                <a:ext cx="4572000" cy="1027269"/>
              </a:xfrm>
              <a:prstGeom prst="rect">
                <a:avLst/>
              </a:prstGeom>
              <a:blipFill>
                <a:blip r:embed="rId11"/>
                <a:stretch>
                  <a:fillRect/>
                </a:stretch>
              </a:blipFill>
            </p:spPr>
            <p:txBody>
              <a:bodyPr/>
              <a:lstStyle/>
              <a:p>
                <a:r>
                  <a:rPr lang="en-US">
                    <a:noFill/>
                  </a:rPr>
                  <a:t> </a:t>
                </a:r>
              </a:p>
            </p:txBody>
          </p:sp>
        </mc:Fallback>
      </mc:AlternateContent>
      <p:cxnSp>
        <p:nvCxnSpPr>
          <p:cNvPr id="18" name="Straight Arrow Connector 17"/>
          <p:cNvCxnSpPr/>
          <p:nvPr/>
        </p:nvCxnSpPr>
        <p:spPr>
          <a:xfrm>
            <a:off x="4146834" y="4083606"/>
            <a:ext cx="1112423" cy="1081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667075" y="5651637"/>
            <a:ext cx="7124560" cy="923330"/>
          </a:xfrm>
          <a:prstGeom prst="rect">
            <a:avLst/>
          </a:prstGeom>
        </p:spPr>
        <p:txBody>
          <a:bodyPr wrap="square">
            <a:spAutoFit/>
          </a:bodyPr>
          <a:lstStyle/>
          <a:p>
            <a:r>
              <a:rPr lang="en-US" dirty="0" smtClean="0">
                <a:latin typeface="Arial" panose="020B0604020202020204" pitchFamily="34" charset="0"/>
                <a:ea typeface="Yu Mincho"/>
                <a:cs typeface="Arial" panose="020B0604020202020204" pitchFamily="34" charset="0"/>
              </a:rPr>
              <a:t>Note: Potential problem with the </a:t>
            </a:r>
            <a:r>
              <a:rPr lang="en-US" dirty="0">
                <a:latin typeface="Arial" panose="020B0604020202020204" pitchFamily="34" charset="0"/>
                <a:ea typeface="Yu Mincho"/>
                <a:cs typeface="Arial" panose="020B0604020202020204" pitchFamily="34" charset="0"/>
              </a:rPr>
              <a:t>independence </a:t>
            </a:r>
            <a:r>
              <a:rPr lang="en-US" dirty="0" smtClean="0">
                <a:latin typeface="Arial" panose="020B0604020202020204" pitchFamily="34" charset="0"/>
                <a:ea typeface="Yu Mincho"/>
                <a:cs typeface="Arial" panose="020B0604020202020204" pitchFamily="34" charset="0"/>
              </a:rPr>
              <a:t>of irrelevant alternatives (IIA) assumption (severity levels may not be completely independent).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65759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Non-Ordered – Multinomial Logit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8048" y="1271631"/>
            <a:ext cx="6843272" cy="4284660"/>
          </a:xfrm>
          <a:prstGeom prst="rect">
            <a:avLst/>
          </a:prstGeom>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701" y="5778584"/>
            <a:ext cx="7437967" cy="774700"/>
          </a:xfrm>
          <a:prstGeom prst="rect">
            <a:avLst/>
          </a:prstGeom>
        </p:spPr>
      </p:pic>
    </p:spTree>
    <p:extLst>
      <p:ext uri="{BB962C8B-B14F-4D97-AF65-F5344CB8AC3E}">
        <p14:creationId xmlns:p14="http://schemas.microsoft.com/office/powerpoint/2010/main" val="16868183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Non-Ordered – Nested Logit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17" name="Canvas 1"/>
          <p:cNvGrpSpPr/>
          <p:nvPr/>
        </p:nvGrpSpPr>
        <p:grpSpPr>
          <a:xfrm>
            <a:off x="739674" y="1549238"/>
            <a:ext cx="7309376" cy="4001228"/>
            <a:chOff x="0" y="0"/>
            <a:chExt cx="5486400" cy="2367354"/>
          </a:xfrm>
        </p:grpSpPr>
        <p:sp>
          <p:nvSpPr>
            <p:cNvPr id="19" name="Rectangle 18"/>
            <p:cNvSpPr/>
            <p:nvPr/>
          </p:nvSpPr>
          <p:spPr>
            <a:xfrm>
              <a:off x="0" y="0"/>
              <a:ext cx="5486400" cy="2366645"/>
            </a:xfrm>
            <a:prstGeom prst="rect">
              <a:avLst/>
            </a:prstGeom>
          </p:spPr>
        </p:sp>
        <p:cxnSp>
          <p:nvCxnSpPr>
            <p:cNvPr id="21" name="Straight Connector 20"/>
            <p:cNvCxnSpPr/>
            <p:nvPr/>
          </p:nvCxnSpPr>
          <p:spPr>
            <a:xfrm flipH="1">
              <a:off x="2072660" y="106556"/>
              <a:ext cx="900752" cy="9280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966588" y="106556"/>
              <a:ext cx="270276" cy="9593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966588" y="113380"/>
              <a:ext cx="1319227" cy="921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 Box 6"/>
            <p:cNvSpPr txBox="1"/>
            <p:nvPr/>
          </p:nvSpPr>
          <p:spPr>
            <a:xfrm>
              <a:off x="1349318" y="1068172"/>
              <a:ext cx="1291470" cy="334203"/>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25000"/>
                </a:lnSpc>
                <a:spcBef>
                  <a:spcPts val="0"/>
                </a:spcBef>
                <a:spcAft>
                  <a:spcPts val="0"/>
                </a:spcAft>
                <a:tabLst>
                  <a:tab pos="5897880" algn="r"/>
                </a:tabLst>
              </a:pPr>
              <a:r>
                <a:rPr lang="en-US" sz="1100">
                  <a:effectLst/>
                  <a:latin typeface="Times New Roman" panose="02020603050405020304" pitchFamily="18" charset="0"/>
                  <a:ea typeface="Calibri" panose="020F0502020204030204" pitchFamily="34" charset="0"/>
                  <a:cs typeface="Vrinda"/>
                </a:rPr>
                <a:t>No Evident Injury</a:t>
              </a:r>
            </a:p>
          </p:txBody>
        </p:sp>
        <p:sp>
          <p:nvSpPr>
            <p:cNvPr id="25" name="Text Box 12"/>
            <p:cNvSpPr txBox="1"/>
            <p:nvPr/>
          </p:nvSpPr>
          <p:spPr>
            <a:xfrm>
              <a:off x="2889055" y="1082707"/>
              <a:ext cx="729276" cy="54415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25000"/>
                </a:lnSpc>
                <a:spcBef>
                  <a:spcPts val="0"/>
                </a:spcBef>
                <a:spcAft>
                  <a:spcPts val="0"/>
                </a:spcAft>
                <a:tabLst>
                  <a:tab pos="5897880" algn="r"/>
                </a:tabLst>
              </a:pPr>
              <a:r>
                <a:rPr lang="en-US" sz="1100">
                  <a:effectLst/>
                  <a:latin typeface="Times New Roman" panose="02020603050405020304" pitchFamily="18" charset="0"/>
                  <a:ea typeface="Calibri" panose="020F0502020204030204" pitchFamily="34" charset="0"/>
                  <a:cs typeface="Vrinda"/>
                </a:rPr>
                <a:t>Evident Injury</a:t>
              </a:r>
            </a:p>
          </p:txBody>
        </p:sp>
        <p:sp>
          <p:nvSpPr>
            <p:cNvPr id="26" name="Text Box 14"/>
            <p:cNvSpPr txBox="1"/>
            <p:nvPr/>
          </p:nvSpPr>
          <p:spPr>
            <a:xfrm>
              <a:off x="3988579" y="1088317"/>
              <a:ext cx="891960" cy="678787"/>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25000"/>
                </a:lnSpc>
                <a:spcBef>
                  <a:spcPts val="0"/>
                </a:spcBef>
                <a:spcAft>
                  <a:spcPts val="0"/>
                </a:spcAft>
                <a:tabLst>
                  <a:tab pos="5897880" algn="r"/>
                </a:tabLst>
              </a:pPr>
              <a:r>
                <a:rPr lang="en-US" sz="1100">
                  <a:effectLst/>
                  <a:latin typeface="Times New Roman" panose="02020603050405020304" pitchFamily="18" charset="0"/>
                  <a:ea typeface="Calibri" panose="020F0502020204030204" pitchFamily="34" charset="0"/>
                  <a:cs typeface="Vrinda"/>
                </a:rPr>
                <a:t>Disabling Injury or Fatality</a:t>
              </a:r>
            </a:p>
          </p:txBody>
        </p:sp>
        <p:cxnSp>
          <p:nvCxnSpPr>
            <p:cNvPr id="27" name="Straight Connector 26"/>
            <p:cNvCxnSpPr/>
            <p:nvPr/>
          </p:nvCxnSpPr>
          <p:spPr>
            <a:xfrm flipH="1">
              <a:off x="1419283" y="1285146"/>
              <a:ext cx="480181" cy="5043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101782" y="1284865"/>
              <a:ext cx="473124" cy="49345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Box 17"/>
            <p:cNvSpPr txBox="1"/>
            <p:nvPr/>
          </p:nvSpPr>
          <p:spPr>
            <a:xfrm>
              <a:off x="774154" y="1799573"/>
              <a:ext cx="1065865" cy="511683"/>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25000"/>
                </a:lnSpc>
                <a:spcBef>
                  <a:spcPts val="0"/>
                </a:spcBef>
                <a:spcAft>
                  <a:spcPts val="0"/>
                </a:spcAft>
                <a:tabLst>
                  <a:tab pos="5897880" algn="r"/>
                </a:tabLst>
              </a:pPr>
              <a:r>
                <a:rPr lang="en-US" sz="1100">
                  <a:effectLst/>
                  <a:latin typeface="Times New Roman" panose="02020603050405020304" pitchFamily="18" charset="0"/>
                  <a:ea typeface="Calibri" panose="020F0502020204030204" pitchFamily="34" charset="0"/>
                  <a:cs typeface="Vrinda"/>
                </a:rPr>
                <a:t>Property Damage Only</a:t>
              </a:r>
            </a:p>
          </p:txBody>
        </p:sp>
        <p:sp>
          <p:nvSpPr>
            <p:cNvPr id="30" name="Text Box 18"/>
            <p:cNvSpPr txBox="1"/>
            <p:nvPr/>
          </p:nvSpPr>
          <p:spPr>
            <a:xfrm>
              <a:off x="2137340" y="1811612"/>
              <a:ext cx="880951" cy="55574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25000"/>
                </a:lnSpc>
                <a:spcBef>
                  <a:spcPts val="0"/>
                </a:spcBef>
                <a:spcAft>
                  <a:spcPts val="0"/>
                </a:spcAft>
                <a:tabLst>
                  <a:tab pos="5897880" algn="r"/>
                </a:tabLst>
              </a:pPr>
              <a:r>
                <a:rPr lang="en-US" sz="1100">
                  <a:effectLst/>
                  <a:latin typeface="Times New Roman" panose="02020603050405020304" pitchFamily="18" charset="0"/>
                  <a:ea typeface="Calibri" panose="020F0502020204030204" pitchFamily="34" charset="0"/>
                  <a:cs typeface="Vrinda"/>
                </a:rPr>
                <a:t>Possible Injury</a:t>
              </a:r>
            </a:p>
          </p:txBody>
        </p:sp>
      </p:grpSp>
    </p:spTree>
    <p:extLst>
      <p:ext uri="{BB962C8B-B14F-4D97-AF65-F5344CB8AC3E}">
        <p14:creationId xmlns:p14="http://schemas.microsoft.com/office/powerpoint/2010/main" val="24277171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Non-Ordered – Mixed Logit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15" name="TextBox 14"/>
          <p:cNvSpPr txBox="1"/>
          <p:nvPr/>
        </p:nvSpPr>
        <p:spPr>
          <a:xfrm>
            <a:off x="541652" y="1479348"/>
            <a:ext cx="8145148" cy="923330"/>
          </a:xfrm>
          <a:prstGeom prst="rect">
            <a:avLst/>
          </a:prstGeom>
          <a:noFill/>
        </p:spPr>
        <p:txBody>
          <a:bodyPr wrap="square" rtlCol="0">
            <a:spAutoFit/>
          </a:bodyPr>
          <a:lstStyle/>
          <a:p>
            <a:r>
              <a:rPr lang="en-US" dirty="0" smtClean="0"/>
              <a:t>This model is similar to the random parameter model for crash frequency model above. This means that the coefficients are allowed to vary across observations. </a:t>
            </a:r>
            <a:endParaRPr lang="en-US" dirty="0"/>
          </a:p>
        </p:txBody>
      </p:sp>
      <mc:AlternateContent xmlns:mc="http://schemas.openxmlformats.org/markup-compatibility/2006" xmlns:a14="http://schemas.microsoft.com/office/drawing/2010/main">
        <mc:Choice Requires="a14">
          <p:sp>
            <p:nvSpPr>
              <p:cNvPr id="2" name="Rectangle 1"/>
              <p:cNvSpPr/>
              <p:nvPr/>
            </p:nvSpPr>
            <p:spPr>
              <a:xfrm>
                <a:off x="541652" y="2168607"/>
                <a:ext cx="4871946" cy="936603"/>
              </a:xfrm>
              <a:prstGeom prst="rect">
                <a:avLst/>
              </a:prstGeom>
            </p:spPr>
            <p:txBody>
              <a:bodyPr wrap="square">
                <a:spAutoFit/>
              </a:bodyPr>
              <a:lstStyle/>
              <a:p>
                <a:pPr marL="0" marR="0" indent="457200">
                  <a:lnSpc>
                    <a:spcPct val="115000"/>
                  </a:lnSpc>
                  <a:spcBef>
                    <a:spcPts val="0"/>
                  </a:spcBef>
                  <a:spcAft>
                    <a:spcPts val="0"/>
                  </a:spcAft>
                  <a:tabLst>
                    <a:tab pos="5897880" algn="r"/>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d>
                      <m:dPr>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m:t>
                    </m:r>
                    <m:nary>
                      <m:naryPr>
                        <m:limLoc m:val="undOvr"/>
                        <m:subHide m:val="on"/>
                        <m:supHide m:val="on"/>
                        <m:ctrlPr>
                          <a:rPr lang="en-US" sz="1800" i="1">
                            <a:effectLst/>
                            <a:latin typeface="Cambria Math" panose="02040503050406030204" pitchFamily="18" charset="0"/>
                            <a:cs typeface="Times New Roman" panose="02020603050405020304" pitchFamily="18" charset="0"/>
                          </a:rPr>
                        </m:ctrlPr>
                      </m:naryPr>
                      <m:sub/>
                      <m:sup/>
                      <m:e>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𝐸𝑋𝑃</m:t>
                            </m:r>
                            <m:d>
                              <m:dPr>
                                <m:ctrlPr>
                                  <a:rPr lang="en-US" sz="1800" i="1">
                                    <a:effectLst/>
                                    <a:latin typeface="Cambria Math" panose="02040503050406030204" pitchFamily="18" charset="0"/>
                                    <a:cs typeface="Times New Roman" panose="02020603050405020304" pitchFamily="18" charset="0"/>
                                  </a:rPr>
                                </m:ctrlPr>
                              </m:dPr>
                              <m:e>
                                <m:sSup>
                                  <m:sSupPr>
                                    <m:ctrlPr>
                                      <a:rPr lang="en-US" sz="1800" b="1" i="1">
                                        <a:effectLst/>
                                        <a:latin typeface="Cambria Math" panose="02040503050406030204" pitchFamily="18" charset="0"/>
                                        <a:cs typeface="Times New Roman" panose="02020603050405020304" pitchFamily="18" charset="0"/>
                                      </a:rPr>
                                    </m:ctrlPr>
                                  </m:sSup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up>
                                </m:sSup>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𝑛𝑖</m:t>
                                    </m:r>
                                  </m:sub>
                                </m:sSub>
                              </m:e>
                            </m:d>
                          </m:num>
                          <m:den>
                            <m:nary>
                              <m:naryPr>
                                <m:chr m:val="∑"/>
                                <m:limLoc m:val="subSup"/>
                                <m:supHide m:val="on"/>
                                <m:ctrlPr>
                                  <a:rPr lang="en-US" sz="1800" i="1">
                                    <a:effectLst/>
                                    <a:latin typeface="Cambria Math" panose="02040503050406030204" pitchFamily="18" charset="0"/>
                                    <a:cs typeface="Times New Roman" panose="02020603050405020304" pitchFamily="18" charset="0"/>
                                  </a:rPr>
                                </m:ctrlPr>
                              </m:naryPr>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𝑗</m:t>
                                </m:r>
                              </m:sub>
                              <m:sup/>
                              <m:e>
                                <m:r>
                                  <a:rPr lang="en-US" sz="1800" i="1">
                                    <a:effectLst/>
                                    <a:latin typeface="Cambria Math" panose="02040503050406030204" pitchFamily="18" charset="0"/>
                                    <a:ea typeface="Calibri" panose="020F0502020204030204" pitchFamily="34" charset="0"/>
                                    <a:cs typeface="Times New Roman" panose="02020603050405020304" pitchFamily="18" charset="0"/>
                                  </a:rPr>
                                  <m:t>𝐸𝑋𝑃</m:t>
                                </m:r>
                                <m:d>
                                  <m:dPr>
                                    <m:ctrlPr>
                                      <a:rPr lang="en-US" sz="1800" i="1">
                                        <a:effectLst/>
                                        <a:latin typeface="Cambria Math" panose="02040503050406030204" pitchFamily="18" charset="0"/>
                                        <a:cs typeface="Times New Roman" panose="02020603050405020304" pitchFamily="18" charset="0"/>
                                      </a:rPr>
                                    </m:ctrlPr>
                                  </m:dPr>
                                  <m:e>
                                    <m:sSup>
                                      <m:sSupPr>
                                        <m:ctrlPr>
                                          <a:rPr lang="en-US" sz="1800" b="1" i="1">
                                            <a:effectLst/>
                                            <a:latin typeface="Cambria Math" panose="02040503050406030204" pitchFamily="18" charset="0"/>
                                            <a:cs typeface="Times New Roman" panose="02020603050405020304" pitchFamily="18" charset="0"/>
                                          </a:rPr>
                                        </m:ctrlPr>
                                      </m:sSup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e>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up>
                                    </m:sSup>
                                    <m:sSub>
                                      <m:sSubPr>
                                        <m:ctrlPr>
                                          <a:rPr lang="en-US" sz="1800" i="1">
                                            <a:effectLst/>
                                            <a:latin typeface="Cambria Math" panose="02040503050406030204" pitchFamily="18"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𝑛𝑗</m:t>
                                        </m:r>
                                      </m:sub>
                                    </m:sSub>
                                  </m:e>
                                </m:d>
                              </m:e>
                            </m:nary>
                          </m:den>
                        </m:f>
                      </m:e>
                    </m:nary>
                    <m:r>
                      <a:rPr lang="en-US" sz="1800" i="1">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US" sz="1800" i="1">
                            <a:effectLst/>
                            <a:latin typeface="Cambria Math" panose="02040503050406030204" pitchFamily="18"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𝝋</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𝑑</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oMath>
                </a14:m>
                <a:r>
                  <a:rPr lang="en-US" sz="1600" dirty="0">
                    <a:effectLst/>
                    <a:latin typeface="Times New Roman" panose="02020603050405020304" pitchFamily="18" charset="0"/>
                    <a:ea typeface="Calibri" panose="020F0502020204030204" pitchFamily="34" charset="0"/>
                  </a:rPr>
                  <a:t> </a:t>
                </a:r>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541652" y="2168607"/>
                <a:ext cx="4871946" cy="936603"/>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541652" y="3284008"/>
                <a:ext cx="7527783" cy="1020921"/>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Arial" panose="020B0604020202020204" pitchFamily="34" charset="0"/>
                    <a:ea typeface="Calibri" panose="020F0502020204030204" pitchFamily="34" charset="0"/>
                    <a:cs typeface="Arial" panose="020B0604020202020204" pitchFamily="34" charset="0"/>
                  </a:rPr>
                  <a:t>where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𝝋</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dirty="0">
                    <a:effectLst/>
                    <a:latin typeface="Arial" panose="020B0604020202020204" pitchFamily="34" charset="0"/>
                    <a:ea typeface="Calibri" panose="020F0502020204030204" pitchFamily="34" charset="0"/>
                    <a:cs typeface="Arial" panose="020B0604020202020204" pitchFamily="34" charset="0"/>
                  </a:rPr>
                  <a:t>is a density function of </a:t>
                </a:r>
                <a14:m>
                  <m:oMath xmlns:m="http://schemas.openxmlformats.org/officeDocument/2006/math">
                    <m:r>
                      <a:rPr lang="en-US" sz="1800" b="1" i="1">
                        <a:effectLst/>
                        <a:latin typeface="Cambria Math" panose="02040503050406030204" pitchFamily="18" charset="0"/>
                        <a:ea typeface="Calibri" panose="020F0502020204030204" pitchFamily="34" charset="0"/>
                        <a:cs typeface="Times New Roman" panose="02020603050405020304" pitchFamily="18" charset="0"/>
                      </a:rPr>
                      <m:t>𝜷</m:t>
                    </m:r>
                  </m:oMath>
                </a14:m>
                <a:r>
                  <a:rPr lang="en-US" sz="1800" dirty="0">
                    <a:effectLst/>
                    <a:latin typeface="Arial" panose="020B0604020202020204" pitchFamily="34" charset="0"/>
                    <a:ea typeface="Calibri" panose="020F0502020204030204" pitchFamily="34" charset="0"/>
                    <a:cs typeface="Arial" panose="020B0604020202020204" pitchFamily="34" charset="0"/>
                  </a:rPr>
                  <a:t>  and </a:t>
                </a:r>
                <a14:m>
                  <m:oMath xmlns:m="http://schemas.openxmlformats.org/officeDocument/2006/math">
                    <m:r>
                      <a:rPr lang="en-US" sz="1800" b="1" i="1">
                        <a:effectLst/>
                        <a:latin typeface="Cambria Math" panose="02040503050406030204" pitchFamily="18" charset="0"/>
                        <a:ea typeface="Calibri" panose="020F0502020204030204" pitchFamily="34" charset="0"/>
                        <a:cs typeface="Times New Roman" panose="02020603050405020304" pitchFamily="18" charset="0"/>
                      </a:rPr>
                      <m:t>𝝋</m:t>
                    </m:r>
                  </m:oMath>
                </a14:m>
                <a:r>
                  <a:rPr lang="en-US" sz="1800" dirty="0">
                    <a:effectLst/>
                    <a:latin typeface="Arial" panose="020B0604020202020204" pitchFamily="34" charset="0"/>
                    <a:ea typeface="Calibri" panose="020F0502020204030204" pitchFamily="34" charset="0"/>
                    <a:cs typeface="Arial" panose="020B0604020202020204" pitchFamily="34" charset="0"/>
                  </a:rPr>
                  <a:t> is a vector of parameters which specify the density function, with all other terms as previously defined. </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541652" y="3284008"/>
                <a:ext cx="7527783" cy="1020921"/>
              </a:xfrm>
              <a:prstGeom prst="rect">
                <a:avLst/>
              </a:prstGeom>
              <a:blipFill>
                <a:blip r:embed="rId3"/>
                <a:stretch>
                  <a:fillRect l="-729" t="-1796" r="-405" b="-8982"/>
                </a:stretch>
              </a:blipFill>
            </p:spPr>
            <p:txBody>
              <a:bodyPr/>
              <a:lstStyle/>
              <a:p>
                <a:r>
                  <a:rPr lang="en-US">
                    <a:noFill/>
                  </a:rPr>
                  <a:t> </a:t>
                </a:r>
              </a:p>
            </p:txBody>
          </p:sp>
        </mc:Fallback>
      </mc:AlternateContent>
      <p:sp>
        <p:nvSpPr>
          <p:cNvPr id="5" name="Rectangle 1"/>
          <p:cNvSpPr>
            <a:spLocks noChangeArrowheads="1"/>
          </p:cNvSpPr>
          <p:nvPr/>
        </p:nvSpPr>
        <p:spPr bwMode="auto">
          <a:xfrm>
            <a:off x="541652" y="4382395"/>
            <a:ext cx="7775311"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ea typeface="Yu Mincho"/>
                <a:cs typeface="Arial" panose="020B0604020202020204" pitchFamily="34" charset="0"/>
              </a:rPr>
              <a:t>In </a:t>
            </a:r>
            <a:r>
              <a:rPr kumimoji="0" lang="en-US" altLang="en-US"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Milton et al. (2008), they suggested that roadway characteristics better be modeled as fixed parameters, while volume-related variables </a:t>
            </a:r>
            <a:r>
              <a:rPr kumimoji="0" lang="en-US" altLang="en-US"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suh</a:t>
            </a:r>
            <a:r>
              <a:rPr kumimoji="0" lang="en-US" altLang="en-US"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as average daily traffic per lane, average daily truck traffic, truck percentage, and weather effects better be modeled as random parameters. </a:t>
            </a:r>
            <a:r>
              <a:rPr kumimoji="0" lang="en-US" altLang="en-US" b="0" i="0" u="none" strike="noStrike" cap="none" normalizeH="0" baseline="0" dirty="0" smtClean="0">
                <a:ln>
                  <a:noFill/>
                </a:ln>
                <a:solidFill>
                  <a:schemeClr val="tx1"/>
                </a:solidFill>
                <a:effectLst/>
                <a:latin typeface="Arial" panose="020B0604020202020204" pitchFamily="34" charset="0"/>
                <a:ea typeface="Yu Mincho"/>
                <a:cs typeface="Arial" panose="020B0604020202020204" pitchFamily="34" charset="0"/>
              </a:rPr>
              <a:t> They speculated that the random effect of ADT per lane increases injury severity in some cases while decreases it in others may be capturing the response and adaptation of local drivers to various levels of traffic volume. </a:t>
            </a:r>
            <a:endParaRPr kumimoji="0" lang="en-US" altLang="en-US"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30347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Ordered – Ordered Logit/</a:t>
            </a:r>
            <a:r>
              <a:rPr lang="en-US"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Probit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mc:AlternateContent xmlns:mc="http://schemas.openxmlformats.org/markup-compatibility/2006" xmlns:a14="http://schemas.microsoft.com/office/drawing/2010/main">
        <mc:Choice Requires="a14">
          <p:sp>
            <p:nvSpPr>
              <p:cNvPr id="7" name="Rectangle 6"/>
              <p:cNvSpPr/>
              <p:nvPr/>
            </p:nvSpPr>
            <p:spPr>
              <a:xfrm>
                <a:off x="457200" y="1417638"/>
                <a:ext cx="7786961" cy="1047979"/>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Arial" panose="020B0604020202020204" pitchFamily="34" charset="0"/>
                    <a:ea typeface="Calibri" panose="020F0502020204030204" pitchFamily="34" charset="0"/>
                    <a:cs typeface="Arial" panose="020B0604020202020204" pitchFamily="34" charset="0"/>
                  </a:rPr>
                  <a:t>The ordinal logit/</a:t>
                </a:r>
                <a:r>
                  <a:rPr lang="en-US" dirty="0" err="1">
                    <a:latin typeface="Arial" panose="020B0604020202020204" pitchFamily="34" charset="0"/>
                    <a:ea typeface="Calibri" panose="020F0502020204030204" pitchFamily="34" charset="0"/>
                    <a:cs typeface="Arial" panose="020B0604020202020204" pitchFamily="34" charset="0"/>
                  </a:rPr>
                  <a:t>probit</a:t>
                </a:r>
                <a:r>
                  <a:rPr lang="en-US" dirty="0">
                    <a:latin typeface="Arial" panose="020B0604020202020204" pitchFamily="34" charset="0"/>
                    <a:ea typeface="Calibri" panose="020F0502020204030204" pitchFamily="34" charset="0"/>
                    <a:cs typeface="Arial" panose="020B0604020202020204" pitchFamily="34" charset="0"/>
                  </a:rPr>
                  <a:t> model applies a latent continuous variable, </a:t>
                </a:r>
                <a14:m>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𝑧</m:t>
                        </m:r>
                      </m:e>
                      <m:sub>
                        <m:r>
                          <a:rPr lang="en-US" sz="1800" i="1">
                            <a:effectLst/>
                            <a:latin typeface="Cambria Math" panose="02040503050406030204" pitchFamily="18" charset="0"/>
                            <a:ea typeface="Yu Mincho"/>
                            <a:cs typeface="Times New Roman" panose="02020603050405020304" pitchFamily="18" charset="0"/>
                          </a:rPr>
                          <m:t>𝑛</m:t>
                        </m:r>
                      </m:sub>
                    </m:sSub>
                  </m:oMath>
                </a14:m>
                <a:r>
                  <a:rPr lang="en-US" sz="1800" dirty="0">
                    <a:effectLst/>
                    <a:latin typeface="Arial" panose="020B0604020202020204" pitchFamily="34" charset="0"/>
                    <a:ea typeface="Yu Mincho"/>
                    <a:cs typeface="Arial" panose="020B0604020202020204" pitchFamily="34" charset="0"/>
                  </a:rPr>
                  <a:t>, as a basis for modeling the ordinal nature of crash severity data, and </a:t>
                </a:r>
                <a14:m>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𝑧</m:t>
                        </m:r>
                      </m:e>
                      <m:sub>
                        <m:r>
                          <a:rPr lang="en-US" sz="1800" i="1">
                            <a:effectLst/>
                            <a:latin typeface="Cambria Math" panose="02040503050406030204" pitchFamily="18" charset="0"/>
                            <a:ea typeface="Yu Mincho"/>
                            <a:cs typeface="Times New Roman" panose="02020603050405020304" pitchFamily="18" charset="0"/>
                          </a:rPr>
                          <m:t>𝑛</m:t>
                        </m:r>
                      </m:sub>
                    </m:sSub>
                  </m:oMath>
                </a14:m>
                <a:r>
                  <a:rPr lang="en-US" sz="1800" dirty="0">
                    <a:effectLst/>
                    <a:latin typeface="Arial" panose="020B0604020202020204" pitchFamily="34" charset="0"/>
                    <a:ea typeface="Yu Mincho"/>
                    <a:cs typeface="Arial" panose="020B0604020202020204" pitchFamily="34" charset="0"/>
                  </a:rPr>
                  <a:t> is specified as a linear function of </a:t>
                </a:r>
                <a:r>
                  <a:rPr lang="en-US" sz="1800" b="1" i="1" dirty="0" err="1">
                    <a:effectLst/>
                    <a:latin typeface="Arial" panose="020B0604020202020204" pitchFamily="34" charset="0"/>
                    <a:ea typeface="Yu Mincho"/>
                    <a:cs typeface="Arial" panose="020B0604020202020204" pitchFamily="34" charset="0"/>
                  </a:rPr>
                  <a:t>X</a:t>
                </a:r>
                <a:r>
                  <a:rPr lang="en-US" sz="1800" b="1" i="1" baseline="-25000" dirty="0" err="1">
                    <a:effectLst/>
                    <a:latin typeface="Arial" panose="020B0604020202020204" pitchFamily="34" charset="0"/>
                    <a:ea typeface="Yu Mincho"/>
                    <a:cs typeface="Arial" panose="020B0604020202020204" pitchFamily="34" charset="0"/>
                  </a:rPr>
                  <a:t>n</a:t>
                </a:r>
                <a:r>
                  <a:rPr lang="en-US" sz="1800" dirty="0">
                    <a:effectLst/>
                    <a:latin typeface="Arial" panose="020B0604020202020204" pitchFamily="34" charset="0"/>
                    <a:ea typeface="Yu Mincho"/>
                    <a:cs typeface="Arial" panose="020B0604020202020204" pitchFamily="34" charset="0"/>
                  </a:rPr>
                  <a:t>:</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mc:Choice>
        <mc:Fallback xmlns="">
          <p:sp>
            <p:nvSpPr>
              <p:cNvPr id="7" name="Rectangle 6"/>
              <p:cNvSpPr>
                <a:spLocks noRot="1" noChangeAspect="1" noMove="1" noResize="1" noEditPoints="1" noAdjustHandles="1" noChangeArrowheads="1" noChangeShapeType="1" noTextEdit="1"/>
              </p:cNvSpPr>
              <p:nvPr/>
            </p:nvSpPr>
            <p:spPr>
              <a:xfrm>
                <a:off x="457200" y="1417638"/>
                <a:ext cx="7786961" cy="1047979"/>
              </a:xfrm>
              <a:prstGeom prst="rect">
                <a:avLst/>
              </a:prstGeom>
              <a:blipFill>
                <a:blip r:embed="rId2"/>
                <a:stretch>
                  <a:fillRect l="-626" t="-1754" b="-64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550387" y="2382099"/>
                <a:ext cx="3025674" cy="687881"/>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Yu Mincho"/>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pPr/>
                <a14:m>
                  <m:oMathPara xmlns:m="http://schemas.openxmlformats.org/officeDocument/2006/math">
                    <m:oMathParaPr>
                      <m:jc m:val="left"/>
                    </m:oMathParaPr>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𝑧</m:t>
                          </m:r>
                        </m:e>
                        <m:sub>
                          <m:r>
                            <a:rPr lang="en-US" sz="1800" i="1">
                              <a:effectLst/>
                              <a:latin typeface="Cambria Math" panose="02040503050406030204" pitchFamily="18" charset="0"/>
                              <a:ea typeface="Yu Mincho"/>
                              <a:cs typeface="Times New Roman" panose="02020603050405020304" pitchFamily="18" charset="0"/>
                            </a:rPr>
                            <m:t>𝑛</m:t>
                          </m:r>
                        </m:sub>
                      </m:sSub>
                      <m:r>
                        <a:rPr lang="en-US" sz="1800" i="1">
                          <a:effectLst/>
                          <a:latin typeface="Cambria Math" panose="02040503050406030204" pitchFamily="18" charset="0"/>
                          <a:ea typeface="Yu Mincho"/>
                          <a:cs typeface="Times New Roman" panose="02020603050405020304" pitchFamily="18" charset="0"/>
                        </a:rPr>
                        <m:t>=</m:t>
                      </m:r>
                      <m:sSup>
                        <m:sSupPr>
                          <m:ctrlPr>
                            <a:rPr lang="en-US" sz="1800" b="1" i="1">
                              <a:effectLst/>
                              <a:latin typeface="Cambria Math" panose="02040503050406030204" pitchFamily="18" charset="0"/>
                              <a:ea typeface="Yu Mincho"/>
                              <a:cs typeface="Times New Roman" panose="02020603050405020304" pitchFamily="18" charset="0"/>
                            </a:rPr>
                          </m:ctrlPr>
                        </m:sSupPr>
                        <m:e>
                          <m:r>
                            <a:rPr lang="en-US" sz="1800" b="1" i="1">
                              <a:effectLst/>
                              <a:latin typeface="Cambria Math" panose="02040503050406030204" pitchFamily="18" charset="0"/>
                              <a:ea typeface="Yu Mincho"/>
                              <a:cs typeface="Times New Roman" panose="02020603050405020304" pitchFamily="18" charset="0"/>
                            </a:rPr>
                            <m:t>𝜷</m:t>
                          </m:r>
                        </m:e>
                        <m:sup>
                          <m:r>
                            <a:rPr lang="en-US" sz="1800" b="1" i="1">
                              <a:effectLst/>
                              <a:latin typeface="Cambria Math" panose="02040503050406030204" pitchFamily="18" charset="0"/>
                              <a:ea typeface="Yu Mincho"/>
                              <a:cs typeface="Times New Roman" panose="02020603050405020304" pitchFamily="18" charset="0"/>
                            </a:rPr>
                            <m:t>′</m:t>
                          </m:r>
                        </m:sup>
                      </m:sSup>
                      <m:sSub>
                        <m:sSubPr>
                          <m:ctrlPr>
                            <a:rPr lang="en-US" sz="1800" b="1" i="1">
                              <a:effectLst/>
                              <a:latin typeface="Cambria Math" panose="02040503050406030204" pitchFamily="18" charset="0"/>
                              <a:ea typeface="Yu Mincho"/>
                              <a:cs typeface="Times New Roman" panose="02020603050405020304" pitchFamily="18" charset="0"/>
                            </a:rPr>
                          </m:ctrlPr>
                        </m:sSubPr>
                        <m:e>
                          <m:r>
                            <a:rPr lang="en-US" sz="1800" b="1" i="1">
                              <a:effectLst/>
                              <a:latin typeface="Cambria Math" panose="02040503050406030204" pitchFamily="18" charset="0"/>
                              <a:ea typeface="Yu Mincho"/>
                              <a:cs typeface="Times New Roman" panose="02020603050405020304" pitchFamily="18" charset="0"/>
                            </a:rPr>
                            <m:t>𝑿</m:t>
                          </m:r>
                        </m:e>
                        <m:sub>
                          <m:r>
                            <a:rPr lang="en-US" sz="1800" b="1" i="1">
                              <a:effectLst/>
                              <a:latin typeface="Cambria Math" panose="02040503050406030204" pitchFamily="18" charset="0"/>
                              <a:ea typeface="Yu Mincho"/>
                              <a:cs typeface="Times New Roman" panose="02020603050405020304" pitchFamily="18" charset="0"/>
                            </a:rPr>
                            <m:t>𝒏</m:t>
                          </m:r>
                        </m:sub>
                      </m:sSub>
                      <m:r>
                        <a:rPr lang="en-US" sz="1800" i="1">
                          <a:effectLst/>
                          <a:latin typeface="Cambria Math" panose="02040503050406030204" pitchFamily="18" charset="0"/>
                          <a:ea typeface="Yu Mincho"/>
                          <a:cs typeface="Times New Roman" panose="02020603050405020304" pitchFamily="18" charset="0"/>
                        </a:rPr>
                        <m:t>+</m:t>
                      </m:r>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𝜀</m:t>
                          </m:r>
                        </m:e>
                        <m:sub>
                          <m:r>
                            <a:rPr lang="en-US" sz="1800" i="1">
                              <a:effectLst/>
                              <a:latin typeface="Cambria Math" panose="02040503050406030204" pitchFamily="18" charset="0"/>
                              <a:ea typeface="Yu Mincho"/>
                              <a:cs typeface="Times New Roman" panose="02020603050405020304" pitchFamily="18" charset="0"/>
                            </a:rPr>
                            <m:t>𝑛</m:t>
                          </m:r>
                        </m:sub>
                      </m:sSub>
                    </m:oMath>
                  </m:oMathPara>
                </a14:m>
                <a:endParaRPr lang="en-US" dirty="0"/>
              </a:p>
            </p:txBody>
          </p:sp>
        </mc:Choice>
        <mc:Fallback xmlns="">
          <p:sp>
            <p:nvSpPr>
              <p:cNvPr id="8" name="Rectangle 7"/>
              <p:cNvSpPr>
                <a:spLocks noRot="1" noChangeAspect="1" noMove="1" noResize="1" noEditPoints="1" noAdjustHandles="1" noChangeArrowheads="1" noChangeShapeType="1" noTextEdit="1"/>
              </p:cNvSpPr>
              <p:nvPr/>
            </p:nvSpPr>
            <p:spPr>
              <a:xfrm>
                <a:off x="550387" y="2382099"/>
                <a:ext cx="3025674" cy="687881"/>
              </a:xfrm>
              <a:prstGeom prst="rect">
                <a:avLst/>
              </a:prstGeom>
              <a:blipFill>
                <a:blip r:embed="rId3"/>
                <a:stretch>
                  <a:fillRect b="-708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457200" y="3203872"/>
                <a:ext cx="8442183" cy="1200329"/>
              </a:xfrm>
              <a:prstGeom prst="rect">
                <a:avLst/>
              </a:prstGeom>
            </p:spPr>
            <p:txBody>
              <a:bodyPr wrap="square">
                <a:spAutoFit/>
              </a:bodyPr>
              <a:lstStyle/>
              <a:p>
                <a:r>
                  <a:rPr lang="en-US" dirty="0">
                    <a:latin typeface="Arial" panose="020B0604020202020204" pitchFamily="34" charset="0"/>
                    <a:ea typeface="Calibri" panose="020F0502020204030204" pitchFamily="34" charset="0"/>
                    <a:cs typeface="Arial" panose="020B0604020202020204" pitchFamily="34" charset="0"/>
                  </a:rPr>
                  <a:t>Where </a:t>
                </a:r>
                <a14:m>
                  <m:oMath xmlns:m="http://schemas.openxmlformats.org/officeDocument/2006/math">
                    <m:sSub>
                      <m:sSubPr>
                        <m:ctrlPr>
                          <a:rPr lang="en-US" sz="1800" b="1" i="1">
                            <a:effectLst/>
                            <a:latin typeface="Cambria Math" panose="02040503050406030204" pitchFamily="18" charset="0"/>
                            <a:ea typeface="Yu Mincho"/>
                            <a:cs typeface="Times New Roman" panose="02020603050405020304" pitchFamily="18" charset="0"/>
                          </a:rPr>
                        </m:ctrlPr>
                      </m:sSubPr>
                      <m:e>
                        <m:r>
                          <a:rPr lang="en-US" sz="1800" b="1" i="1">
                            <a:effectLst/>
                            <a:latin typeface="Cambria Math" panose="02040503050406030204" pitchFamily="18" charset="0"/>
                            <a:ea typeface="Yu Mincho"/>
                            <a:cs typeface="Times New Roman" panose="02020603050405020304" pitchFamily="18" charset="0"/>
                          </a:rPr>
                          <m:t>𝑿</m:t>
                        </m:r>
                      </m:e>
                      <m:sub>
                        <m:r>
                          <a:rPr lang="en-US" sz="1800" b="1" i="1">
                            <a:effectLst/>
                            <a:latin typeface="Cambria Math" panose="02040503050406030204" pitchFamily="18" charset="0"/>
                            <a:ea typeface="Yu Mincho"/>
                            <a:cs typeface="Times New Roman" panose="02020603050405020304" pitchFamily="18" charset="0"/>
                          </a:rPr>
                          <m:t>𝒏</m:t>
                        </m:r>
                      </m:sub>
                    </m:sSub>
                  </m:oMath>
                </a14:m>
                <a:r>
                  <a:rPr lang="en-US" sz="1800" dirty="0">
                    <a:effectLst/>
                    <a:latin typeface="Arial" panose="020B0604020202020204" pitchFamily="34" charset="0"/>
                    <a:ea typeface="Times New Roman" panose="02020603050405020304" pitchFamily="18" charset="0"/>
                    <a:cs typeface="Arial" panose="020B0604020202020204" pitchFamily="34" charset="0"/>
                  </a:rPr>
                  <a:t> is a</a:t>
                </a:r>
                <a:r>
                  <a:rPr lang="en-US" sz="1800" b="1"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a:effectLst/>
                    <a:latin typeface="Arial" panose="020B0604020202020204" pitchFamily="34" charset="0"/>
                    <a:ea typeface="Times New Roman" panose="02020603050405020304" pitchFamily="18" charset="0"/>
                    <a:cs typeface="Arial" panose="020B0604020202020204" pitchFamily="34" charset="0"/>
                  </a:rPr>
                  <a:t>vector of explanatory variables determining the discrete ordering (i.e., injury severity) for </a:t>
                </a:r>
                <a:r>
                  <a:rPr lang="en-US" sz="1800" i="1" dirty="0">
                    <a:effectLst/>
                    <a:latin typeface="Arial" panose="020B0604020202020204" pitchFamily="34" charset="0"/>
                    <a:ea typeface="Times New Roman" panose="02020603050405020304" pitchFamily="18" charset="0"/>
                    <a:cs typeface="Arial" panose="020B0604020202020204" pitchFamily="34" charset="0"/>
                  </a:rPr>
                  <a:t>n</a:t>
                </a:r>
                <a:r>
                  <a:rPr lang="en-US" sz="1800" dirty="0">
                    <a:effectLst/>
                    <a:latin typeface="Arial" panose="020B0604020202020204" pitchFamily="34" charset="0"/>
                    <a:ea typeface="Times New Roman" panose="02020603050405020304" pitchFamily="18" charset="0"/>
                    <a:cs typeface="Arial" panose="020B0604020202020204" pitchFamily="34" charset="0"/>
                  </a:rPr>
                  <a:t>th crash observation, </a:t>
                </a:r>
                <a14:m>
                  <m:oMath xmlns:m="http://schemas.openxmlformats.org/officeDocument/2006/math">
                    <m:r>
                      <a:rPr lang="en-US" sz="1800" b="1" i="1">
                        <a:effectLst/>
                        <a:latin typeface="Cambria Math" panose="02040503050406030204" pitchFamily="18" charset="0"/>
                        <a:ea typeface="Yu Mincho"/>
                        <a:cs typeface="Times New Roman" panose="02020603050405020304" pitchFamily="18" charset="0"/>
                      </a:rPr>
                      <m:t>𝜷</m:t>
                    </m:r>
                  </m:oMath>
                </a14:m>
                <a:r>
                  <a:rPr lang="en-US" sz="1800" dirty="0">
                    <a:effectLst/>
                    <a:latin typeface="Arial" panose="020B0604020202020204" pitchFamily="34" charset="0"/>
                    <a:ea typeface="Times New Roman" panose="02020603050405020304" pitchFamily="18" charset="0"/>
                    <a:cs typeface="Arial" panose="020B0604020202020204" pitchFamily="34" charset="0"/>
                  </a:rPr>
                  <a:t> is a vector of estimable parameters, and </a:t>
                </a:r>
                <a14:m>
                  <m:oMath xmlns:m="http://schemas.openxmlformats.org/officeDocument/2006/math">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𝜀</m:t>
                        </m:r>
                      </m:e>
                      <m:sub>
                        <m:r>
                          <a:rPr lang="en-US" sz="1800" i="1">
                            <a:effectLst/>
                            <a:latin typeface="Cambria Math" panose="02040503050406030204" pitchFamily="18" charset="0"/>
                            <a:ea typeface="Yu Mincho"/>
                            <a:cs typeface="Times New Roman" panose="02020603050405020304" pitchFamily="18" charset="0"/>
                          </a:rPr>
                          <m:t>𝑛</m:t>
                        </m:r>
                      </m:sub>
                    </m:sSub>
                  </m:oMath>
                </a14:m>
                <a:r>
                  <a:rPr lang="en-US" sz="1800" dirty="0">
                    <a:effectLst/>
                    <a:latin typeface="Arial" panose="020B0604020202020204" pitchFamily="34" charset="0"/>
                    <a:ea typeface="Times New Roman" panose="02020603050405020304" pitchFamily="18" charset="0"/>
                    <a:cs typeface="Arial" panose="020B0604020202020204" pitchFamily="34" charset="0"/>
                  </a:rPr>
                  <a:t> is an error term that accounts for unobserved factors influencing injury severity.</a:t>
                </a:r>
                <a:endParaRPr lang="en-US" dirty="0">
                  <a:latin typeface="Arial" panose="020B0604020202020204" pitchFamily="34" charset="0"/>
                  <a:cs typeface="Arial" panose="020B0604020202020204" pitchFamily="34" charset="0"/>
                </a:endParaRPr>
              </a:p>
            </p:txBody>
          </p:sp>
        </mc:Choice>
        <mc:Fallback xmlns="">
          <p:sp>
            <p:nvSpPr>
              <p:cNvPr id="9" name="Rectangle 8"/>
              <p:cNvSpPr>
                <a:spLocks noRot="1" noChangeAspect="1" noMove="1" noResize="1" noEditPoints="1" noAdjustHandles="1" noChangeArrowheads="1" noChangeShapeType="1" noTextEdit="1"/>
              </p:cNvSpPr>
              <p:nvPr/>
            </p:nvSpPr>
            <p:spPr>
              <a:xfrm>
                <a:off x="457200" y="3203872"/>
                <a:ext cx="8442183" cy="1200329"/>
              </a:xfrm>
              <a:prstGeom prst="rect">
                <a:avLst/>
              </a:prstGeom>
              <a:blipFill>
                <a:blip r:embed="rId4"/>
                <a:stretch>
                  <a:fillRect l="-578" t="-3061" b="-7653"/>
                </a:stretch>
              </a:blipFill>
            </p:spPr>
            <p:txBody>
              <a:bodyPr/>
              <a:lstStyle/>
              <a:p>
                <a:r>
                  <a:rPr lang="en-US">
                    <a:noFill/>
                  </a:rPr>
                  <a:t> </a:t>
                </a:r>
              </a:p>
            </p:txBody>
          </p:sp>
        </mc:Fallback>
      </mc:AlternateContent>
      <p:sp>
        <p:nvSpPr>
          <p:cNvPr id="10" name="Rectangle 9"/>
          <p:cNvSpPr/>
          <p:nvPr/>
        </p:nvSpPr>
        <p:spPr>
          <a:xfrm>
            <a:off x="550386" y="4580361"/>
            <a:ext cx="8136413" cy="1047979"/>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Arial" panose="020B0604020202020204" pitchFamily="34" charset="0"/>
                <a:ea typeface="Times New Roman" panose="02020603050405020304" pitchFamily="18" charset="0"/>
                <a:cs typeface="Arial" panose="020B0604020202020204" pitchFamily="34" charset="0"/>
              </a:rPr>
              <a:t>A high indexing of </a:t>
            </a:r>
            <a:r>
              <a:rPr lang="en-US" i="1" dirty="0">
                <a:latin typeface="Arial" panose="020B0604020202020204" pitchFamily="34" charset="0"/>
                <a:ea typeface="Times New Roman" panose="02020603050405020304" pitchFamily="18" charset="0"/>
                <a:cs typeface="Arial" panose="020B0604020202020204" pitchFamily="34" charset="0"/>
              </a:rPr>
              <a:t>z</a:t>
            </a:r>
            <a:r>
              <a:rPr lang="en-US" dirty="0">
                <a:latin typeface="Arial" panose="020B0604020202020204" pitchFamily="34" charset="0"/>
                <a:ea typeface="Times New Roman" panose="02020603050405020304" pitchFamily="18" charset="0"/>
                <a:cs typeface="Arial" panose="020B0604020202020204" pitchFamily="34" charset="0"/>
              </a:rPr>
              <a:t> is expected to result in a high level of observed injury </a:t>
            </a:r>
            <a:r>
              <a:rPr lang="en-US" i="1" dirty="0">
                <a:latin typeface="Arial" panose="020B0604020202020204" pitchFamily="34" charset="0"/>
                <a:ea typeface="Times New Roman" panose="02020603050405020304" pitchFamily="18" charset="0"/>
                <a:cs typeface="Arial" panose="020B0604020202020204" pitchFamily="34" charset="0"/>
              </a:rPr>
              <a:t>y</a:t>
            </a:r>
            <a:r>
              <a:rPr lang="en-US" dirty="0">
                <a:latin typeface="Arial" panose="020B0604020202020204" pitchFamily="34" charset="0"/>
                <a:ea typeface="Times New Roman" panose="02020603050405020304" pitchFamily="18" charset="0"/>
                <a:cs typeface="Arial" panose="020B0604020202020204" pitchFamily="34" charset="0"/>
              </a:rPr>
              <a:t> in the case of a crash. The observed discrete injury severity variable </a:t>
            </a:r>
            <a:r>
              <a:rPr lang="en-US" i="1" dirty="0" err="1">
                <a:latin typeface="Arial" panose="020B0604020202020204" pitchFamily="34" charset="0"/>
                <a:ea typeface="Times New Roman" panose="02020603050405020304" pitchFamily="18" charset="0"/>
                <a:cs typeface="Arial" panose="020B0604020202020204" pitchFamily="34" charset="0"/>
              </a:rPr>
              <a:t>y</a:t>
            </a:r>
            <a:r>
              <a:rPr lang="en-US" i="1" baseline="-25000" dirty="0" err="1">
                <a:latin typeface="Arial" panose="020B0604020202020204" pitchFamily="34" charset="0"/>
                <a:ea typeface="Times New Roman" panose="02020603050405020304" pitchFamily="18" charset="0"/>
                <a:cs typeface="Arial" panose="020B0604020202020204" pitchFamily="34" charset="0"/>
              </a:rPr>
              <a:t>n</a:t>
            </a:r>
            <a:r>
              <a:rPr lang="en-US" i="1" dirty="0">
                <a:latin typeface="Arial" panose="020B0604020202020204" pitchFamily="34" charset="0"/>
                <a:ea typeface="Times New Roman" panose="02020603050405020304" pitchFamily="18" charset="0"/>
                <a:cs typeface="Arial" panose="020B0604020202020204" pitchFamily="34" charset="0"/>
              </a:rPr>
              <a:t> </a:t>
            </a:r>
            <a:r>
              <a:rPr lang="en-US" dirty="0">
                <a:latin typeface="Arial" panose="020B0604020202020204" pitchFamily="34" charset="0"/>
                <a:ea typeface="Times New Roman" panose="02020603050405020304" pitchFamily="18" charset="0"/>
                <a:cs typeface="Arial" panose="020B0604020202020204" pitchFamily="34" charset="0"/>
              </a:rPr>
              <a:t>is stratified by thresholds as follows: </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43094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Ordered – Ordered Logit/</a:t>
            </a:r>
            <a:r>
              <a:rPr lang="en-US"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Probit</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mc:AlternateContent xmlns:mc="http://schemas.openxmlformats.org/markup-compatibility/2006" xmlns:a14="http://schemas.microsoft.com/office/drawing/2010/main">
        <mc:Choice Requires="a14">
          <p:sp>
            <p:nvSpPr>
              <p:cNvPr id="2" name="Rectangle 1"/>
              <p:cNvSpPr/>
              <p:nvPr/>
            </p:nvSpPr>
            <p:spPr>
              <a:xfrm>
                <a:off x="457200" y="955245"/>
                <a:ext cx="6153271" cy="1886542"/>
              </a:xfrm>
              <a:prstGeom prst="rect">
                <a:avLst/>
              </a:prstGeom>
            </p:spPr>
            <p:txBody>
              <a:bodyPr wrap="square">
                <a:spAutoFit/>
              </a:bodyPr>
              <a:lstStyle/>
              <a:p>
                <a:pPr marL="0" marR="0">
                  <a:lnSpc>
                    <a:spcPct val="115000"/>
                  </a:lnSpc>
                  <a:spcBef>
                    <a:spcPts val="0"/>
                  </a:spcBef>
                  <a:spcAft>
                    <a:spcPts val="0"/>
                  </a:spcAft>
                  <a:tabLst>
                    <a:tab pos="5897880" algn="r"/>
                    <a:tab pos="457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𝑦</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eqArr>
                          <m:eqArr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eqArrPr>
                          <m:e>
                            <m:eqArr>
                              <m:eqArr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eqArr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&amp;1,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𝑖𝑓</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𝑃𝐷𝑂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𝑜𝑟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𝑛𝑜</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𝑖𝑛𝑗𝑢𝑟𝑦</m:t>
                                    </m:r>
                                  </m:e>
                                </m:d>
                              </m:e>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&amp;2,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𝑖𝑓</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&lt;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𝑖𝑛𝑗𝑢𝑟𝑦</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𝐶</m:t>
                                    </m:r>
                                  </m:e>
                                </m:d>
                              </m:e>
                              <m:e>
                                <m:r>
                                  <a:rPr lang="en-US" sz="1800" i="1">
                                    <a:effectLst/>
                                    <a:latin typeface="Cambria Math" panose="02040503050406030204" pitchFamily="18" charset="0"/>
                                    <a:ea typeface="Cambria Math" panose="02040503050406030204" pitchFamily="18" charset="0"/>
                                    <a:cs typeface="Times New Roman" panose="02020603050405020304" pitchFamily="18" charset="0"/>
                                  </a:rPr>
                                  <m:t>&amp;3,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𝑖𝑓</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&lt;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𝑖𝑛𝑗𝑢𝑟𝑦</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𝐵</m:t>
                                    </m:r>
                                  </m:e>
                                </m:d>
                              </m:e>
                            </m:eqArr>
                          </m:e>
                          <m:e>
                            <m:r>
                              <a:rPr lang="en-US" sz="1800" i="1">
                                <a:effectLst/>
                                <a:latin typeface="Cambria Math" panose="02040503050406030204" pitchFamily="18" charset="0"/>
                                <a:ea typeface="Cambria Math" panose="02040503050406030204" pitchFamily="18" charset="0"/>
                                <a:cs typeface="Times New Roman" panose="02020603050405020304" pitchFamily="18" charset="0"/>
                              </a:rPr>
                              <m:t>&amp;4,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𝑖𝑓</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&lt;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𝑖𝑛𝑗𝑢𝑟𝑦</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d>
                          </m:e>
                          <m:e>
                            <m:r>
                              <a:rPr lang="en-US" sz="1800" i="1">
                                <a:effectLst/>
                                <a:latin typeface="Cambria Math" panose="02040503050406030204" pitchFamily="18" charset="0"/>
                                <a:ea typeface="Cambria Math" panose="02040503050406030204" pitchFamily="18" charset="0"/>
                                <a:cs typeface="Times New Roman" panose="02020603050405020304" pitchFamily="18" charset="0"/>
                              </a:rPr>
                              <m:t>&amp;5,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𝑖𝑓</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&lt;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𝑜𝑟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𝑘𝑖𝑙𝑙𝑒𝑑</m:t>
                                </m:r>
                              </m:e>
                            </m:d>
                          </m:e>
                        </m:eqArr>
                      </m:e>
                    </m:d>
                  </m:oMath>
                </a14:m>
                <a:r>
                  <a:rPr lang="en-US" sz="1800" dirty="0">
                    <a:effectLst/>
                    <a:latin typeface="Times New Roman" panose="02020603050405020304" pitchFamily="18" charset="0"/>
                    <a:ea typeface="Times New Roman" panose="02020603050405020304" pitchFamily="18" charset="0"/>
                  </a:rPr>
                  <a:t>	</a:t>
                </a:r>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457200" y="955245"/>
                <a:ext cx="6153271" cy="188654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457200" y="2712020"/>
                <a:ext cx="5955248" cy="900696"/>
              </a:xfrm>
              <a:prstGeom prst="rect">
                <a:avLst/>
              </a:prstGeom>
            </p:spPr>
            <p:txBody>
              <a:bodyPr wrap="square">
                <a:spAutoFit/>
              </a:bodyPr>
              <a:lstStyle/>
              <a:p>
                <a:pPr marL="0" marR="0" indent="457200">
                  <a:lnSpc>
                    <a:spcPct val="115000"/>
                  </a:lnSpc>
                  <a:spcBef>
                    <a:spcPts val="0"/>
                  </a:spcBef>
                  <a:spcAft>
                    <a:spcPts val="0"/>
                  </a:spcAft>
                  <a:tabLst>
                    <a:tab pos="5897880" algn="r"/>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Vrinda"/>
                </a:endParaRPr>
              </a:p>
              <a:p>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𝑙𝑜𝑔</m:t>
                    </m:r>
                    <m:d>
                      <m:dPr>
                        <m:ctrlPr>
                          <a:rPr lang="en-US" sz="1800" i="1">
                            <a:effectLst/>
                            <a:latin typeface="Cambria Math" panose="02040503050406030204" pitchFamily="18" charset="0"/>
                            <a:cs typeface="Times New Roman" panose="02020603050405020304" pitchFamily="18" charset="0"/>
                          </a:rPr>
                        </m:ctrlPr>
                      </m:dP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sub>
                            </m:sSub>
                            <m:d>
                              <m:dPr>
                                <m:ctrlPr>
                                  <a:rPr lang="en-US" sz="1800" i="1">
                                    <a:effectLst/>
                                    <a:latin typeface="Cambria Math" panose="02040503050406030204" pitchFamily="18" charset="0"/>
                                    <a:ea typeface="Yu Mincho"/>
                                    <a:cs typeface="Times New Roman" panose="02020603050405020304" pitchFamily="18" charset="0"/>
                                  </a:rPr>
                                </m:ctrlPr>
                              </m:dPr>
                              <m:e>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𝑦</m:t>
                                    </m:r>
                                  </m:e>
                                  <m:sub>
                                    <m:r>
                                      <a:rPr lang="en-US" sz="1800" i="1">
                                        <a:effectLst/>
                                        <a:latin typeface="Cambria Math" panose="02040503050406030204" pitchFamily="18" charset="0"/>
                                        <a:ea typeface="Yu Mincho"/>
                                        <a:cs typeface="Times New Roman" panose="02020603050405020304" pitchFamily="18" charset="0"/>
                                      </a:rPr>
                                      <m:t>𝑛</m:t>
                                    </m:r>
                                  </m:sub>
                                </m:sSub>
                                <m:r>
                                  <a:rPr lang="en-US" sz="1800" i="1">
                                    <a:effectLst/>
                                    <a:latin typeface="Cambria Math" panose="02040503050406030204" pitchFamily="18" charset="0"/>
                                    <a:ea typeface="Yu Mincho"/>
                                    <a:cs typeface="Times New Roman" panose="02020603050405020304" pitchFamily="18" charset="0"/>
                                  </a:rPr>
                                  <m:t>&gt;</m:t>
                                </m:r>
                                <m:r>
                                  <a:rPr lang="en-US" sz="1800" i="1">
                                    <a:effectLst/>
                                    <a:latin typeface="Cambria Math" panose="02040503050406030204" pitchFamily="18" charset="0"/>
                                    <a:ea typeface="Yu Mincho"/>
                                    <a:cs typeface="Times New Roman" panose="02020603050405020304" pitchFamily="18" charset="0"/>
                                  </a:rPr>
                                  <m:t>𝑖</m:t>
                                </m:r>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sub>
                            </m:sSub>
                            <m:d>
                              <m:dPr>
                                <m:ctrlPr>
                                  <a:rPr lang="en-US" sz="1800" i="1">
                                    <a:effectLst/>
                                    <a:latin typeface="Cambria Math" panose="02040503050406030204" pitchFamily="18" charset="0"/>
                                    <a:ea typeface="Yu Mincho"/>
                                    <a:cs typeface="Times New Roman" panose="02020603050405020304" pitchFamily="18" charset="0"/>
                                  </a:rPr>
                                </m:ctrlPr>
                              </m:dPr>
                              <m:e>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𝑦</m:t>
                                    </m:r>
                                  </m:e>
                                  <m:sub>
                                    <m:r>
                                      <a:rPr lang="en-US" sz="1800" i="1">
                                        <a:effectLst/>
                                        <a:latin typeface="Cambria Math" panose="02040503050406030204" pitchFamily="18" charset="0"/>
                                        <a:ea typeface="Yu Mincho"/>
                                        <a:cs typeface="Times New Roman" panose="02020603050405020304" pitchFamily="18" charset="0"/>
                                      </a:rPr>
                                      <m:t>𝑛</m:t>
                                    </m:r>
                                  </m:sub>
                                </m:sSub>
                                <m:r>
                                  <a:rPr lang="en-US" sz="1800" i="1">
                                    <a:effectLst/>
                                    <a:latin typeface="Cambria Math" panose="02040503050406030204" pitchFamily="18" charset="0"/>
                                    <a:ea typeface="Yu Mincho"/>
                                    <a:cs typeface="Times New Roman" panose="02020603050405020304" pitchFamily="18" charset="0"/>
                                  </a:rPr>
                                  <m:t>&gt;</m:t>
                                </m:r>
                                <m:r>
                                  <a:rPr lang="en-US" sz="1800" i="1">
                                    <a:effectLst/>
                                    <a:latin typeface="Cambria Math" panose="02040503050406030204" pitchFamily="18" charset="0"/>
                                    <a:ea typeface="Yu Mincho"/>
                                    <a:cs typeface="Times New Roman" panose="02020603050405020304" pitchFamily="18" charset="0"/>
                                  </a:rPr>
                                  <m:t>𝑖</m:t>
                                </m:r>
                              </m:e>
                            </m:d>
                          </m:den>
                        </m:f>
                      </m:e>
                    </m:d>
                    <m:r>
                      <a:rPr lang="en-US" sz="1800" i="1">
                        <a:effectLst/>
                        <a:latin typeface="Cambria Math" panose="02040503050406030204" pitchFamily="18" charset="0"/>
                        <a:ea typeface="Yu Mincho"/>
                        <a:cs typeface="Times New Roman" panose="02020603050405020304" pitchFamily="18" charset="0"/>
                      </a:rPr>
                      <m:t>=</m:t>
                    </m:r>
                    <m:sSub>
                      <m:sSubPr>
                        <m:ctrlPr>
                          <a:rPr lang="en-US" sz="1800" i="1">
                            <a:effectLst/>
                            <a:latin typeface="Cambria Math" panose="02040503050406030204" pitchFamily="18" charset="0"/>
                            <a:ea typeface="Yu Mincho"/>
                            <a:cs typeface="Times New Roman" panose="02020603050405020304" pitchFamily="18" charset="0"/>
                          </a:rPr>
                        </m:ctrlPr>
                      </m:sSubPr>
                      <m:e>
                        <m:r>
                          <a:rPr lang="en-US" sz="1800" i="1">
                            <a:effectLst/>
                            <a:latin typeface="Cambria Math" panose="02040503050406030204" pitchFamily="18" charset="0"/>
                            <a:ea typeface="Yu Mincho"/>
                            <a:cs typeface="Times New Roman" panose="02020603050405020304" pitchFamily="18" charset="0"/>
                          </a:rPr>
                          <m:t>𝛼</m:t>
                        </m:r>
                      </m:e>
                      <m:sub>
                        <m:r>
                          <a:rPr lang="en-US" sz="1800" i="1">
                            <a:effectLst/>
                            <a:latin typeface="Cambria Math" panose="02040503050406030204" pitchFamily="18" charset="0"/>
                            <a:ea typeface="Yu Mincho"/>
                            <a:cs typeface="Times New Roman" panose="02020603050405020304" pitchFamily="18" charset="0"/>
                          </a:rPr>
                          <m:t>𝑖</m:t>
                        </m:r>
                      </m:sub>
                    </m:sSub>
                    <m:r>
                      <a:rPr lang="en-US" sz="1800" i="1">
                        <a:effectLst/>
                        <a:latin typeface="Cambria Math" panose="02040503050406030204" pitchFamily="18" charset="0"/>
                        <a:ea typeface="Yu Mincho"/>
                        <a:cs typeface="Times New Roman" panose="02020603050405020304" pitchFamily="18" charset="0"/>
                      </a:rPr>
                      <m:t>+</m:t>
                    </m:r>
                    <m:sSup>
                      <m:sSupPr>
                        <m:ctrlPr>
                          <a:rPr lang="en-US" sz="1800" b="1" i="1">
                            <a:effectLst/>
                            <a:latin typeface="Cambria Math" panose="02040503050406030204" pitchFamily="18" charset="0"/>
                            <a:ea typeface="Yu Mincho"/>
                            <a:cs typeface="Times New Roman" panose="02020603050405020304" pitchFamily="18" charset="0"/>
                          </a:rPr>
                        </m:ctrlPr>
                      </m:sSupPr>
                      <m:e>
                        <m:r>
                          <a:rPr lang="en-US" sz="1800" b="1" i="1">
                            <a:effectLst/>
                            <a:latin typeface="Cambria Math" panose="02040503050406030204" pitchFamily="18" charset="0"/>
                            <a:ea typeface="Yu Mincho"/>
                            <a:cs typeface="Times New Roman" panose="02020603050405020304" pitchFamily="18" charset="0"/>
                          </a:rPr>
                          <m:t>𝜷</m:t>
                        </m:r>
                      </m:e>
                      <m:sup>
                        <m:r>
                          <a:rPr lang="en-US" sz="1800" b="1" i="1">
                            <a:effectLst/>
                            <a:latin typeface="Cambria Math" panose="02040503050406030204" pitchFamily="18" charset="0"/>
                            <a:ea typeface="Yu Mincho"/>
                            <a:cs typeface="Times New Roman" panose="02020603050405020304" pitchFamily="18" charset="0"/>
                          </a:rPr>
                          <m:t>′</m:t>
                        </m:r>
                      </m:sup>
                    </m:sSup>
                    <m:sSub>
                      <m:sSubPr>
                        <m:ctrlPr>
                          <a:rPr lang="en-US" sz="1800" b="1" i="1">
                            <a:effectLst/>
                            <a:latin typeface="Cambria Math" panose="02040503050406030204" pitchFamily="18" charset="0"/>
                            <a:ea typeface="Yu Mincho"/>
                            <a:cs typeface="Times New Roman" panose="02020603050405020304" pitchFamily="18" charset="0"/>
                          </a:rPr>
                        </m:ctrlPr>
                      </m:sSubPr>
                      <m:e>
                        <m:r>
                          <a:rPr lang="en-US" sz="1800" b="1" i="1">
                            <a:effectLst/>
                            <a:latin typeface="Cambria Math" panose="02040503050406030204" pitchFamily="18" charset="0"/>
                            <a:ea typeface="Yu Mincho"/>
                            <a:cs typeface="Times New Roman" panose="02020603050405020304" pitchFamily="18" charset="0"/>
                          </a:rPr>
                          <m:t>𝑿</m:t>
                        </m:r>
                      </m:e>
                      <m:sub>
                        <m:r>
                          <a:rPr lang="en-US" sz="1800" b="1" i="1">
                            <a:effectLst/>
                            <a:latin typeface="Cambria Math" panose="02040503050406030204" pitchFamily="18" charset="0"/>
                            <a:ea typeface="Yu Mincho"/>
                            <a:cs typeface="Times New Roman" panose="02020603050405020304" pitchFamily="18" charset="0"/>
                          </a:rPr>
                          <m:t>𝒏</m:t>
                        </m:r>
                      </m:sub>
                    </m:sSub>
                    <m:r>
                      <a:rPr lang="en-US" sz="1800" i="1">
                        <a:effectLst/>
                        <a:latin typeface="Cambria Math" panose="02040503050406030204" pitchFamily="18" charset="0"/>
                        <a:ea typeface="Yu Mincho"/>
                        <a:cs typeface="Times New Roman" panose="02020603050405020304" pitchFamily="18" charset="0"/>
                      </a:rPr>
                      <m:t>   ( </m:t>
                    </m:r>
                    <m:r>
                      <a:rPr lang="en-US" sz="1800" i="1">
                        <a:effectLst/>
                        <a:latin typeface="Cambria Math" panose="02040503050406030204" pitchFamily="18" charset="0"/>
                        <a:ea typeface="Yu Mincho"/>
                        <a:cs typeface="Times New Roman" panose="02020603050405020304" pitchFamily="18" charset="0"/>
                      </a:rPr>
                      <m:t>𝑖</m:t>
                    </m:r>
                    <m:r>
                      <a:rPr lang="en-US" sz="1800" i="1">
                        <a:effectLst/>
                        <a:latin typeface="Cambria Math" panose="02040503050406030204" pitchFamily="18" charset="0"/>
                        <a:ea typeface="Yu Mincho"/>
                        <a:cs typeface="Times New Roman" panose="02020603050405020304" pitchFamily="18" charset="0"/>
                      </a:rPr>
                      <m:t>=1, </m:t>
                    </m:r>
                    <m:r>
                      <a:rPr lang="en-US" sz="1600" i="1">
                        <a:effectLst/>
                        <a:latin typeface="Cambria Math" panose="02040503050406030204" pitchFamily="18" charset="0"/>
                        <a:ea typeface="Calibri" panose="020F0502020204030204" pitchFamily="34" charset="0"/>
                        <a:cs typeface="Times New Roman" panose="02020603050405020304" pitchFamily="18" charset="0"/>
                      </a:rPr>
                      <m:t>⋯</m:t>
                    </m:r>
                    <m:r>
                      <a:rPr lang="en-US" sz="1600" i="1">
                        <a:effectLst/>
                        <a:latin typeface="Cambria Math" panose="02040503050406030204" pitchFamily="18" charset="0"/>
                        <a:ea typeface="Calibri" panose="020F0502020204030204" pitchFamily="34" charset="0"/>
                        <a:cs typeface="Times New Roman" panose="02020603050405020304" pitchFamily="18" charset="0"/>
                      </a:rPr>
                      <m:t>𝐼</m:t>
                    </m:r>
                    <m:r>
                      <a:rPr lang="en-US" sz="1600" i="1">
                        <a:effectLst/>
                        <a:latin typeface="Cambria Math" panose="02040503050406030204" pitchFamily="18" charset="0"/>
                        <a:ea typeface="Calibri" panose="020F0502020204030204" pitchFamily="34" charset="0"/>
                        <a:cs typeface="Times New Roman" panose="02020603050405020304" pitchFamily="18" charset="0"/>
                      </a:rPr>
                      <m:t>−1)</m:t>
                    </m:r>
                  </m:oMath>
                </a14:m>
                <a:r>
                  <a:rPr lang="en-US" sz="1800" dirty="0">
                    <a:effectLst/>
                    <a:latin typeface="Times New Roman" panose="02020603050405020304" pitchFamily="18" charset="0"/>
                    <a:ea typeface="Yu Mincho"/>
                  </a:rPr>
                  <a:t> 	</a:t>
                </a:r>
                <a:endParaRPr lang="en-US" dirty="0"/>
              </a:p>
            </p:txBody>
          </p:sp>
        </mc:Choice>
        <mc:Fallback xmlns="">
          <p:sp>
            <p:nvSpPr>
              <p:cNvPr id="4" name="Rectangle 3"/>
              <p:cNvSpPr>
                <a:spLocks noRot="1" noChangeAspect="1" noMove="1" noResize="1" noEditPoints="1" noAdjustHandles="1" noChangeArrowheads="1" noChangeShapeType="1" noTextEdit="1"/>
              </p:cNvSpPr>
              <p:nvPr/>
            </p:nvSpPr>
            <p:spPr>
              <a:xfrm>
                <a:off x="457200" y="2712020"/>
                <a:ext cx="5955248" cy="900696"/>
              </a:xfrm>
              <a:prstGeom prst="rect">
                <a:avLst/>
              </a:prstGeom>
              <a:blipFill>
                <a:blip r:embed="rId3"/>
                <a:stretch>
                  <a:fillRect/>
                </a:stretch>
              </a:blipFill>
            </p:spPr>
            <p:txBody>
              <a:bodyPr/>
              <a:lstStyle/>
              <a:p>
                <a:r>
                  <a:rPr lang="en-US">
                    <a:noFill/>
                  </a:rPr>
                  <a:t> </a:t>
                </a:r>
              </a:p>
            </p:txBody>
          </p:sp>
        </mc:Fallback>
      </mc:AlternateContent>
      <p:pic>
        <p:nvPicPr>
          <p:cNvPr id="10" name="Picture 9"/>
          <p:cNvPicPr/>
          <p:nvPr/>
        </p:nvPicPr>
        <p:blipFill>
          <a:blip r:embed="rId4"/>
          <a:stretch>
            <a:fillRect/>
          </a:stretch>
        </p:blipFill>
        <p:spPr>
          <a:xfrm>
            <a:off x="457199" y="3995402"/>
            <a:ext cx="7224925" cy="2737377"/>
          </a:xfrm>
          <a:prstGeom prst="rect">
            <a:avLst/>
          </a:prstGeom>
        </p:spPr>
      </p:pic>
    </p:spTree>
    <p:extLst>
      <p:ext uri="{BB962C8B-B14F-4D97-AF65-F5344CB8AC3E}">
        <p14:creationId xmlns:p14="http://schemas.microsoft.com/office/powerpoint/2010/main" val="25892197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Under-Reporting </a:t>
            </a:r>
          </a:p>
          <a:p>
            <a:pPr lvl="1"/>
            <a:r>
              <a:rPr lang="en-US" dirty="0" smtClean="0"/>
              <a:t>Important issue (unbalanced proportions)</a:t>
            </a:r>
          </a:p>
          <a:p>
            <a:pPr lvl="2"/>
            <a:r>
              <a:rPr lang="en-US" dirty="0" smtClean="0"/>
              <a:t>See Ye and Lord (2011) (TRB paper)</a:t>
            </a:r>
          </a:p>
          <a:p>
            <a:r>
              <a:rPr lang="en-US" dirty="0" smtClean="0"/>
              <a:t>Small Sample size</a:t>
            </a:r>
          </a:p>
          <a:p>
            <a:pPr lvl="1"/>
            <a:r>
              <a:rPr lang="en-US" dirty="0" smtClean="0"/>
              <a:t>Will affect the proportion</a:t>
            </a:r>
          </a:p>
          <a:p>
            <a:pPr lvl="2"/>
            <a:r>
              <a:rPr lang="en-US" dirty="0" smtClean="0"/>
              <a:t>See Ye and Lord (2014) for minimum sample size for different models (AMAR paper)</a:t>
            </a:r>
          </a:p>
          <a:p>
            <a:r>
              <a:rPr lang="en-US" dirty="0" smtClean="0"/>
              <a:t>Omitted Variables Bias</a:t>
            </a:r>
          </a:p>
          <a:p>
            <a:pPr lvl="1"/>
            <a:r>
              <a:rPr lang="en-US" dirty="0" smtClean="0"/>
              <a:t>Same as for crash-frequency</a:t>
            </a:r>
          </a:p>
          <a:p>
            <a:r>
              <a:rPr lang="en-US" dirty="0" err="1" smtClean="0"/>
              <a:t>Endogeneity</a:t>
            </a:r>
            <a:endParaRPr lang="en-US" dirty="0" smtClean="0"/>
          </a:p>
          <a:p>
            <a:pPr lvl="1"/>
            <a:r>
              <a:rPr lang="en-US" dirty="0" smtClean="0"/>
              <a:t>Same as for crash-frequency</a:t>
            </a:r>
          </a:p>
        </p:txBody>
      </p:sp>
      <p:sp>
        <p:nvSpPr>
          <p:cNvPr id="3" name="Title 2"/>
          <p:cNvSpPr>
            <a:spLocks noGrp="1"/>
          </p:cNvSpPr>
          <p:nvPr>
            <p:ph type="title"/>
          </p:nvPr>
        </p:nvSpPr>
        <p:spPr/>
        <p:txBody>
          <a:bodyPr>
            <a:normAutofit/>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Data Issues - Crash Severity</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05656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ahoma" panose="020B0604030504040204" pitchFamily="34" charset="0"/>
                <a:ea typeface="Tahoma" panose="020B0604030504040204" pitchFamily="34" charset="0"/>
                <a:cs typeface="Tahoma" panose="020B0604030504040204" pitchFamily="34" charset="0"/>
              </a:rPr>
              <a:t>Over-Dispersion</a:t>
            </a:r>
          </a:p>
          <a:p>
            <a:pPr lvl="1"/>
            <a:r>
              <a:rPr lang="en-US" dirty="0" smtClean="0">
                <a:latin typeface="Tahoma" panose="020B0604030504040204" pitchFamily="34" charset="0"/>
                <a:ea typeface="Tahoma" panose="020B0604030504040204" pitchFamily="34" charset="0"/>
                <a:cs typeface="Tahoma" panose="020B0604030504040204" pitchFamily="34" charset="0"/>
              </a:rPr>
              <a:t>Unequal probability of events (Poisson trials)</a:t>
            </a:r>
          </a:p>
          <a:p>
            <a:pPr lvl="1"/>
            <a:r>
              <a:rPr lang="en-US" dirty="0" smtClean="0">
                <a:latin typeface="Tahoma" panose="020B0604030504040204" pitchFamily="34" charset="0"/>
                <a:ea typeface="Tahoma" panose="020B0604030504040204" pitchFamily="34" charset="0"/>
                <a:cs typeface="Tahoma" panose="020B0604030504040204" pitchFamily="34" charset="0"/>
              </a:rPr>
              <a:t>Unobserved </a:t>
            </a:r>
            <a:r>
              <a:rPr lang="en-US" dirty="0">
                <a:latin typeface="Tahoma" panose="020B0604030504040204" pitchFamily="34" charset="0"/>
                <a:ea typeface="Tahoma" panose="020B0604030504040204" pitchFamily="34" charset="0"/>
                <a:cs typeface="Tahoma" panose="020B0604030504040204" pitchFamily="34" charset="0"/>
              </a:rPr>
              <a:t>heterogeneity (crash rate that differs across </a:t>
            </a:r>
            <a:r>
              <a:rPr lang="en-US" dirty="0" smtClean="0">
                <a:latin typeface="Tahoma" panose="020B0604030504040204" pitchFamily="34" charset="0"/>
                <a:ea typeface="Tahoma" panose="020B0604030504040204" pitchFamily="34" charset="0"/>
                <a:cs typeface="Tahoma" panose="020B0604030504040204" pitchFamily="34" charset="0"/>
              </a:rPr>
              <a:t>observations)</a:t>
            </a:r>
          </a:p>
          <a:p>
            <a:pPr lvl="2"/>
            <a:r>
              <a:rPr lang="en-US" dirty="0" smtClean="0">
                <a:latin typeface="Tahoma" panose="020B0604030504040204" pitchFamily="34" charset="0"/>
                <a:ea typeface="Tahoma" panose="020B0604030504040204" pitchFamily="34" charset="0"/>
                <a:cs typeface="Tahoma" panose="020B0604030504040204" pitchFamily="34" charset="0"/>
              </a:rPr>
              <a:t>Factors that influence crash risk not captured by the data/model</a:t>
            </a:r>
          </a:p>
          <a:p>
            <a:r>
              <a:rPr lang="en-US" dirty="0" smtClean="0">
                <a:latin typeface="Tahoma" panose="020B0604030504040204" pitchFamily="34" charset="0"/>
                <a:ea typeface="Tahoma" panose="020B0604030504040204" pitchFamily="34" charset="0"/>
                <a:cs typeface="Tahoma" panose="020B0604030504040204" pitchFamily="34" charset="0"/>
              </a:rPr>
              <a:t>Under-Dispersion (rare)</a:t>
            </a:r>
          </a:p>
          <a:p>
            <a:pPr lvl="1"/>
            <a:r>
              <a:rPr lang="en-US" dirty="0" smtClean="0">
                <a:latin typeface="Tahoma" panose="020B0604030504040204" pitchFamily="34" charset="0"/>
                <a:ea typeface="Tahoma" panose="020B0604030504040204" pitchFamily="34" charset="0"/>
                <a:cs typeface="Tahoma" panose="020B0604030504040204" pitchFamily="34" charset="0"/>
              </a:rPr>
              <a:t>Two Conditions</a:t>
            </a:r>
          </a:p>
          <a:p>
            <a:pPr lvl="1"/>
            <a:r>
              <a:rPr lang="en-US" dirty="0" smtClean="0">
                <a:latin typeface="Tahoma" panose="020B0604030504040204" pitchFamily="34" charset="0"/>
                <a:ea typeface="Tahoma" panose="020B0604030504040204" pitchFamily="34" charset="0"/>
                <a:cs typeface="Tahoma" panose="020B0604030504040204" pitchFamily="34" charset="0"/>
              </a:rPr>
              <a:t>1) Low sample mean</a:t>
            </a:r>
          </a:p>
          <a:p>
            <a:pPr lvl="1"/>
            <a:r>
              <a:rPr lang="en-US" dirty="0" smtClean="0">
                <a:latin typeface="Tahoma" panose="020B0604030504040204" pitchFamily="34" charset="0"/>
                <a:ea typeface="Tahoma" panose="020B0604030504040204" pitchFamily="34" charset="0"/>
                <a:cs typeface="Tahoma" panose="020B0604030504040204" pitchFamily="34" charset="0"/>
              </a:rPr>
              <a:t>2) Modeling output (Observations conditional upon the mean)</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Title 2"/>
          <p:cNvSpPr>
            <a:spLocks noGrp="1"/>
          </p:cNvSpPr>
          <p:nvPr>
            <p:ph type="title"/>
          </p:nvPr>
        </p:nvSpPr>
        <p:spPr/>
        <p:txBody>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Sources of Dispersion</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50666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Sources of Dispersion</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2859" y="1357040"/>
            <a:ext cx="8383941" cy="4280789"/>
          </a:xfrm>
          <a:prstGeom prst="rect">
            <a:avLst/>
          </a:prstGeom>
          <a:noFill/>
        </p:spPr>
      </p:pic>
      <p:graphicFrame>
        <p:nvGraphicFramePr>
          <p:cNvPr id="7" name="Object 6"/>
          <p:cNvGraphicFramePr>
            <a:graphicFrameLocks noChangeAspect="1"/>
          </p:cNvGraphicFramePr>
          <p:nvPr>
            <p:extLst>
              <p:ext uri="{D42A27DB-BD31-4B8C-83A1-F6EECF244321}">
                <p14:modId xmlns:p14="http://schemas.microsoft.com/office/powerpoint/2010/main" val="1541897027"/>
              </p:ext>
            </p:extLst>
          </p:nvPr>
        </p:nvGraphicFramePr>
        <p:xfrm>
          <a:off x="1828801" y="5987282"/>
          <a:ext cx="2096712" cy="524178"/>
        </p:xfrm>
        <a:graphic>
          <a:graphicData uri="http://schemas.openxmlformats.org/presentationml/2006/ole">
            <mc:AlternateContent xmlns:mc="http://schemas.openxmlformats.org/markup-compatibility/2006">
              <mc:Choice xmlns:v="urn:schemas-microsoft-com:vml" Requires="v">
                <p:oleObj spid="_x0000_s156753" name="Equation" r:id="rId4" imgW="1015559" imgH="253890" progId="Equation.DSMT4">
                  <p:embed/>
                </p:oleObj>
              </mc:Choice>
              <mc:Fallback>
                <p:oleObj name="Equation" r:id="rId4" imgW="1015559" imgH="253890"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1" y="5987282"/>
                        <a:ext cx="2096712" cy="524178"/>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193111983"/>
              </p:ext>
            </p:extLst>
          </p:nvPr>
        </p:nvGraphicFramePr>
        <p:xfrm>
          <a:off x="5998930" y="5987282"/>
          <a:ext cx="2096712" cy="524178"/>
        </p:xfrm>
        <a:graphic>
          <a:graphicData uri="http://schemas.openxmlformats.org/presentationml/2006/ole">
            <mc:AlternateContent xmlns:mc="http://schemas.openxmlformats.org/markup-compatibility/2006">
              <mc:Choice xmlns:v="urn:schemas-microsoft-com:vml" Requires="v">
                <p:oleObj spid="_x0000_s156754" name="Equation" r:id="rId6" imgW="1015559" imgH="253890" progId="Equation.DSMT4">
                  <p:embed/>
                </p:oleObj>
              </mc:Choice>
              <mc:Fallback>
                <p:oleObj name="Equation" r:id="rId6" imgW="1015559" imgH="25389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98930" y="5987282"/>
                        <a:ext cx="2096712" cy="524178"/>
                      </a:xfrm>
                      <a:prstGeom prst="rect">
                        <a:avLst/>
                      </a:prstGeom>
                      <a:noFill/>
                    </p:spPr>
                  </p:pic>
                </p:oleObj>
              </mc:Fallback>
            </mc:AlternateContent>
          </a:graphicData>
        </a:graphic>
      </p:graphicFrame>
    </p:spTree>
    <p:extLst>
      <p:ext uri="{BB962C8B-B14F-4D97-AF65-F5344CB8AC3E}">
        <p14:creationId xmlns:p14="http://schemas.microsoft.com/office/powerpoint/2010/main" val="2398642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74074" y="1005087"/>
          <a:ext cx="8410967" cy="5674114"/>
        </p:xfrm>
        <a:graphic>
          <a:graphicData uri="http://schemas.openxmlformats.org/drawingml/2006/table">
            <a:tbl>
              <a:tblPr/>
              <a:tblGrid>
                <a:gridCol w="2884390">
                  <a:extLst>
                    <a:ext uri="{9D8B030D-6E8A-4147-A177-3AD203B41FA5}">
                      <a16:colId xmlns:a16="http://schemas.microsoft.com/office/drawing/2014/main" val="20000"/>
                    </a:ext>
                  </a:extLst>
                </a:gridCol>
                <a:gridCol w="5526577">
                  <a:extLst>
                    <a:ext uri="{9D8B030D-6E8A-4147-A177-3AD203B41FA5}">
                      <a16:colId xmlns:a16="http://schemas.microsoft.com/office/drawing/2014/main" val="20001"/>
                    </a:ext>
                  </a:extLst>
                </a:gridCol>
              </a:tblGrid>
              <a:tr h="217944">
                <a:tc>
                  <a:txBody>
                    <a:bodyPr/>
                    <a:lstStyle/>
                    <a:p>
                      <a:pPr marL="0" marR="0" algn="ctr">
                        <a:spcBef>
                          <a:spcPts val="600"/>
                        </a:spcBef>
                        <a:spcAft>
                          <a:spcPts val="600"/>
                        </a:spcAft>
                      </a:pPr>
                      <a:r>
                        <a:rPr lang="en-US" sz="1200" b="1" dirty="0">
                          <a:latin typeface="Tahoma" pitchFamily="34" charset="0"/>
                          <a:ea typeface="Tahoma" pitchFamily="34" charset="0"/>
                          <a:cs typeface="Tahoma" pitchFamily="34" charset="0"/>
                        </a:rPr>
                        <a:t>Data/Methodological Issue</a:t>
                      </a:r>
                      <a:endParaRPr lang="en-US" sz="1200" dirty="0">
                        <a:latin typeface="Tahoma" pitchFamily="34" charset="0"/>
                        <a:ea typeface="Tahoma" pitchFamily="34" charset="0"/>
                        <a:cs typeface="Tahoma" pitchFamily="34" charset="0"/>
                      </a:endParaRP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200" b="1" dirty="0">
                          <a:latin typeface="Tahoma" pitchFamily="34" charset="0"/>
                          <a:ea typeface="Tahoma" pitchFamily="34" charset="0"/>
                          <a:cs typeface="Tahoma" pitchFamily="34" charset="0"/>
                        </a:rPr>
                        <a:t>Associated Problems</a:t>
                      </a:r>
                      <a:endParaRPr lang="en-US" sz="1200" dirty="0">
                        <a:latin typeface="Tahoma" pitchFamily="34" charset="0"/>
                        <a:ea typeface="Tahoma" pitchFamily="34" charset="0"/>
                        <a:cs typeface="Tahoma" pitchFamily="34" charset="0"/>
                      </a:endParaRP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5890">
                <a:tc>
                  <a:txBody>
                    <a:bodyPr/>
                    <a:lstStyle/>
                    <a:p>
                      <a:pPr marL="0" marR="0">
                        <a:spcBef>
                          <a:spcPts val="600"/>
                        </a:spcBef>
                        <a:spcAft>
                          <a:spcPts val="600"/>
                        </a:spcAft>
                      </a:pPr>
                      <a:r>
                        <a:rPr lang="en-US" sz="1200" dirty="0" err="1">
                          <a:latin typeface="Tahoma" pitchFamily="34" charset="0"/>
                          <a:ea typeface="Tahoma" pitchFamily="34" charset="0"/>
                          <a:cs typeface="Tahoma" pitchFamily="34" charset="0"/>
                        </a:rPr>
                        <a:t>Overdispersion</a:t>
                      </a:r>
                      <a:endParaRPr lang="en-US" sz="1200" dirty="0">
                        <a:latin typeface="Tahoma" pitchFamily="34" charset="0"/>
                        <a:ea typeface="Tahoma" pitchFamily="34" charset="0"/>
                        <a:cs typeface="Tahoma" pitchFamily="34" charset="0"/>
                      </a:endParaRP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Can violate some the basic count-data modeling assumptions of some modeling approaches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5890">
                <a:tc>
                  <a:txBody>
                    <a:bodyPr/>
                    <a:lstStyle/>
                    <a:p>
                      <a:pPr marL="0" marR="0">
                        <a:spcBef>
                          <a:spcPts val="600"/>
                        </a:spcBef>
                        <a:spcAft>
                          <a:spcPts val="600"/>
                        </a:spcAft>
                      </a:pPr>
                      <a:r>
                        <a:rPr lang="en-US" sz="1200" dirty="0" err="1">
                          <a:latin typeface="Tahoma" pitchFamily="34" charset="0"/>
                          <a:ea typeface="Tahoma" pitchFamily="34" charset="0"/>
                          <a:cs typeface="Tahoma" pitchFamily="34" charset="0"/>
                        </a:rPr>
                        <a:t>Underdispersion</a:t>
                      </a:r>
                      <a:endParaRPr lang="en-US" sz="1200" dirty="0">
                        <a:latin typeface="Tahoma" pitchFamily="34" charset="0"/>
                        <a:ea typeface="Tahoma" pitchFamily="34" charset="0"/>
                        <a:cs typeface="Tahoma" pitchFamily="34" charset="0"/>
                      </a:endParaRP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As with </a:t>
                      </a:r>
                      <a:r>
                        <a:rPr lang="en-US" sz="1200" dirty="0" err="1">
                          <a:latin typeface="Tahoma" pitchFamily="34" charset="0"/>
                          <a:ea typeface="Tahoma" pitchFamily="34" charset="0"/>
                          <a:cs typeface="Tahoma" pitchFamily="34" charset="0"/>
                        </a:rPr>
                        <a:t>overdispersion</a:t>
                      </a:r>
                      <a:r>
                        <a:rPr lang="en-US" sz="1200" dirty="0">
                          <a:latin typeface="Tahoma" pitchFamily="34" charset="0"/>
                          <a:ea typeface="Tahoma" pitchFamily="34" charset="0"/>
                          <a:cs typeface="Tahoma" pitchFamily="34" charset="0"/>
                        </a:rPr>
                        <a:t>, can violate some the basic count-data modeling assumptions of some modeling approaches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5890">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Time-varying explanatory variables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Averaging of variables over studied time intervals ignores potentially important variations within time intervals – which can result in erroneous parameter estimates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7944">
                <a:tc>
                  <a:txBody>
                    <a:bodyPr/>
                    <a:lstStyle/>
                    <a:p>
                      <a:pPr marL="0" marR="0">
                        <a:spcBef>
                          <a:spcPts val="600"/>
                        </a:spcBef>
                        <a:spcAft>
                          <a:spcPts val="600"/>
                        </a:spcAft>
                      </a:pPr>
                      <a:r>
                        <a:rPr lang="en-US" sz="1200">
                          <a:latin typeface="Tahoma" pitchFamily="34" charset="0"/>
                          <a:ea typeface="Tahoma" pitchFamily="34" charset="0"/>
                          <a:cs typeface="Tahoma" pitchFamily="34" charset="0"/>
                        </a:rPr>
                        <a:t>Temporal and spatial correlation</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Correlation over time and space causes losses in estimation efficiency</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35890">
                <a:tc>
                  <a:txBody>
                    <a:bodyPr/>
                    <a:lstStyle/>
                    <a:p>
                      <a:pPr marL="0" marR="0">
                        <a:spcBef>
                          <a:spcPts val="600"/>
                        </a:spcBef>
                        <a:spcAft>
                          <a:spcPts val="600"/>
                        </a:spcAft>
                      </a:pPr>
                      <a:r>
                        <a:rPr lang="en-US" sz="1200">
                          <a:latin typeface="Tahoma" pitchFamily="34" charset="0"/>
                          <a:ea typeface="Tahoma" pitchFamily="34" charset="0"/>
                          <a:cs typeface="Tahoma" pitchFamily="34" charset="0"/>
                        </a:rPr>
                        <a:t>Low sample mean and small sample size</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Causes an excess number of observations where zero crashes are observed which can cause errors in parameter estimates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35890">
                <a:tc>
                  <a:txBody>
                    <a:bodyPr/>
                    <a:lstStyle/>
                    <a:p>
                      <a:pPr marL="0" marR="0">
                        <a:spcBef>
                          <a:spcPts val="600"/>
                        </a:spcBef>
                        <a:spcAft>
                          <a:spcPts val="600"/>
                        </a:spcAft>
                      </a:pPr>
                      <a:r>
                        <a:rPr lang="en-US" sz="1200">
                          <a:latin typeface="Tahoma" pitchFamily="34" charset="0"/>
                          <a:ea typeface="Tahoma" pitchFamily="34" charset="0"/>
                          <a:cs typeface="Tahoma" pitchFamily="34" charset="0"/>
                        </a:rPr>
                        <a:t>Injury severity and crash type correlation</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Correlation between severities and crash types causes losses in estimation efficiency when separate severity-count models are estimated</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5890">
                <a:tc>
                  <a:txBody>
                    <a:bodyPr/>
                    <a:lstStyle/>
                    <a:p>
                      <a:pPr marL="0" marR="0">
                        <a:spcBef>
                          <a:spcPts val="600"/>
                        </a:spcBef>
                        <a:spcAft>
                          <a:spcPts val="600"/>
                        </a:spcAft>
                      </a:pPr>
                      <a:r>
                        <a:rPr lang="en-US" sz="1200">
                          <a:latin typeface="Tahoma" pitchFamily="34" charset="0"/>
                          <a:ea typeface="Tahoma" pitchFamily="34" charset="0"/>
                          <a:cs typeface="Tahoma" pitchFamily="34" charset="0"/>
                        </a:rPr>
                        <a:t>Under reporting</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Under reporting can distort model predictions and lead to erroneous inferences with regard to the influence of explanatory variables </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53832">
                <a:tc>
                  <a:txBody>
                    <a:bodyPr/>
                    <a:lstStyle/>
                    <a:p>
                      <a:pPr marL="0" marR="0">
                        <a:spcBef>
                          <a:spcPts val="600"/>
                        </a:spcBef>
                        <a:spcAft>
                          <a:spcPts val="600"/>
                        </a:spcAft>
                      </a:pPr>
                      <a:r>
                        <a:rPr lang="en-US" sz="1200">
                          <a:latin typeface="Tahoma" pitchFamily="34" charset="0"/>
                          <a:ea typeface="Tahoma" pitchFamily="34" charset="0"/>
                          <a:cs typeface="Tahoma" pitchFamily="34" charset="0"/>
                        </a:rPr>
                        <a:t>Omitted variables bias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If significant variables are omitted from the model, parameter estimates will be biased and possibly erroneous inferences with regard to the influence of explanatory variables will result</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53832">
                <a:tc>
                  <a:txBody>
                    <a:bodyPr/>
                    <a:lstStyle/>
                    <a:p>
                      <a:pPr marL="0" marR="0">
                        <a:spcBef>
                          <a:spcPts val="600"/>
                        </a:spcBef>
                        <a:spcAft>
                          <a:spcPts val="600"/>
                        </a:spcAft>
                      </a:pPr>
                      <a:r>
                        <a:rPr lang="en-US" sz="1200">
                          <a:latin typeface="Tahoma" pitchFamily="34" charset="0"/>
                          <a:ea typeface="Tahoma" pitchFamily="34" charset="0"/>
                          <a:cs typeface="Tahoma" pitchFamily="34" charset="0"/>
                        </a:rPr>
                        <a:t>Endogenous variables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If endogenous variables are included without appropriate statistical corrections parameter estimates will be biased and erroneous inferences with regard to the influence of explanatory variables may be drawn</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35890">
                <a:tc>
                  <a:txBody>
                    <a:bodyPr/>
                    <a:lstStyle/>
                    <a:p>
                      <a:pPr marL="0" marR="0">
                        <a:spcBef>
                          <a:spcPts val="600"/>
                        </a:spcBef>
                        <a:spcAft>
                          <a:spcPts val="600"/>
                        </a:spcAft>
                      </a:pPr>
                      <a:r>
                        <a:rPr lang="en-US" sz="1200">
                          <a:latin typeface="Tahoma" pitchFamily="34" charset="0"/>
                          <a:ea typeface="Tahoma" pitchFamily="34" charset="0"/>
                          <a:cs typeface="Tahoma" pitchFamily="34" charset="0"/>
                        </a:rPr>
                        <a:t>Functional form</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If incorrect functional for is used, the result will be biased parameter estimates and possibly erroneous inferences with regard to the influence of explanatory variables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653832">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Fixed parameters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600"/>
                        </a:spcAft>
                      </a:pPr>
                      <a:r>
                        <a:rPr lang="en-US" sz="1200" dirty="0">
                          <a:latin typeface="Tahoma" pitchFamily="34" charset="0"/>
                          <a:ea typeface="Tahoma" pitchFamily="34" charset="0"/>
                          <a:cs typeface="Tahoma" pitchFamily="34" charset="0"/>
                        </a:rPr>
                        <a:t>If parameters are estimated as fixed when they actually vary across observations, the result will be biased parameter estimates and possibly erroneous inferences with regard to the influence of explanatory variables</a:t>
                      </a:r>
                    </a:p>
                  </a:txBody>
                  <a:tcPr marL="52227" marR="52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3" name="Text Box 2"/>
          <p:cNvSpPr txBox="1">
            <a:spLocks noChangeArrowheads="1"/>
          </p:cNvSpPr>
          <p:nvPr/>
        </p:nvSpPr>
        <p:spPr bwMode="auto">
          <a:xfrm>
            <a:off x="508000" y="0"/>
            <a:ext cx="817245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rgbClr val="FF0000"/>
                </a:solidFill>
                <a:latin typeface="Tahoma" pitchFamily="34" charset="0"/>
              </a:rPr>
              <a:t>Statistical Models For Crash Data</a:t>
            </a:r>
          </a:p>
        </p:txBody>
      </p:sp>
      <p:sp>
        <p:nvSpPr>
          <p:cNvPr id="5" name="Rectangle 4"/>
          <p:cNvSpPr/>
          <p:nvPr/>
        </p:nvSpPr>
        <p:spPr>
          <a:xfrm>
            <a:off x="351403" y="619575"/>
            <a:ext cx="8441195" cy="369332"/>
          </a:xfrm>
          <a:prstGeom prst="rect">
            <a:avLst/>
          </a:prstGeom>
        </p:spPr>
        <p:txBody>
          <a:bodyPr wrap="square">
            <a:spAutoFit/>
          </a:bodyPr>
          <a:lstStyle/>
          <a:p>
            <a:pPr algn="ctr"/>
            <a:r>
              <a:rPr lang="en-US" b="1" dirty="0" smtClean="0">
                <a:latin typeface="Tahoma" pitchFamily="34" charset="0"/>
                <a:ea typeface="Tahoma" pitchFamily="34" charset="0"/>
                <a:cs typeface="Tahoma" pitchFamily="34" charset="0"/>
              </a:rPr>
              <a:t>Data and Methodological Issues Associated with Crash-Frequency Data</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Basic Nomenclature</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5277416"/>
              </p:ext>
            </p:extLst>
          </p:nvPr>
        </p:nvGraphicFramePr>
        <p:xfrm>
          <a:off x="291210" y="1607479"/>
          <a:ext cx="6345649" cy="553299"/>
        </p:xfrm>
        <a:graphic>
          <a:graphicData uri="http://schemas.openxmlformats.org/presentationml/2006/ole">
            <mc:AlternateContent xmlns:mc="http://schemas.openxmlformats.org/markup-compatibility/2006">
              <mc:Choice xmlns:v="urn:schemas-microsoft-com:vml" Requires="v">
                <p:oleObj spid="_x0000_s154902" name="Equation" r:id="rId3" imgW="2921000" imgH="254000" progId="Equation.DSMT4">
                  <p:embed/>
                </p:oleObj>
              </mc:Choice>
              <mc:Fallback>
                <p:oleObj name="Equation" r:id="rId3" imgW="2921000" imgH="2540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210" y="1607479"/>
                        <a:ext cx="6345649" cy="553299"/>
                      </a:xfrm>
                      <a:prstGeom prst="rect">
                        <a:avLst/>
                      </a:prstGeom>
                      <a:noFill/>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111717985"/>
              </p:ext>
            </p:extLst>
          </p:nvPr>
        </p:nvGraphicFramePr>
        <p:xfrm>
          <a:off x="908575" y="2414685"/>
          <a:ext cx="364498" cy="577122"/>
        </p:xfrm>
        <a:graphic>
          <a:graphicData uri="http://schemas.openxmlformats.org/presentationml/2006/ole">
            <mc:AlternateContent xmlns:mc="http://schemas.openxmlformats.org/markup-compatibility/2006">
              <mc:Choice xmlns:v="urn:schemas-microsoft-com:vml" Requires="v">
                <p:oleObj spid="_x0000_s154903" name="Equation" r:id="rId5" imgW="152334" imgH="228501" progId="Equation.DSMT4">
                  <p:embed/>
                </p:oleObj>
              </mc:Choice>
              <mc:Fallback>
                <p:oleObj name="Equation" r:id="rId5" imgW="152334" imgH="228501"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8575" y="2414685"/>
                        <a:ext cx="364498" cy="577122"/>
                      </a:xfrm>
                      <a:prstGeom prst="rect">
                        <a:avLst/>
                      </a:prstGeom>
                      <a:noFill/>
                    </p:spPr>
                  </p:pic>
                </p:oleObj>
              </mc:Fallback>
            </mc:AlternateContent>
          </a:graphicData>
        </a:graphic>
      </p:graphicFrame>
      <p:sp>
        <p:nvSpPr>
          <p:cNvPr id="24" name="TextBox 23"/>
          <p:cNvSpPr txBox="1"/>
          <p:nvPr/>
        </p:nvSpPr>
        <p:spPr>
          <a:xfrm>
            <a:off x="1345391" y="2562649"/>
            <a:ext cx="4390946" cy="369332"/>
          </a:xfrm>
          <a:prstGeom prst="rect">
            <a:avLst/>
          </a:prstGeom>
          <a:noFill/>
        </p:spPr>
        <p:txBody>
          <a:bodyPr wrap="none" rtlCol="0">
            <a:spAutoFit/>
          </a:bodyPr>
          <a:lstStyle/>
          <a:p>
            <a:r>
              <a:rPr lang="en-US" dirty="0"/>
              <a:t>i</a:t>
            </a:r>
            <a:r>
              <a:rPr lang="en-US" dirty="0" smtClean="0"/>
              <a:t>s the response variable for observation </a:t>
            </a:r>
            <a:r>
              <a:rPr lang="en-US" i="1" dirty="0" err="1" smtClean="0"/>
              <a:t>i</a:t>
            </a:r>
            <a:r>
              <a:rPr lang="en-US" i="1" dirty="0" smtClean="0"/>
              <a:t>.</a:t>
            </a:r>
            <a:endParaRPr lang="en-US" i="1" dirty="0"/>
          </a:p>
        </p:txBody>
      </p:sp>
      <p:graphicFrame>
        <p:nvGraphicFramePr>
          <p:cNvPr id="26" name="Object 25"/>
          <p:cNvGraphicFramePr>
            <a:graphicFrameLocks noChangeAspect="1"/>
          </p:cNvGraphicFramePr>
          <p:nvPr>
            <p:extLst>
              <p:ext uri="{D42A27DB-BD31-4B8C-83A1-F6EECF244321}">
                <p14:modId xmlns:p14="http://schemas.microsoft.com/office/powerpoint/2010/main" val="497219639"/>
              </p:ext>
            </p:extLst>
          </p:nvPr>
        </p:nvGraphicFramePr>
        <p:xfrm>
          <a:off x="925440" y="3181648"/>
          <a:ext cx="330767" cy="523714"/>
        </p:xfrm>
        <a:graphic>
          <a:graphicData uri="http://schemas.openxmlformats.org/presentationml/2006/ole">
            <mc:AlternateContent xmlns:mc="http://schemas.openxmlformats.org/markup-compatibility/2006">
              <mc:Choice xmlns:v="urn:schemas-microsoft-com:vml" Requires="v">
                <p:oleObj spid="_x0000_s154904" name="Equation" r:id="rId7" imgW="152334" imgH="228501" progId="Equation.DSMT4">
                  <p:embed/>
                </p:oleObj>
              </mc:Choice>
              <mc:Fallback>
                <p:oleObj name="Equation" r:id="rId7" imgW="152334" imgH="228501"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5440" y="3181648"/>
                        <a:ext cx="330767" cy="523714"/>
                      </a:xfrm>
                      <a:prstGeom prst="rect">
                        <a:avLst/>
                      </a:prstGeom>
                      <a:noFill/>
                    </p:spPr>
                  </p:pic>
                </p:oleObj>
              </mc:Fallback>
            </mc:AlternateContent>
          </a:graphicData>
        </a:graphic>
      </p:graphicFrame>
      <p:sp>
        <p:nvSpPr>
          <p:cNvPr id="27" name="TextBox 26"/>
          <p:cNvSpPr txBox="1"/>
          <p:nvPr/>
        </p:nvSpPr>
        <p:spPr>
          <a:xfrm>
            <a:off x="1387131" y="3258839"/>
            <a:ext cx="4390946" cy="369332"/>
          </a:xfrm>
          <a:prstGeom prst="rect">
            <a:avLst/>
          </a:prstGeom>
          <a:noFill/>
        </p:spPr>
        <p:txBody>
          <a:bodyPr wrap="none" rtlCol="0">
            <a:spAutoFit/>
          </a:bodyPr>
          <a:lstStyle/>
          <a:p>
            <a:r>
              <a:rPr lang="en-US" dirty="0"/>
              <a:t>i</a:t>
            </a:r>
            <a:r>
              <a:rPr lang="en-US" dirty="0" smtClean="0"/>
              <a:t>s a p x 1 vector of estimable parameters.</a:t>
            </a:r>
            <a:endParaRPr lang="en-US" dirty="0"/>
          </a:p>
        </p:txBody>
      </p:sp>
      <p:graphicFrame>
        <p:nvGraphicFramePr>
          <p:cNvPr id="29" name="Object 28"/>
          <p:cNvGraphicFramePr>
            <a:graphicFrameLocks noChangeAspect="1"/>
          </p:cNvGraphicFramePr>
          <p:nvPr>
            <p:extLst>
              <p:ext uri="{D42A27DB-BD31-4B8C-83A1-F6EECF244321}">
                <p14:modId xmlns:p14="http://schemas.microsoft.com/office/powerpoint/2010/main" val="3891339889"/>
              </p:ext>
            </p:extLst>
          </p:nvPr>
        </p:nvGraphicFramePr>
        <p:xfrm>
          <a:off x="949345" y="3972107"/>
          <a:ext cx="396046" cy="396046"/>
        </p:xfrm>
        <a:graphic>
          <a:graphicData uri="http://schemas.openxmlformats.org/presentationml/2006/ole">
            <mc:AlternateContent xmlns:mc="http://schemas.openxmlformats.org/markup-compatibility/2006">
              <mc:Choice xmlns:v="urn:schemas-microsoft-com:vml" Requires="v">
                <p:oleObj spid="_x0000_s154905" name="Equation" r:id="rId9" imgW="164885" imgH="164885" progId="Equation.DSMT4">
                  <p:embed/>
                </p:oleObj>
              </mc:Choice>
              <mc:Fallback>
                <p:oleObj name="Equation" r:id="rId9" imgW="164885" imgH="164885" progId="Equation.DSMT4">
                  <p:embed/>
                  <p:pic>
                    <p:nvPicPr>
                      <p:cNvPr id="0" name="Object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9345" y="3972107"/>
                        <a:ext cx="396046" cy="396046"/>
                      </a:xfrm>
                      <a:prstGeom prst="rect">
                        <a:avLst/>
                      </a:prstGeom>
                      <a:noFill/>
                    </p:spPr>
                  </p:pic>
                </p:oleObj>
              </mc:Fallback>
            </mc:AlternateContent>
          </a:graphicData>
        </a:graphic>
      </p:graphicFrame>
      <p:sp>
        <p:nvSpPr>
          <p:cNvPr id="30" name="TextBox 29"/>
          <p:cNvSpPr txBox="1"/>
          <p:nvPr/>
        </p:nvSpPr>
        <p:spPr>
          <a:xfrm>
            <a:off x="1387131" y="4001979"/>
            <a:ext cx="3788217" cy="369332"/>
          </a:xfrm>
          <a:prstGeom prst="rect">
            <a:avLst/>
          </a:prstGeom>
          <a:noFill/>
        </p:spPr>
        <p:txBody>
          <a:bodyPr wrap="none" rtlCol="0">
            <a:spAutoFit/>
          </a:bodyPr>
          <a:lstStyle/>
          <a:p>
            <a:r>
              <a:rPr lang="en-US" dirty="0"/>
              <a:t>i</a:t>
            </a:r>
            <a:r>
              <a:rPr lang="en-US" dirty="0" smtClean="0"/>
              <a:t>s a vector of explanatory variables.</a:t>
            </a:r>
            <a:endParaRPr lang="en-US" dirty="0"/>
          </a:p>
        </p:txBody>
      </p:sp>
      <p:graphicFrame>
        <p:nvGraphicFramePr>
          <p:cNvPr id="32" name="Object 31"/>
          <p:cNvGraphicFramePr>
            <a:graphicFrameLocks noChangeAspect="1"/>
          </p:cNvGraphicFramePr>
          <p:nvPr>
            <p:extLst>
              <p:ext uri="{D42A27DB-BD31-4B8C-83A1-F6EECF244321}">
                <p14:modId xmlns:p14="http://schemas.microsoft.com/office/powerpoint/2010/main" val="2745385151"/>
              </p:ext>
            </p:extLst>
          </p:nvPr>
        </p:nvGraphicFramePr>
        <p:xfrm>
          <a:off x="974791" y="4685662"/>
          <a:ext cx="345154" cy="373917"/>
        </p:xfrm>
        <a:graphic>
          <a:graphicData uri="http://schemas.openxmlformats.org/presentationml/2006/ole">
            <mc:AlternateContent xmlns:mc="http://schemas.openxmlformats.org/markup-compatibility/2006">
              <mc:Choice xmlns:v="urn:schemas-microsoft-com:vml" Requires="v">
                <p:oleObj spid="_x0000_s154906" name="Equation" r:id="rId11" imgW="152268" imgH="164957" progId="Equation.DSMT4">
                  <p:embed/>
                </p:oleObj>
              </mc:Choice>
              <mc:Fallback>
                <p:oleObj name="Equation" r:id="rId11" imgW="152268" imgH="164957" progId="Equation.DSMT4">
                  <p:embed/>
                  <p:pic>
                    <p:nvPicPr>
                      <p:cNvPr id="0" name="Object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74791" y="4685662"/>
                        <a:ext cx="345154" cy="373917"/>
                      </a:xfrm>
                      <a:prstGeom prst="rect">
                        <a:avLst/>
                      </a:prstGeom>
                      <a:noFill/>
                    </p:spPr>
                  </p:pic>
                </p:oleObj>
              </mc:Fallback>
            </mc:AlternateContent>
          </a:graphicData>
        </a:graphic>
      </p:graphicFrame>
      <p:graphicFrame>
        <p:nvGraphicFramePr>
          <p:cNvPr id="34" name="Object 33"/>
          <p:cNvGraphicFramePr>
            <a:graphicFrameLocks noChangeAspect="1"/>
          </p:cNvGraphicFramePr>
          <p:nvPr>
            <p:extLst>
              <p:ext uri="{D42A27DB-BD31-4B8C-83A1-F6EECF244321}">
                <p14:modId xmlns:p14="http://schemas.microsoft.com/office/powerpoint/2010/main" val="925225416"/>
              </p:ext>
            </p:extLst>
          </p:nvPr>
        </p:nvGraphicFramePr>
        <p:xfrm>
          <a:off x="958844" y="5348453"/>
          <a:ext cx="335377" cy="531014"/>
        </p:xfrm>
        <a:graphic>
          <a:graphicData uri="http://schemas.openxmlformats.org/presentationml/2006/ole">
            <mc:AlternateContent xmlns:mc="http://schemas.openxmlformats.org/markup-compatibility/2006">
              <mc:Choice xmlns:v="urn:schemas-microsoft-com:vml" Requires="v">
                <p:oleObj spid="_x0000_s154907" name="Equation" r:id="rId13" imgW="152334" imgH="228501" progId="Equation.DSMT4">
                  <p:embed/>
                </p:oleObj>
              </mc:Choice>
              <mc:Fallback>
                <p:oleObj name="Equation" r:id="rId13" imgW="152334" imgH="228501" progId="Equation.DSMT4">
                  <p:embed/>
                  <p:pic>
                    <p:nvPicPr>
                      <p:cNvPr id="0" name="Object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58844" y="5348453"/>
                        <a:ext cx="335377" cy="531014"/>
                      </a:xfrm>
                      <a:prstGeom prst="rect">
                        <a:avLst/>
                      </a:prstGeom>
                      <a:noFill/>
                    </p:spPr>
                  </p:pic>
                </p:oleObj>
              </mc:Fallback>
            </mc:AlternateContent>
          </a:graphicData>
        </a:graphic>
      </p:graphicFrame>
      <p:sp>
        <p:nvSpPr>
          <p:cNvPr id="35" name="TextBox 34"/>
          <p:cNvSpPr txBox="1"/>
          <p:nvPr/>
        </p:nvSpPr>
        <p:spPr>
          <a:xfrm>
            <a:off x="1412779" y="4690247"/>
            <a:ext cx="4455066" cy="369332"/>
          </a:xfrm>
          <a:prstGeom prst="rect">
            <a:avLst/>
          </a:prstGeom>
          <a:noFill/>
        </p:spPr>
        <p:txBody>
          <a:bodyPr wrap="none" rtlCol="0">
            <a:spAutoFit/>
          </a:bodyPr>
          <a:lstStyle/>
          <a:p>
            <a:r>
              <a:rPr lang="en-US" dirty="0"/>
              <a:t>i</a:t>
            </a:r>
            <a:r>
              <a:rPr lang="en-US" dirty="0" smtClean="0"/>
              <a:t>s the number of parameters in the model.</a:t>
            </a:r>
            <a:endParaRPr lang="en-US" dirty="0"/>
          </a:p>
        </p:txBody>
      </p:sp>
      <p:sp>
        <p:nvSpPr>
          <p:cNvPr id="36" name="TextBox 35"/>
          <p:cNvSpPr txBox="1"/>
          <p:nvPr/>
        </p:nvSpPr>
        <p:spPr>
          <a:xfrm>
            <a:off x="1501112" y="5429294"/>
            <a:ext cx="3865161" cy="369332"/>
          </a:xfrm>
          <a:prstGeom prst="rect">
            <a:avLst/>
          </a:prstGeom>
          <a:noFill/>
        </p:spPr>
        <p:txBody>
          <a:bodyPr wrap="none" rtlCol="0">
            <a:spAutoFit/>
          </a:bodyPr>
          <a:lstStyle/>
          <a:p>
            <a:r>
              <a:rPr lang="en-US" dirty="0"/>
              <a:t>i</a:t>
            </a:r>
            <a:r>
              <a:rPr lang="en-US" dirty="0" smtClean="0"/>
              <a:t>s a random error term of the model.</a:t>
            </a:r>
            <a:endParaRPr lang="en-US" dirty="0"/>
          </a:p>
        </p:txBody>
      </p:sp>
    </p:spTree>
    <p:extLst>
      <p:ext uri="{BB962C8B-B14F-4D97-AF65-F5344CB8AC3E}">
        <p14:creationId xmlns:p14="http://schemas.microsoft.com/office/powerpoint/2010/main" val="3831939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latin typeface="Tahoma" panose="020B0604030504040204" pitchFamily="34" charset="0"/>
                <a:ea typeface="Tahoma" panose="020B0604030504040204" pitchFamily="34" charset="0"/>
                <a:cs typeface="Tahoma" panose="020B0604030504040204" pitchFamily="34" charset="0"/>
              </a:rPr>
              <a:t>Basic Nomenclature</a:t>
            </a: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959391798"/>
              </p:ext>
            </p:extLst>
          </p:nvPr>
        </p:nvGraphicFramePr>
        <p:xfrm>
          <a:off x="378573" y="1875394"/>
          <a:ext cx="8074969" cy="681432"/>
        </p:xfrm>
        <a:graphic>
          <a:graphicData uri="http://schemas.openxmlformats.org/presentationml/2006/ole">
            <mc:AlternateContent xmlns:mc="http://schemas.openxmlformats.org/markup-compatibility/2006">
              <mc:Choice xmlns:v="urn:schemas-microsoft-com:vml" Requires="v">
                <p:oleObj spid="_x0000_s155780" name="Equation" r:id="rId3" imgW="3009900" imgH="254000" progId="Equation.DSMT4">
                  <p:embed/>
                </p:oleObj>
              </mc:Choice>
              <mc:Fallback>
                <p:oleObj name="Equation" r:id="rId3" imgW="3009900" imgH="2540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573" y="1875394"/>
                        <a:ext cx="8074969" cy="681432"/>
                      </a:xfrm>
                      <a:prstGeom prst="rect">
                        <a:avLst/>
                      </a:prstGeom>
                      <a:noFill/>
                    </p:spPr>
                  </p:pic>
                </p:oleObj>
              </mc:Fallback>
            </mc:AlternateContent>
          </a:graphicData>
        </a:graphic>
      </p:graphicFrame>
      <p:sp>
        <p:nvSpPr>
          <p:cNvPr id="16" name="TextBox 15"/>
          <p:cNvSpPr txBox="1"/>
          <p:nvPr/>
        </p:nvSpPr>
        <p:spPr>
          <a:xfrm>
            <a:off x="378573" y="1322094"/>
            <a:ext cx="7058343" cy="369332"/>
          </a:xfrm>
          <a:prstGeom prst="rect">
            <a:avLst/>
          </a:prstGeom>
          <a:noFill/>
        </p:spPr>
        <p:txBody>
          <a:bodyPr wrap="none" rtlCol="0">
            <a:spAutoFit/>
          </a:bodyPr>
          <a:lstStyle/>
          <a:p>
            <a:r>
              <a:rPr lang="en-US" dirty="0" smtClean="0"/>
              <a:t>The expected value (or long-term mean) of the response variable is</a:t>
            </a:r>
            <a:endParaRPr lang="en-US" i="1" dirty="0"/>
          </a:p>
        </p:txBody>
      </p:sp>
      <p:graphicFrame>
        <p:nvGraphicFramePr>
          <p:cNvPr id="9" name="Object 8"/>
          <p:cNvGraphicFramePr>
            <a:graphicFrameLocks noChangeAspect="1"/>
          </p:cNvGraphicFramePr>
          <p:nvPr>
            <p:extLst>
              <p:ext uri="{D42A27DB-BD31-4B8C-83A1-F6EECF244321}">
                <p14:modId xmlns:p14="http://schemas.microsoft.com/office/powerpoint/2010/main" val="144519470"/>
              </p:ext>
            </p:extLst>
          </p:nvPr>
        </p:nvGraphicFramePr>
        <p:xfrm>
          <a:off x="457200" y="2745398"/>
          <a:ext cx="398959" cy="552405"/>
        </p:xfrm>
        <a:graphic>
          <a:graphicData uri="http://schemas.openxmlformats.org/presentationml/2006/ole">
            <mc:AlternateContent xmlns:mc="http://schemas.openxmlformats.org/markup-compatibility/2006">
              <mc:Choice xmlns:v="urn:schemas-microsoft-com:vml" Requires="v">
                <p:oleObj spid="_x0000_s155781" name="Equation" r:id="rId5" imgW="165028" imgH="228501" progId="Equation.DSMT4">
                  <p:embed/>
                </p:oleObj>
              </mc:Choice>
              <mc:Fallback>
                <p:oleObj name="Equation" r:id="rId5" imgW="165028" imgH="228501"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745398"/>
                        <a:ext cx="398959" cy="552405"/>
                      </a:xfrm>
                      <a:prstGeom prst="rect">
                        <a:avLst/>
                      </a:prstGeom>
                      <a:noFill/>
                    </p:spPr>
                  </p:pic>
                </p:oleObj>
              </mc:Fallback>
            </mc:AlternateContent>
          </a:graphicData>
        </a:graphic>
      </p:graphicFrame>
      <p:sp>
        <p:nvSpPr>
          <p:cNvPr id="21" name="TextBox 20"/>
          <p:cNvSpPr txBox="1"/>
          <p:nvPr/>
        </p:nvSpPr>
        <p:spPr>
          <a:xfrm>
            <a:off x="856159" y="2859699"/>
            <a:ext cx="5673348" cy="369332"/>
          </a:xfrm>
          <a:prstGeom prst="rect">
            <a:avLst/>
          </a:prstGeom>
          <a:noFill/>
        </p:spPr>
        <p:txBody>
          <a:bodyPr wrap="none" rtlCol="0">
            <a:spAutoFit/>
          </a:bodyPr>
          <a:lstStyle/>
          <a:p>
            <a:r>
              <a:rPr lang="en-US" dirty="0"/>
              <a:t>i</a:t>
            </a:r>
            <a:r>
              <a:rPr lang="en-US" dirty="0" smtClean="0"/>
              <a:t>s the mean of the response variable for observation </a:t>
            </a:r>
            <a:r>
              <a:rPr lang="en-US" i="1" dirty="0" err="1" smtClean="0"/>
              <a:t>i</a:t>
            </a:r>
            <a:r>
              <a:rPr lang="en-US" i="1" dirty="0" smtClean="0"/>
              <a:t>.</a:t>
            </a:r>
            <a:endParaRPr lang="en-US" i="1" dirty="0"/>
          </a:p>
        </p:txBody>
      </p:sp>
      <p:graphicFrame>
        <p:nvGraphicFramePr>
          <p:cNvPr id="11" name="Object 10"/>
          <p:cNvGraphicFramePr>
            <a:graphicFrameLocks noChangeAspect="1"/>
          </p:cNvGraphicFramePr>
          <p:nvPr>
            <p:extLst>
              <p:ext uri="{D42A27DB-BD31-4B8C-83A1-F6EECF244321}">
                <p14:modId xmlns:p14="http://schemas.microsoft.com/office/powerpoint/2010/main" val="3398338163"/>
              </p:ext>
            </p:extLst>
          </p:nvPr>
        </p:nvGraphicFramePr>
        <p:xfrm>
          <a:off x="404728" y="4332059"/>
          <a:ext cx="8048814" cy="669783"/>
        </p:xfrm>
        <a:graphic>
          <a:graphicData uri="http://schemas.openxmlformats.org/presentationml/2006/ole">
            <mc:AlternateContent xmlns:mc="http://schemas.openxmlformats.org/markup-compatibility/2006">
              <mc:Choice xmlns:v="urn:schemas-microsoft-com:vml" Requires="v">
                <p:oleObj spid="_x0000_s155782" name="Equation" r:id="rId7" imgW="3365280" imgH="279360" progId="Equation.DSMT4">
                  <p:embed/>
                </p:oleObj>
              </mc:Choice>
              <mc:Fallback>
                <p:oleObj name="Equation" r:id="rId7" imgW="3365280" imgH="279360" progId="Equation.DSMT4">
                  <p:embed/>
                  <p:pic>
                    <p:nvPicPr>
                      <p:cNvPr id="0" name="Object 7"/>
                      <p:cNvPicPr>
                        <a:picLocks noChangeAspect="1" noChangeArrowheads="1"/>
                      </p:cNvPicPr>
                      <p:nvPr/>
                    </p:nvPicPr>
                    <p:blipFill>
                      <a:blip r:embed="rId8"/>
                      <a:srcRect/>
                      <a:stretch>
                        <a:fillRect/>
                      </a:stretch>
                    </p:blipFill>
                    <p:spPr bwMode="auto">
                      <a:xfrm>
                        <a:off x="404728" y="4332059"/>
                        <a:ext cx="8048814" cy="669783"/>
                      </a:xfrm>
                      <a:prstGeom prst="rect">
                        <a:avLst/>
                      </a:prstGeom>
                      <a:noFill/>
                    </p:spPr>
                  </p:pic>
                </p:oleObj>
              </mc:Fallback>
            </mc:AlternateContent>
          </a:graphicData>
        </a:graphic>
      </p:graphicFrame>
      <p:sp>
        <p:nvSpPr>
          <p:cNvPr id="25" name="TextBox 24"/>
          <p:cNvSpPr txBox="1"/>
          <p:nvPr/>
        </p:nvSpPr>
        <p:spPr>
          <a:xfrm>
            <a:off x="378573" y="3353266"/>
            <a:ext cx="8124182" cy="923330"/>
          </a:xfrm>
          <a:prstGeom prst="rect">
            <a:avLst/>
          </a:prstGeom>
          <a:noFill/>
        </p:spPr>
        <p:txBody>
          <a:bodyPr wrap="square" rtlCol="0">
            <a:spAutoFit/>
          </a:bodyPr>
          <a:lstStyle/>
          <a:p>
            <a:r>
              <a:rPr lang="en-US" dirty="0"/>
              <a:t>Based on the generalized linear modeling relationship </a:t>
            </a:r>
            <a:r>
              <a:rPr lang="en-US" dirty="0" smtClean="0"/>
              <a:t>with an </a:t>
            </a:r>
            <a:r>
              <a:rPr lang="en-US" dirty="0"/>
              <a:t>exponential canonical link function (</a:t>
            </a:r>
            <a:r>
              <a:rPr lang="en-US" dirty="0" err="1"/>
              <a:t>McCullagh</a:t>
            </a:r>
            <a:r>
              <a:rPr lang="en-US" dirty="0"/>
              <a:t> and </a:t>
            </a:r>
            <a:r>
              <a:rPr lang="en-US" dirty="0" err="1"/>
              <a:t>Nelder</a:t>
            </a:r>
            <a:r>
              <a:rPr lang="en-US" dirty="0"/>
              <a:t>, 1989</a:t>
            </a:r>
            <a:r>
              <a:rPr lang="en-US" dirty="0" smtClean="0"/>
              <a:t>), the equation </a:t>
            </a:r>
            <a:r>
              <a:rPr lang="en-US" dirty="0"/>
              <a:t>leads to the following form</a:t>
            </a:r>
            <a:endParaRPr lang="en-US" i="1" dirty="0"/>
          </a:p>
        </p:txBody>
      </p:sp>
      <p:sp>
        <p:nvSpPr>
          <p:cNvPr id="12" name="Rectangle 11"/>
          <p:cNvSpPr/>
          <p:nvPr/>
        </p:nvSpPr>
        <p:spPr>
          <a:xfrm>
            <a:off x="404728" y="5164659"/>
            <a:ext cx="8439272" cy="1200329"/>
          </a:xfrm>
          <a:prstGeom prst="rect">
            <a:avLst/>
          </a:prstGeom>
        </p:spPr>
        <p:txBody>
          <a:bodyPr wrap="square">
            <a:spAutoFit/>
          </a:bodyPr>
          <a:lstStyle/>
          <a:p>
            <a:pPr>
              <a:spcBef>
                <a:spcPct val="50000"/>
              </a:spcBef>
            </a:pPr>
            <a:r>
              <a:rPr lang="en-US" dirty="0">
                <a:latin typeface="Tahoma" pitchFamily="34" charset="0"/>
              </a:rPr>
              <a:t>The </a:t>
            </a:r>
            <a:r>
              <a:rPr lang="en-US" b="1" dirty="0">
                <a:solidFill>
                  <a:srgbClr val="FF0000"/>
                </a:solidFill>
                <a:latin typeface="Tahoma" pitchFamily="34" charset="0"/>
              </a:rPr>
              <a:t>generalized linear model</a:t>
            </a:r>
            <a:r>
              <a:rPr lang="en-US" dirty="0">
                <a:latin typeface="Tahoma" pitchFamily="34" charset="0"/>
              </a:rPr>
              <a:t> (GLM) was developed to allow fitting regression models for univariate response data that follows a very general distribution called exponential family. This family includes the normal, binomial, negative binomial, geometric, gamma, etc.</a:t>
            </a:r>
          </a:p>
        </p:txBody>
      </p:sp>
    </p:spTree>
    <p:extLst>
      <p:ext uri="{BB962C8B-B14F-4D97-AF65-F5344CB8AC3E}">
        <p14:creationId xmlns:p14="http://schemas.microsoft.com/office/powerpoint/2010/main" val="4623911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5722</TotalTime>
  <Words>2481</Words>
  <Application>Microsoft Office PowerPoint</Application>
  <PresentationFormat>On-screen Show (4:3)</PresentationFormat>
  <Paragraphs>337</Paragraphs>
  <Slides>46</Slides>
  <Notes>5</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60" baseType="lpstr">
      <vt:lpstr>Arial</vt:lpstr>
      <vt:lpstr>Calibri</vt:lpstr>
      <vt:lpstr>Cambria Math</vt:lpstr>
      <vt:lpstr>Lucida Sans Unicode</vt:lpstr>
      <vt:lpstr>黑体</vt:lpstr>
      <vt:lpstr>Tahoma</vt:lpstr>
      <vt:lpstr>Times New Roman</vt:lpstr>
      <vt:lpstr>Verdana</vt:lpstr>
      <vt:lpstr>Vrinda</vt:lpstr>
      <vt:lpstr>Wingdings 2</vt:lpstr>
      <vt:lpstr>Wingdings 3</vt:lpstr>
      <vt:lpstr>Yu Mincho</vt:lpstr>
      <vt:lpstr>Concourse</vt:lpstr>
      <vt:lpstr>Equation</vt:lpstr>
      <vt:lpstr>Predictive Methods and Development of Statistical Models– Part II</vt:lpstr>
      <vt:lpstr>Crash-Frequency Models </vt:lpstr>
      <vt:lpstr>PowerPoint Presentation</vt:lpstr>
      <vt:lpstr>PowerPoint Presentation</vt:lpstr>
      <vt:lpstr>Sources of Dispersion</vt:lpstr>
      <vt:lpstr>Sources of Dispersion</vt:lpstr>
      <vt:lpstr>PowerPoint Presentation</vt:lpstr>
      <vt:lpstr>Basic Nomenclature</vt:lpstr>
      <vt:lpstr>Basic Nomenclature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Bayes Methods</vt:lpstr>
      <vt:lpstr>Bayes Methods</vt:lpstr>
      <vt:lpstr>Empirical Bayes Model</vt:lpstr>
      <vt:lpstr>Empirical Bayes Model</vt:lpstr>
      <vt:lpstr>Empirical Bayes Model</vt:lpstr>
      <vt:lpstr>Empirical Bayes Model</vt:lpstr>
      <vt:lpstr>Crash-Severity Models </vt:lpstr>
      <vt:lpstr>Random Utility Models</vt:lpstr>
      <vt:lpstr>Non-Ordered – Multinomial Logit</vt:lpstr>
      <vt:lpstr>Non-Ordered – Multinomial Logit</vt:lpstr>
      <vt:lpstr>Non-Ordered – Nested Logit</vt:lpstr>
      <vt:lpstr>Non-Ordered – Mixed Logit</vt:lpstr>
      <vt:lpstr>Ordered – Ordered Logit/Probit</vt:lpstr>
      <vt:lpstr>Ordered – Ordered Logit/Probit</vt:lpstr>
      <vt:lpstr>Data Issues - Crash Severity</vt:lpstr>
    </vt:vector>
  </TitlesOfParts>
  <Company>Texas A&amp;M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dlord</dc:creator>
  <cp:lastModifiedBy>Lord, Dominique</cp:lastModifiedBy>
  <cp:revision>351</cp:revision>
  <dcterms:created xsi:type="dcterms:W3CDTF">2005-01-24T03:41:05Z</dcterms:created>
  <dcterms:modified xsi:type="dcterms:W3CDTF">2019-10-24T02:38:28Z</dcterms:modified>
</cp:coreProperties>
</file>