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3"/>
  </p:notesMasterIdLst>
  <p:sldIdLst>
    <p:sldId id="256" r:id="rId5"/>
    <p:sldId id="268" r:id="rId6"/>
    <p:sldId id="269" r:id="rId7"/>
    <p:sldId id="272" r:id="rId8"/>
    <p:sldId id="303" r:id="rId9"/>
    <p:sldId id="270" r:id="rId10"/>
    <p:sldId id="271" r:id="rId11"/>
    <p:sldId id="273" r:id="rId12"/>
    <p:sldId id="266" r:id="rId13"/>
    <p:sldId id="267" r:id="rId14"/>
    <p:sldId id="281" r:id="rId15"/>
    <p:sldId id="280" r:id="rId16"/>
    <p:sldId id="261" r:id="rId17"/>
    <p:sldId id="274" r:id="rId18"/>
    <p:sldId id="278" r:id="rId19"/>
    <p:sldId id="283" r:id="rId20"/>
    <p:sldId id="284" r:id="rId21"/>
    <p:sldId id="285" r:id="rId22"/>
    <p:sldId id="287" r:id="rId23"/>
    <p:sldId id="288" r:id="rId24"/>
    <p:sldId id="290" r:id="rId25"/>
    <p:sldId id="291" r:id="rId26"/>
    <p:sldId id="279" r:id="rId27"/>
    <p:sldId id="275" r:id="rId28"/>
    <p:sldId id="276" r:id="rId29"/>
    <p:sldId id="294" r:id="rId30"/>
    <p:sldId id="295" r:id="rId31"/>
    <p:sldId id="296" r:id="rId32"/>
    <p:sldId id="297" r:id="rId33"/>
    <p:sldId id="298" r:id="rId34"/>
    <p:sldId id="299" r:id="rId35"/>
    <p:sldId id="300" r:id="rId36"/>
    <p:sldId id="301" r:id="rId37"/>
    <p:sldId id="302" r:id="rId38"/>
    <p:sldId id="282" r:id="rId39"/>
    <p:sldId id="263" r:id="rId40"/>
    <p:sldId id="265" r:id="rId41"/>
    <p:sldId id="264"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shley Shortz" initials="AS" lastIdx="1" clrIdx="0">
    <p:extLst/>
  </p:cmAuthor>
  <p:cmAuthor id="2" name="Ashley Shortz" initials="AS [2]" lastIdx="1" clrIdx="1">
    <p:extLst/>
  </p:cmAuthor>
  <p:cmAuthor id="3" name="Zmud, Johanna" initials="ZJ" lastIdx="2" clrIdx="2">
    <p:extLst>
      <p:ext uri="{19B8F6BF-5375-455C-9EA6-DF929625EA0E}">
        <p15:presenceInfo xmlns:p15="http://schemas.microsoft.com/office/powerpoint/2012/main" userId="S-1-5-21-1120367096-779962018-1349916565-4335958" providerId="AD"/>
      </p:ext>
    </p:extLst>
  </p:cmAuthor>
  <p:cmAuthor id="4" name="Tooley, Melissa" initials="TM" lastIdx="3" clrIdx="3">
    <p:extLst>
      <p:ext uri="{19B8F6BF-5375-455C-9EA6-DF929625EA0E}">
        <p15:presenceInfo xmlns:p15="http://schemas.microsoft.com/office/powerpoint/2012/main" userId="S-1-5-21-1120367096-779962018-1349916565-18984" providerId="AD"/>
      </p:ext>
    </p:extLst>
  </p:cmAuthor>
  <p:cmAuthor id="5" name="Pourteau, Chris" initials="PC" lastIdx="6" clrIdx="4">
    <p:extLst>
      <p:ext uri="{19B8F6BF-5375-455C-9EA6-DF929625EA0E}">
        <p15:presenceInfo xmlns:p15="http://schemas.microsoft.com/office/powerpoint/2012/main" userId="S-1-5-21-1120367096-779962018-1349916565-11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30" autoAdjust="0"/>
    <p:restoredTop sz="67720" autoAdjust="0"/>
  </p:normalViewPr>
  <p:slideViewPr>
    <p:cSldViewPr snapToGrid="0">
      <p:cViewPr varScale="1">
        <p:scale>
          <a:sx n="77" d="100"/>
          <a:sy n="77" d="100"/>
        </p:scale>
        <p:origin x="180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852472-E339-9443-9CE9-84FFC86937FD}" type="doc">
      <dgm:prSet loTypeId="urn:microsoft.com/office/officeart/2005/8/layout/hChevron3" loCatId="" qsTypeId="urn:microsoft.com/office/officeart/2005/8/quickstyle/simple4" qsCatId="simple" csTypeId="urn:microsoft.com/office/officeart/2005/8/colors/colorful2" csCatId="colorful" phldr="1"/>
      <dgm:spPr/>
    </dgm:pt>
    <dgm:pt modelId="{6DF53385-EE72-0D49-9301-B2805BAC5395}">
      <dgm:prSet phldrT="[Text]" custT="1"/>
      <dgm:spPr/>
      <dgm:t>
        <a:bodyPr/>
        <a:lstStyle/>
        <a:p>
          <a:r>
            <a:rPr lang="en-US" sz="1200" dirty="0"/>
            <a:t>Download app</a:t>
          </a:r>
        </a:p>
      </dgm:t>
    </dgm:pt>
    <dgm:pt modelId="{7DD05574-CA0C-7542-B7AD-331B55461BA4}" type="parTrans" cxnId="{EE458E5E-F659-7543-9181-50F3DDA3D702}">
      <dgm:prSet/>
      <dgm:spPr/>
      <dgm:t>
        <a:bodyPr/>
        <a:lstStyle/>
        <a:p>
          <a:endParaRPr lang="en-US" sz="3200"/>
        </a:p>
      </dgm:t>
    </dgm:pt>
    <dgm:pt modelId="{5658799D-BB9D-C746-9C17-BFEB56127CC2}" type="sibTrans" cxnId="{EE458E5E-F659-7543-9181-50F3DDA3D702}">
      <dgm:prSet/>
      <dgm:spPr/>
      <dgm:t>
        <a:bodyPr/>
        <a:lstStyle/>
        <a:p>
          <a:endParaRPr lang="en-US" sz="3200"/>
        </a:p>
      </dgm:t>
    </dgm:pt>
    <dgm:pt modelId="{1BAABCFF-F0CA-E34C-9191-17D9894CE86D}">
      <dgm:prSet phldrT="[Text]" custT="1"/>
      <dgm:spPr/>
      <dgm:t>
        <a:bodyPr/>
        <a:lstStyle/>
        <a:p>
          <a:r>
            <a:rPr lang="en-US" sz="1200" dirty="0"/>
            <a:t>Request ride using app</a:t>
          </a:r>
        </a:p>
      </dgm:t>
    </dgm:pt>
    <dgm:pt modelId="{5F82A67B-D0CA-4744-B1AD-E11D62B6A683}" type="parTrans" cxnId="{066C2932-4D44-F44B-B8EB-14CCBD68BB2B}">
      <dgm:prSet/>
      <dgm:spPr/>
      <dgm:t>
        <a:bodyPr/>
        <a:lstStyle/>
        <a:p>
          <a:endParaRPr lang="en-US" sz="3200"/>
        </a:p>
      </dgm:t>
    </dgm:pt>
    <dgm:pt modelId="{6C998AB0-6A83-0642-984F-04FA6DE44052}" type="sibTrans" cxnId="{066C2932-4D44-F44B-B8EB-14CCBD68BB2B}">
      <dgm:prSet/>
      <dgm:spPr/>
      <dgm:t>
        <a:bodyPr/>
        <a:lstStyle/>
        <a:p>
          <a:endParaRPr lang="en-US" sz="3200"/>
        </a:p>
      </dgm:t>
    </dgm:pt>
    <dgm:pt modelId="{4BAC922E-CDEF-7D4A-868C-14A9F0B6B8C7}">
      <dgm:prSet phldrT="[Text]" custT="1"/>
      <dgm:spPr/>
      <dgm:t>
        <a:bodyPr/>
        <a:lstStyle/>
        <a:p>
          <a:r>
            <a:rPr lang="en-US" sz="1200" dirty="0"/>
            <a:t>App connects rider to driver</a:t>
          </a:r>
        </a:p>
      </dgm:t>
    </dgm:pt>
    <dgm:pt modelId="{82EFE6DA-77F7-B44A-AEC6-BA3C6AD33AC7}" type="parTrans" cxnId="{D9A18DCA-9DD7-F645-BEA4-9808B0EAA879}">
      <dgm:prSet/>
      <dgm:spPr/>
      <dgm:t>
        <a:bodyPr/>
        <a:lstStyle/>
        <a:p>
          <a:endParaRPr lang="en-US" sz="3200"/>
        </a:p>
      </dgm:t>
    </dgm:pt>
    <dgm:pt modelId="{4DD6DCB0-805C-0E4B-AC8A-012956983804}" type="sibTrans" cxnId="{D9A18DCA-9DD7-F645-BEA4-9808B0EAA879}">
      <dgm:prSet/>
      <dgm:spPr/>
      <dgm:t>
        <a:bodyPr/>
        <a:lstStyle/>
        <a:p>
          <a:endParaRPr lang="en-US" sz="3200"/>
        </a:p>
      </dgm:t>
    </dgm:pt>
    <dgm:pt modelId="{150BB8BB-A692-A44A-A0BA-DE44B091D734}">
      <dgm:prSet phldrT="[Text]" custT="1"/>
      <dgm:spPr/>
      <dgm:t>
        <a:bodyPr/>
        <a:lstStyle/>
        <a:p>
          <a:r>
            <a:rPr lang="en-US" sz="1200" dirty="0"/>
            <a:t>Register with credit card</a:t>
          </a:r>
        </a:p>
      </dgm:t>
    </dgm:pt>
    <dgm:pt modelId="{B57104F8-DFD2-854E-BE82-4325C39979AD}" type="parTrans" cxnId="{076C08C4-4234-F24D-A299-61E617C90CEA}">
      <dgm:prSet/>
      <dgm:spPr/>
      <dgm:t>
        <a:bodyPr/>
        <a:lstStyle/>
        <a:p>
          <a:endParaRPr lang="en-US" sz="3200"/>
        </a:p>
      </dgm:t>
    </dgm:pt>
    <dgm:pt modelId="{D21CF3D7-682A-4440-82A3-E336069227B0}" type="sibTrans" cxnId="{076C08C4-4234-F24D-A299-61E617C90CEA}">
      <dgm:prSet/>
      <dgm:spPr/>
      <dgm:t>
        <a:bodyPr/>
        <a:lstStyle/>
        <a:p>
          <a:endParaRPr lang="en-US" sz="3200"/>
        </a:p>
      </dgm:t>
    </dgm:pt>
    <dgm:pt modelId="{51CE920B-E095-1442-95F0-974FCB2FE6D1}">
      <dgm:prSet phldrT="[Text]" custT="1"/>
      <dgm:spPr/>
      <dgm:t>
        <a:bodyPr/>
        <a:lstStyle/>
        <a:p>
          <a:r>
            <a:rPr lang="en-US" sz="1200" dirty="0"/>
            <a:t>App routes trip</a:t>
          </a:r>
        </a:p>
      </dgm:t>
    </dgm:pt>
    <dgm:pt modelId="{EDACF4E5-701A-CF49-ADC3-C3784A10F07B}" type="parTrans" cxnId="{A5BB6C61-57A8-014A-8E1C-344A4E30DE25}">
      <dgm:prSet/>
      <dgm:spPr/>
      <dgm:t>
        <a:bodyPr/>
        <a:lstStyle/>
        <a:p>
          <a:endParaRPr lang="en-US" sz="3200"/>
        </a:p>
      </dgm:t>
    </dgm:pt>
    <dgm:pt modelId="{82980E50-7E67-DA42-9854-EEAA2D45111C}" type="sibTrans" cxnId="{A5BB6C61-57A8-014A-8E1C-344A4E30DE25}">
      <dgm:prSet/>
      <dgm:spPr/>
      <dgm:t>
        <a:bodyPr/>
        <a:lstStyle/>
        <a:p>
          <a:endParaRPr lang="en-US" sz="3200"/>
        </a:p>
      </dgm:t>
    </dgm:pt>
    <dgm:pt modelId="{A3E244A4-941E-8D40-8F5D-FABC44A7E4D5}">
      <dgm:prSet phldrT="[Text]" custT="1"/>
      <dgm:spPr/>
      <dgm:t>
        <a:bodyPr/>
        <a:lstStyle/>
        <a:p>
          <a:r>
            <a:rPr lang="en-US" sz="1200" dirty="0"/>
            <a:t>App provides cost and arrival time</a:t>
          </a:r>
        </a:p>
      </dgm:t>
    </dgm:pt>
    <dgm:pt modelId="{AA81B22C-4145-804B-9F9E-678705764A26}" type="parTrans" cxnId="{155DA874-EE1D-AE48-9F4A-B053BD0A929A}">
      <dgm:prSet/>
      <dgm:spPr/>
      <dgm:t>
        <a:bodyPr/>
        <a:lstStyle/>
        <a:p>
          <a:endParaRPr lang="en-US" sz="3200"/>
        </a:p>
      </dgm:t>
    </dgm:pt>
    <dgm:pt modelId="{36271553-304E-7244-BA05-FD17A739117B}" type="sibTrans" cxnId="{155DA874-EE1D-AE48-9F4A-B053BD0A929A}">
      <dgm:prSet/>
      <dgm:spPr/>
      <dgm:t>
        <a:bodyPr/>
        <a:lstStyle/>
        <a:p>
          <a:endParaRPr lang="en-US" sz="3200"/>
        </a:p>
      </dgm:t>
    </dgm:pt>
    <dgm:pt modelId="{0F24372E-0A0D-814E-8A7A-AB81A562B745}">
      <dgm:prSet phldrT="[Text]" custT="1"/>
      <dgm:spPr/>
      <dgm:t>
        <a:bodyPr/>
        <a:lstStyle/>
        <a:p>
          <a:r>
            <a:rPr lang="en-US" sz="1200" dirty="0"/>
            <a:t>App logs trip, generates receipt</a:t>
          </a:r>
        </a:p>
      </dgm:t>
    </dgm:pt>
    <dgm:pt modelId="{55EFA06B-5CC5-4D40-BF9D-4F3EB75612E2}" type="parTrans" cxnId="{A5D5CEB6-DEF2-1744-8B1E-76B9A35A6B83}">
      <dgm:prSet/>
      <dgm:spPr/>
      <dgm:t>
        <a:bodyPr/>
        <a:lstStyle/>
        <a:p>
          <a:endParaRPr lang="en-US" sz="3200"/>
        </a:p>
      </dgm:t>
    </dgm:pt>
    <dgm:pt modelId="{88315E15-101E-F345-97D1-F23A92279383}" type="sibTrans" cxnId="{A5D5CEB6-DEF2-1744-8B1E-76B9A35A6B83}">
      <dgm:prSet/>
      <dgm:spPr/>
      <dgm:t>
        <a:bodyPr/>
        <a:lstStyle/>
        <a:p>
          <a:endParaRPr lang="en-US" sz="3200"/>
        </a:p>
      </dgm:t>
    </dgm:pt>
    <dgm:pt modelId="{5C113016-3F31-D54A-AC98-AFF57754E96C}">
      <dgm:prSet phldrT="[Text]" custT="1"/>
      <dgm:spPr/>
      <dgm:t>
        <a:bodyPr/>
        <a:lstStyle/>
        <a:p>
          <a:r>
            <a:rPr lang="en-US" sz="1200" dirty="0"/>
            <a:t>Rate/tip driver using app</a:t>
          </a:r>
        </a:p>
      </dgm:t>
    </dgm:pt>
    <dgm:pt modelId="{BF1A8C94-E951-904A-9478-E1F7EAAFF067}" type="parTrans" cxnId="{CBB417A6-B62D-2E47-89E2-BD13CB7B134B}">
      <dgm:prSet/>
      <dgm:spPr/>
      <dgm:t>
        <a:bodyPr/>
        <a:lstStyle/>
        <a:p>
          <a:endParaRPr lang="en-US" sz="3200"/>
        </a:p>
      </dgm:t>
    </dgm:pt>
    <dgm:pt modelId="{0D00424D-165E-CD42-ACCD-E6F9DC831950}" type="sibTrans" cxnId="{CBB417A6-B62D-2E47-89E2-BD13CB7B134B}">
      <dgm:prSet/>
      <dgm:spPr/>
      <dgm:t>
        <a:bodyPr/>
        <a:lstStyle/>
        <a:p>
          <a:endParaRPr lang="en-US" sz="3200"/>
        </a:p>
      </dgm:t>
    </dgm:pt>
    <dgm:pt modelId="{6CE1A921-0853-4911-B905-91C02C1986EB}">
      <dgm:prSet phldrT="[Text]" custT="1"/>
      <dgm:spPr/>
      <dgm:t>
        <a:bodyPr/>
        <a:lstStyle/>
        <a:p>
          <a:r>
            <a:rPr lang="en-US" sz="1200" dirty="0"/>
            <a:t>App automatically charges fare</a:t>
          </a:r>
        </a:p>
      </dgm:t>
    </dgm:pt>
    <dgm:pt modelId="{15605F75-405C-4388-9719-76CF7368F222}" type="parTrans" cxnId="{AEA36751-326B-41FA-B698-EFFE707CD6B4}">
      <dgm:prSet/>
      <dgm:spPr/>
      <dgm:t>
        <a:bodyPr/>
        <a:lstStyle/>
        <a:p>
          <a:endParaRPr lang="en-US"/>
        </a:p>
      </dgm:t>
    </dgm:pt>
    <dgm:pt modelId="{B85A6152-D0C9-4039-B466-43FB02AA0782}" type="sibTrans" cxnId="{AEA36751-326B-41FA-B698-EFFE707CD6B4}">
      <dgm:prSet/>
      <dgm:spPr/>
      <dgm:t>
        <a:bodyPr/>
        <a:lstStyle/>
        <a:p>
          <a:endParaRPr lang="en-US"/>
        </a:p>
      </dgm:t>
    </dgm:pt>
    <dgm:pt modelId="{CA735D22-5EA5-7D4C-840C-7833AF8F2CD1}" type="pres">
      <dgm:prSet presAssocID="{BF852472-E339-9443-9CE9-84FFC86937FD}" presName="Name0" presStyleCnt="0">
        <dgm:presLayoutVars>
          <dgm:dir/>
          <dgm:resizeHandles val="exact"/>
        </dgm:presLayoutVars>
      </dgm:prSet>
      <dgm:spPr/>
    </dgm:pt>
    <dgm:pt modelId="{09DB0845-EE38-7B47-88E9-0C9842A67C2A}" type="pres">
      <dgm:prSet presAssocID="{6DF53385-EE72-0D49-9301-B2805BAC5395}" presName="parTxOnly" presStyleLbl="node1" presStyleIdx="0" presStyleCnt="9" custScaleX="83084">
        <dgm:presLayoutVars>
          <dgm:bulletEnabled val="1"/>
        </dgm:presLayoutVars>
      </dgm:prSet>
      <dgm:spPr/>
    </dgm:pt>
    <dgm:pt modelId="{B9245859-B330-114B-8B52-6525C19825DE}" type="pres">
      <dgm:prSet presAssocID="{5658799D-BB9D-C746-9C17-BFEB56127CC2}" presName="parSpace" presStyleCnt="0"/>
      <dgm:spPr/>
    </dgm:pt>
    <dgm:pt modelId="{55AB8F41-C3E1-9C41-9EC6-4948EEC290AF}" type="pres">
      <dgm:prSet presAssocID="{150BB8BB-A692-A44A-A0BA-DE44B091D734}" presName="parTxOnly" presStyleLbl="node1" presStyleIdx="1" presStyleCnt="9">
        <dgm:presLayoutVars>
          <dgm:bulletEnabled val="1"/>
        </dgm:presLayoutVars>
      </dgm:prSet>
      <dgm:spPr/>
    </dgm:pt>
    <dgm:pt modelId="{FEBEE0EE-22A1-CD40-9B61-1E09F30C4B02}" type="pres">
      <dgm:prSet presAssocID="{D21CF3D7-682A-4440-82A3-E336069227B0}" presName="parSpace" presStyleCnt="0"/>
      <dgm:spPr/>
    </dgm:pt>
    <dgm:pt modelId="{36517990-B932-FF47-9B3B-B01EEBDB2C93}" type="pres">
      <dgm:prSet presAssocID="{1BAABCFF-F0CA-E34C-9191-17D9894CE86D}" presName="parTxOnly" presStyleLbl="node1" presStyleIdx="2" presStyleCnt="9">
        <dgm:presLayoutVars>
          <dgm:bulletEnabled val="1"/>
        </dgm:presLayoutVars>
      </dgm:prSet>
      <dgm:spPr/>
    </dgm:pt>
    <dgm:pt modelId="{3FFAA363-A39F-404F-A5C1-9A12C2BA00B1}" type="pres">
      <dgm:prSet presAssocID="{6C998AB0-6A83-0642-984F-04FA6DE44052}" presName="parSpace" presStyleCnt="0"/>
      <dgm:spPr/>
    </dgm:pt>
    <dgm:pt modelId="{A2E53363-FAE1-6448-86C8-BAE3A2CD181E}" type="pres">
      <dgm:prSet presAssocID="{4BAC922E-CDEF-7D4A-868C-14A9F0B6B8C7}" presName="parTxOnly" presStyleLbl="node1" presStyleIdx="3" presStyleCnt="9">
        <dgm:presLayoutVars>
          <dgm:bulletEnabled val="1"/>
        </dgm:presLayoutVars>
      </dgm:prSet>
      <dgm:spPr/>
    </dgm:pt>
    <dgm:pt modelId="{01BB3FC9-1651-8640-A8CD-72F63962D941}" type="pres">
      <dgm:prSet presAssocID="{4DD6DCB0-805C-0E4B-AC8A-012956983804}" presName="parSpace" presStyleCnt="0"/>
      <dgm:spPr/>
    </dgm:pt>
    <dgm:pt modelId="{79184CDB-7689-844E-8137-D5D772BCF8F0}" type="pres">
      <dgm:prSet presAssocID="{51CE920B-E095-1442-95F0-974FCB2FE6D1}" presName="parTxOnly" presStyleLbl="node1" presStyleIdx="4" presStyleCnt="9">
        <dgm:presLayoutVars>
          <dgm:bulletEnabled val="1"/>
        </dgm:presLayoutVars>
      </dgm:prSet>
      <dgm:spPr/>
    </dgm:pt>
    <dgm:pt modelId="{8AD73B2F-5751-3A46-857C-652A9E396B19}" type="pres">
      <dgm:prSet presAssocID="{82980E50-7E67-DA42-9854-EEAA2D45111C}" presName="parSpace" presStyleCnt="0"/>
      <dgm:spPr/>
    </dgm:pt>
    <dgm:pt modelId="{EE91943C-9AB7-EE4B-9A00-9F028543BC25}" type="pres">
      <dgm:prSet presAssocID="{A3E244A4-941E-8D40-8F5D-FABC44A7E4D5}" presName="parTxOnly" presStyleLbl="node1" presStyleIdx="5" presStyleCnt="9">
        <dgm:presLayoutVars>
          <dgm:bulletEnabled val="1"/>
        </dgm:presLayoutVars>
      </dgm:prSet>
      <dgm:spPr/>
    </dgm:pt>
    <dgm:pt modelId="{D7BBE664-325A-134D-83D3-5F205DE2BC30}" type="pres">
      <dgm:prSet presAssocID="{36271553-304E-7244-BA05-FD17A739117B}" presName="parSpace" presStyleCnt="0"/>
      <dgm:spPr/>
    </dgm:pt>
    <dgm:pt modelId="{CC92FAE1-5BEB-433B-A0C1-545E5C72007D}" type="pres">
      <dgm:prSet presAssocID="{6CE1A921-0853-4911-B905-91C02C1986EB}" presName="parTxOnly" presStyleLbl="node1" presStyleIdx="6" presStyleCnt="9">
        <dgm:presLayoutVars>
          <dgm:bulletEnabled val="1"/>
        </dgm:presLayoutVars>
      </dgm:prSet>
      <dgm:spPr/>
    </dgm:pt>
    <dgm:pt modelId="{045BF454-8CD9-4A37-8C9F-363B07FB7446}" type="pres">
      <dgm:prSet presAssocID="{B85A6152-D0C9-4039-B466-43FB02AA0782}" presName="parSpace" presStyleCnt="0"/>
      <dgm:spPr/>
    </dgm:pt>
    <dgm:pt modelId="{0C4EF6F4-FCF1-7D49-B494-BEBF55878946}" type="pres">
      <dgm:prSet presAssocID="{0F24372E-0A0D-814E-8A7A-AB81A562B745}" presName="parTxOnly" presStyleLbl="node1" presStyleIdx="7" presStyleCnt="9">
        <dgm:presLayoutVars>
          <dgm:bulletEnabled val="1"/>
        </dgm:presLayoutVars>
      </dgm:prSet>
      <dgm:spPr/>
    </dgm:pt>
    <dgm:pt modelId="{8F591FEA-5AB6-724F-AC38-840493A24D26}" type="pres">
      <dgm:prSet presAssocID="{88315E15-101E-F345-97D1-F23A92279383}" presName="parSpace" presStyleCnt="0"/>
      <dgm:spPr/>
    </dgm:pt>
    <dgm:pt modelId="{22227CDA-8A14-D045-9C4B-77D05F9CEB4F}" type="pres">
      <dgm:prSet presAssocID="{5C113016-3F31-D54A-AC98-AFF57754E96C}" presName="parTxOnly" presStyleLbl="node1" presStyleIdx="8" presStyleCnt="9">
        <dgm:presLayoutVars>
          <dgm:bulletEnabled val="1"/>
        </dgm:presLayoutVars>
      </dgm:prSet>
      <dgm:spPr/>
    </dgm:pt>
  </dgm:ptLst>
  <dgm:cxnLst>
    <dgm:cxn modelId="{4E0E5C15-CE5D-C040-8F01-8D2C777D986A}" type="presOf" srcId="{51CE920B-E095-1442-95F0-974FCB2FE6D1}" destId="{79184CDB-7689-844E-8137-D5D772BCF8F0}" srcOrd="0" destOrd="0" presId="urn:microsoft.com/office/officeart/2005/8/layout/hChevron3"/>
    <dgm:cxn modelId="{7B4A2D21-A3F9-7240-A054-09A9FDF182AE}" type="presOf" srcId="{BF852472-E339-9443-9CE9-84FFC86937FD}" destId="{CA735D22-5EA5-7D4C-840C-7833AF8F2CD1}" srcOrd="0" destOrd="0" presId="urn:microsoft.com/office/officeart/2005/8/layout/hChevron3"/>
    <dgm:cxn modelId="{066C2932-4D44-F44B-B8EB-14CCBD68BB2B}" srcId="{BF852472-E339-9443-9CE9-84FFC86937FD}" destId="{1BAABCFF-F0CA-E34C-9191-17D9894CE86D}" srcOrd="2" destOrd="0" parTransId="{5F82A67B-D0CA-4744-B1AD-E11D62B6A683}" sibTransId="{6C998AB0-6A83-0642-984F-04FA6DE44052}"/>
    <dgm:cxn modelId="{EE458E5E-F659-7543-9181-50F3DDA3D702}" srcId="{BF852472-E339-9443-9CE9-84FFC86937FD}" destId="{6DF53385-EE72-0D49-9301-B2805BAC5395}" srcOrd="0" destOrd="0" parTransId="{7DD05574-CA0C-7542-B7AD-331B55461BA4}" sibTransId="{5658799D-BB9D-C746-9C17-BFEB56127CC2}"/>
    <dgm:cxn modelId="{A5BB6C61-57A8-014A-8E1C-344A4E30DE25}" srcId="{BF852472-E339-9443-9CE9-84FFC86937FD}" destId="{51CE920B-E095-1442-95F0-974FCB2FE6D1}" srcOrd="4" destOrd="0" parTransId="{EDACF4E5-701A-CF49-ADC3-C3784A10F07B}" sibTransId="{82980E50-7E67-DA42-9854-EEAA2D45111C}"/>
    <dgm:cxn modelId="{4C204D4F-9499-2148-8C10-1DA074DA469D}" type="presOf" srcId="{150BB8BB-A692-A44A-A0BA-DE44B091D734}" destId="{55AB8F41-C3E1-9C41-9EC6-4948EEC290AF}" srcOrd="0" destOrd="0" presId="urn:microsoft.com/office/officeart/2005/8/layout/hChevron3"/>
    <dgm:cxn modelId="{AEA36751-326B-41FA-B698-EFFE707CD6B4}" srcId="{BF852472-E339-9443-9CE9-84FFC86937FD}" destId="{6CE1A921-0853-4911-B905-91C02C1986EB}" srcOrd="6" destOrd="0" parTransId="{15605F75-405C-4388-9719-76CF7368F222}" sibTransId="{B85A6152-D0C9-4039-B466-43FB02AA0782}"/>
    <dgm:cxn modelId="{155DA874-EE1D-AE48-9F4A-B053BD0A929A}" srcId="{BF852472-E339-9443-9CE9-84FFC86937FD}" destId="{A3E244A4-941E-8D40-8F5D-FABC44A7E4D5}" srcOrd="5" destOrd="0" parTransId="{AA81B22C-4145-804B-9F9E-678705764A26}" sibTransId="{36271553-304E-7244-BA05-FD17A739117B}"/>
    <dgm:cxn modelId="{27833584-87DB-B84C-A6B7-6A8C9731515C}" type="presOf" srcId="{A3E244A4-941E-8D40-8F5D-FABC44A7E4D5}" destId="{EE91943C-9AB7-EE4B-9A00-9F028543BC25}" srcOrd="0" destOrd="0" presId="urn:microsoft.com/office/officeart/2005/8/layout/hChevron3"/>
    <dgm:cxn modelId="{CBB417A6-B62D-2E47-89E2-BD13CB7B134B}" srcId="{BF852472-E339-9443-9CE9-84FFC86937FD}" destId="{5C113016-3F31-D54A-AC98-AFF57754E96C}" srcOrd="8" destOrd="0" parTransId="{BF1A8C94-E951-904A-9478-E1F7EAAFF067}" sibTransId="{0D00424D-165E-CD42-ACCD-E6F9DC831950}"/>
    <dgm:cxn modelId="{E40D61B3-D5B5-D944-BB06-B2498D26C325}" type="presOf" srcId="{6DF53385-EE72-0D49-9301-B2805BAC5395}" destId="{09DB0845-EE38-7B47-88E9-0C9842A67C2A}" srcOrd="0" destOrd="0" presId="urn:microsoft.com/office/officeart/2005/8/layout/hChevron3"/>
    <dgm:cxn modelId="{A5D5CEB6-DEF2-1744-8B1E-76B9A35A6B83}" srcId="{BF852472-E339-9443-9CE9-84FFC86937FD}" destId="{0F24372E-0A0D-814E-8A7A-AB81A562B745}" srcOrd="7" destOrd="0" parTransId="{55EFA06B-5CC5-4D40-BF9D-4F3EB75612E2}" sibTransId="{88315E15-101E-F345-97D1-F23A92279383}"/>
    <dgm:cxn modelId="{C48F22B9-E699-1046-9B61-A36C96B45877}" type="presOf" srcId="{0F24372E-0A0D-814E-8A7A-AB81A562B745}" destId="{0C4EF6F4-FCF1-7D49-B494-BEBF55878946}" srcOrd="0" destOrd="0" presId="urn:microsoft.com/office/officeart/2005/8/layout/hChevron3"/>
    <dgm:cxn modelId="{076C08C4-4234-F24D-A299-61E617C90CEA}" srcId="{BF852472-E339-9443-9CE9-84FFC86937FD}" destId="{150BB8BB-A692-A44A-A0BA-DE44B091D734}" srcOrd="1" destOrd="0" parTransId="{B57104F8-DFD2-854E-BE82-4325C39979AD}" sibTransId="{D21CF3D7-682A-4440-82A3-E336069227B0}"/>
    <dgm:cxn modelId="{02F53ACA-7DED-BC4B-B0FA-34AF9969FEF4}" type="presOf" srcId="{5C113016-3F31-D54A-AC98-AFF57754E96C}" destId="{22227CDA-8A14-D045-9C4B-77D05F9CEB4F}" srcOrd="0" destOrd="0" presId="urn:microsoft.com/office/officeart/2005/8/layout/hChevron3"/>
    <dgm:cxn modelId="{D9A18DCA-9DD7-F645-BEA4-9808B0EAA879}" srcId="{BF852472-E339-9443-9CE9-84FFC86937FD}" destId="{4BAC922E-CDEF-7D4A-868C-14A9F0B6B8C7}" srcOrd="3" destOrd="0" parTransId="{82EFE6DA-77F7-B44A-AEC6-BA3C6AD33AC7}" sibTransId="{4DD6DCB0-805C-0E4B-AC8A-012956983804}"/>
    <dgm:cxn modelId="{DC9819DE-2501-4A24-8352-EF87C5B2E536}" type="presOf" srcId="{6CE1A921-0853-4911-B905-91C02C1986EB}" destId="{CC92FAE1-5BEB-433B-A0C1-545E5C72007D}" srcOrd="0" destOrd="0" presId="urn:microsoft.com/office/officeart/2005/8/layout/hChevron3"/>
    <dgm:cxn modelId="{70ECF6E5-8C5B-3F42-B1C6-1C5E271F6F3E}" type="presOf" srcId="{4BAC922E-CDEF-7D4A-868C-14A9F0B6B8C7}" destId="{A2E53363-FAE1-6448-86C8-BAE3A2CD181E}" srcOrd="0" destOrd="0" presId="urn:microsoft.com/office/officeart/2005/8/layout/hChevron3"/>
    <dgm:cxn modelId="{4561E4EE-FE9D-2448-AAA2-A085605A3F8D}" type="presOf" srcId="{1BAABCFF-F0CA-E34C-9191-17D9894CE86D}" destId="{36517990-B932-FF47-9B3B-B01EEBDB2C93}" srcOrd="0" destOrd="0" presId="urn:microsoft.com/office/officeart/2005/8/layout/hChevron3"/>
    <dgm:cxn modelId="{80737A7F-D1BC-1241-A36C-43831B780E41}" type="presParOf" srcId="{CA735D22-5EA5-7D4C-840C-7833AF8F2CD1}" destId="{09DB0845-EE38-7B47-88E9-0C9842A67C2A}" srcOrd="0" destOrd="0" presId="urn:microsoft.com/office/officeart/2005/8/layout/hChevron3"/>
    <dgm:cxn modelId="{1CC9C729-E83B-DC42-98CB-8DF012D9F8AC}" type="presParOf" srcId="{CA735D22-5EA5-7D4C-840C-7833AF8F2CD1}" destId="{B9245859-B330-114B-8B52-6525C19825DE}" srcOrd="1" destOrd="0" presId="urn:microsoft.com/office/officeart/2005/8/layout/hChevron3"/>
    <dgm:cxn modelId="{129C93DF-6739-304B-BB84-7DE4513F57B1}" type="presParOf" srcId="{CA735D22-5EA5-7D4C-840C-7833AF8F2CD1}" destId="{55AB8F41-C3E1-9C41-9EC6-4948EEC290AF}" srcOrd="2" destOrd="0" presId="urn:microsoft.com/office/officeart/2005/8/layout/hChevron3"/>
    <dgm:cxn modelId="{A76DAF95-B1DE-074F-8D9C-E0902D4CFEA8}" type="presParOf" srcId="{CA735D22-5EA5-7D4C-840C-7833AF8F2CD1}" destId="{FEBEE0EE-22A1-CD40-9B61-1E09F30C4B02}" srcOrd="3" destOrd="0" presId="urn:microsoft.com/office/officeart/2005/8/layout/hChevron3"/>
    <dgm:cxn modelId="{D4262715-BD21-BC48-971A-2F1A8A8E1886}" type="presParOf" srcId="{CA735D22-5EA5-7D4C-840C-7833AF8F2CD1}" destId="{36517990-B932-FF47-9B3B-B01EEBDB2C93}" srcOrd="4" destOrd="0" presId="urn:microsoft.com/office/officeart/2005/8/layout/hChevron3"/>
    <dgm:cxn modelId="{7D2B5BD1-DFE9-4149-9FAC-F08C9957C142}" type="presParOf" srcId="{CA735D22-5EA5-7D4C-840C-7833AF8F2CD1}" destId="{3FFAA363-A39F-404F-A5C1-9A12C2BA00B1}" srcOrd="5" destOrd="0" presId="urn:microsoft.com/office/officeart/2005/8/layout/hChevron3"/>
    <dgm:cxn modelId="{1C6C65FF-A7C8-424A-8840-5A33FF935664}" type="presParOf" srcId="{CA735D22-5EA5-7D4C-840C-7833AF8F2CD1}" destId="{A2E53363-FAE1-6448-86C8-BAE3A2CD181E}" srcOrd="6" destOrd="0" presId="urn:microsoft.com/office/officeart/2005/8/layout/hChevron3"/>
    <dgm:cxn modelId="{7D2EF407-EE18-7149-A691-F729853FEAEE}" type="presParOf" srcId="{CA735D22-5EA5-7D4C-840C-7833AF8F2CD1}" destId="{01BB3FC9-1651-8640-A8CD-72F63962D941}" srcOrd="7" destOrd="0" presId="urn:microsoft.com/office/officeart/2005/8/layout/hChevron3"/>
    <dgm:cxn modelId="{2B36D999-630C-7346-93D0-3CF9006EC897}" type="presParOf" srcId="{CA735D22-5EA5-7D4C-840C-7833AF8F2CD1}" destId="{79184CDB-7689-844E-8137-D5D772BCF8F0}" srcOrd="8" destOrd="0" presId="urn:microsoft.com/office/officeart/2005/8/layout/hChevron3"/>
    <dgm:cxn modelId="{3538018D-0170-684B-B253-BB6769595E71}" type="presParOf" srcId="{CA735D22-5EA5-7D4C-840C-7833AF8F2CD1}" destId="{8AD73B2F-5751-3A46-857C-652A9E396B19}" srcOrd="9" destOrd="0" presId="urn:microsoft.com/office/officeart/2005/8/layout/hChevron3"/>
    <dgm:cxn modelId="{4C4DBD17-1DAA-324A-8B36-C2FDF73156DB}" type="presParOf" srcId="{CA735D22-5EA5-7D4C-840C-7833AF8F2CD1}" destId="{EE91943C-9AB7-EE4B-9A00-9F028543BC25}" srcOrd="10" destOrd="0" presId="urn:microsoft.com/office/officeart/2005/8/layout/hChevron3"/>
    <dgm:cxn modelId="{3F12FE58-40C7-5D49-AAEC-C755103C2627}" type="presParOf" srcId="{CA735D22-5EA5-7D4C-840C-7833AF8F2CD1}" destId="{D7BBE664-325A-134D-83D3-5F205DE2BC30}" srcOrd="11" destOrd="0" presId="urn:microsoft.com/office/officeart/2005/8/layout/hChevron3"/>
    <dgm:cxn modelId="{C8F38E53-E740-4DBF-B25B-E725B07A6F35}" type="presParOf" srcId="{CA735D22-5EA5-7D4C-840C-7833AF8F2CD1}" destId="{CC92FAE1-5BEB-433B-A0C1-545E5C72007D}" srcOrd="12" destOrd="0" presId="urn:microsoft.com/office/officeart/2005/8/layout/hChevron3"/>
    <dgm:cxn modelId="{FD93BD08-5279-4D53-89D6-2E016DD4903D}" type="presParOf" srcId="{CA735D22-5EA5-7D4C-840C-7833AF8F2CD1}" destId="{045BF454-8CD9-4A37-8C9F-363B07FB7446}" srcOrd="13" destOrd="0" presId="urn:microsoft.com/office/officeart/2005/8/layout/hChevron3"/>
    <dgm:cxn modelId="{A8E2EB33-2AC8-B146-AC03-EFA6E36F2FF0}" type="presParOf" srcId="{CA735D22-5EA5-7D4C-840C-7833AF8F2CD1}" destId="{0C4EF6F4-FCF1-7D49-B494-BEBF55878946}" srcOrd="14" destOrd="0" presId="urn:microsoft.com/office/officeart/2005/8/layout/hChevron3"/>
    <dgm:cxn modelId="{7A3B9A28-28D5-7047-803F-1D5758C62A5A}" type="presParOf" srcId="{CA735D22-5EA5-7D4C-840C-7833AF8F2CD1}" destId="{8F591FEA-5AB6-724F-AC38-840493A24D26}" srcOrd="15" destOrd="0" presId="urn:microsoft.com/office/officeart/2005/8/layout/hChevron3"/>
    <dgm:cxn modelId="{98CA1A21-1947-DA42-A703-C4AF56B88D74}" type="presParOf" srcId="{CA735D22-5EA5-7D4C-840C-7833AF8F2CD1}" destId="{22227CDA-8A14-D045-9C4B-77D05F9CEB4F}" srcOrd="16"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3076AB6-D2C7-3442-B4E2-A1CB1B434EE7}" type="doc">
      <dgm:prSet loTypeId="urn:microsoft.com/office/officeart/2005/8/layout/arrow4" loCatId="" qsTypeId="urn:microsoft.com/office/officeart/2005/8/quickstyle/simple4" qsCatId="simple" csTypeId="urn:microsoft.com/office/officeart/2005/8/colors/accent1_2" csCatId="accent1" phldr="1"/>
      <dgm:spPr/>
      <dgm:t>
        <a:bodyPr/>
        <a:lstStyle/>
        <a:p>
          <a:endParaRPr lang="en-US"/>
        </a:p>
      </dgm:t>
    </dgm:pt>
    <dgm:pt modelId="{6D8185BB-C10B-E841-8057-54AAF308AF16}">
      <dgm:prSet phldrT="[Text]"/>
      <dgm:spPr/>
      <dgm:t>
        <a:bodyPr/>
        <a:lstStyle/>
        <a:p>
          <a:r>
            <a:rPr lang="en-US" dirty="0"/>
            <a:t>Increased demand for trips</a:t>
          </a:r>
        </a:p>
      </dgm:t>
    </dgm:pt>
    <dgm:pt modelId="{4E609370-1096-4E4C-A02F-8B2A4718E144}" type="parTrans" cxnId="{D2A07133-CA13-6B4A-B673-35F8D0299F2C}">
      <dgm:prSet/>
      <dgm:spPr/>
      <dgm:t>
        <a:bodyPr/>
        <a:lstStyle/>
        <a:p>
          <a:endParaRPr lang="en-US"/>
        </a:p>
      </dgm:t>
    </dgm:pt>
    <dgm:pt modelId="{C17C0D85-D082-5740-AB4B-4FD5B896AFB6}" type="sibTrans" cxnId="{D2A07133-CA13-6B4A-B673-35F8D0299F2C}">
      <dgm:prSet/>
      <dgm:spPr/>
      <dgm:t>
        <a:bodyPr/>
        <a:lstStyle/>
        <a:p>
          <a:endParaRPr lang="en-US"/>
        </a:p>
      </dgm:t>
    </dgm:pt>
    <dgm:pt modelId="{4C6465BB-411A-8342-B533-AD8494890AD2}">
      <dgm:prSet phldrT="[Text]"/>
      <dgm:spPr/>
      <dgm:t>
        <a:bodyPr/>
        <a:lstStyle/>
        <a:p>
          <a:r>
            <a:rPr lang="en-US" dirty="0"/>
            <a:t>Stagnant or decreased service capacity</a:t>
          </a:r>
        </a:p>
      </dgm:t>
    </dgm:pt>
    <dgm:pt modelId="{68EB73C8-29F8-C94C-BCCE-F37CD8C3DC8B}" type="parTrans" cxnId="{25B23BC3-A6D9-5F4A-8D96-C19758A69C8A}">
      <dgm:prSet/>
      <dgm:spPr/>
      <dgm:t>
        <a:bodyPr/>
        <a:lstStyle/>
        <a:p>
          <a:endParaRPr lang="en-US"/>
        </a:p>
      </dgm:t>
    </dgm:pt>
    <dgm:pt modelId="{F34FC13D-025C-F447-A7B1-3C61CFC7B735}" type="sibTrans" cxnId="{25B23BC3-A6D9-5F4A-8D96-C19758A69C8A}">
      <dgm:prSet/>
      <dgm:spPr/>
      <dgm:t>
        <a:bodyPr/>
        <a:lstStyle/>
        <a:p>
          <a:endParaRPr lang="en-US"/>
        </a:p>
      </dgm:t>
    </dgm:pt>
    <dgm:pt modelId="{8E877620-64F8-0044-A6EB-8AC8DB51B868}" type="pres">
      <dgm:prSet presAssocID="{43076AB6-D2C7-3442-B4E2-A1CB1B434EE7}" presName="compositeShape" presStyleCnt="0">
        <dgm:presLayoutVars>
          <dgm:chMax val="2"/>
          <dgm:dir/>
          <dgm:resizeHandles val="exact"/>
        </dgm:presLayoutVars>
      </dgm:prSet>
      <dgm:spPr/>
    </dgm:pt>
    <dgm:pt modelId="{182E737B-F695-A348-B4A8-E69DED71351E}" type="pres">
      <dgm:prSet presAssocID="{6D8185BB-C10B-E841-8057-54AAF308AF16}" presName="upArrow" presStyleLbl="node1" presStyleIdx="0" presStyleCnt="2"/>
      <dgm:spPr/>
    </dgm:pt>
    <dgm:pt modelId="{D4B7529B-4DD3-DA4B-834E-3ED19D701CFB}" type="pres">
      <dgm:prSet presAssocID="{6D8185BB-C10B-E841-8057-54AAF308AF16}" presName="upArrowText" presStyleLbl="revTx" presStyleIdx="0" presStyleCnt="2">
        <dgm:presLayoutVars>
          <dgm:chMax val="0"/>
          <dgm:bulletEnabled val="1"/>
        </dgm:presLayoutVars>
      </dgm:prSet>
      <dgm:spPr/>
    </dgm:pt>
    <dgm:pt modelId="{E0D82A39-683F-894C-A47E-1D43AE7E0CBE}" type="pres">
      <dgm:prSet presAssocID="{4C6465BB-411A-8342-B533-AD8494890AD2}" presName="downArrow" presStyleLbl="node1" presStyleIdx="1" presStyleCnt="2"/>
      <dgm:spPr/>
    </dgm:pt>
    <dgm:pt modelId="{148975C2-1339-9F45-8C18-C5C66F98074E}" type="pres">
      <dgm:prSet presAssocID="{4C6465BB-411A-8342-B533-AD8494890AD2}" presName="downArrowText" presStyleLbl="revTx" presStyleIdx="1" presStyleCnt="2">
        <dgm:presLayoutVars>
          <dgm:chMax val="0"/>
          <dgm:bulletEnabled val="1"/>
        </dgm:presLayoutVars>
      </dgm:prSet>
      <dgm:spPr/>
    </dgm:pt>
  </dgm:ptLst>
  <dgm:cxnLst>
    <dgm:cxn modelId="{418AF914-E9CE-B14C-9942-C2F7D36EF8CA}" type="presOf" srcId="{43076AB6-D2C7-3442-B4E2-A1CB1B434EE7}" destId="{8E877620-64F8-0044-A6EB-8AC8DB51B868}" srcOrd="0" destOrd="0" presId="urn:microsoft.com/office/officeart/2005/8/layout/arrow4"/>
    <dgm:cxn modelId="{D2A07133-CA13-6B4A-B673-35F8D0299F2C}" srcId="{43076AB6-D2C7-3442-B4E2-A1CB1B434EE7}" destId="{6D8185BB-C10B-E841-8057-54AAF308AF16}" srcOrd="0" destOrd="0" parTransId="{4E609370-1096-4E4C-A02F-8B2A4718E144}" sibTransId="{C17C0D85-D082-5740-AB4B-4FD5B896AFB6}"/>
    <dgm:cxn modelId="{DEFD7959-3FD9-9B41-8854-19E55BE3809C}" type="presOf" srcId="{4C6465BB-411A-8342-B533-AD8494890AD2}" destId="{148975C2-1339-9F45-8C18-C5C66F98074E}" srcOrd="0" destOrd="0" presId="urn:microsoft.com/office/officeart/2005/8/layout/arrow4"/>
    <dgm:cxn modelId="{C0A0C295-BCB6-954E-BCDC-0CBAB63F5301}" type="presOf" srcId="{6D8185BB-C10B-E841-8057-54AAF308AF16}" destId="{D4B7529B-4DD3-DA4B-834E-3ED19D701CFB}" srcOrd="0" destOrd="0" presId="urn:microsoft.com/office/officeart/2005/8/layout/arrow4"/>
    <dgm:cxn modelId="{25B23BC3-A6D9-5F4A-8D96-C19758A69C8A}" srcId="{43076AB6-D2C7-3442-B4E2-A1CB1B434EE7}" destId="{4C6465BB-411A-8342-B533-AD8494890AD2}" srcOrd="1" destOrd="0" parTransId="{68EB73C8-29F8-C94C-BCCE-F37CD8C3DC8B}" sibTransId="{F34FC13D-025C-F447-A7B1-3C61CFC7B735}"/>
    <dgm:cxn modelId="{4CE025B7-5E7C-0947-89CC-334EE8F005EC}" type="presParOf" srcId="{8E877620-64F8-0044-A6EB-8AC8DB51B868}" destId="{182E737B-F695-A348-B4A8-E69DED71351E}" srcOrd="0" destOrd="0" presId="urn:microsoft.com/office/officeart/2005/8/layout/arrow4"/>
    <dgm:cxn modelId="{D303BDBB-79F3-4C4A-9870-DB96C224B17B}" type="presParOf" srcId="{8E877620-64F8-0044-A6EB-8AC8DB51B868}" destId="{D4B7529B-4DD3-DA4B-834E-3ED19D701CFB}" srcOrd="1" destOrd="0" presId="urn:microsoft.com/office/officeart/2005/8/layout/arrow4"/>
    <dgm:cxn modelId="{233DCFAB-CCA8-2E4B-9723-179E2CD67158}" type="presParOf" srcId="{8E877620-64F8-0044-A6EB-8AC8DB51B868}" destId="{E0D82A39-683F-894C-A47E-1D43AE7E0CBE}" srcOrd="2" destOrd="0" presId="urn:microsoft.com/office/officeart/2005/8/layout/arrow4"/>
    <dgm:cxn modelId="{D98980F4-2CA2-8549-B6C3-7B5D790C61C8}" type="presParOf" srcId="{8E877620-64F8-0044-A6EB-8AC8DB51B868}" destId="{148975C2-1339-9F45-8C18-C5C66F98074E}" srcOrd="3"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6A7A200-313F-9E4C-B1CC-482273D4E1F4}"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1A982602-E777-B840-AFBD-422D1E672B80}">
      <dgm:prSet phldrT="[Text]"/>
      <dgm:spPr/>
      <dgm:t>
        <a:bodyPr/>
        <a:lstStyle/>
        <a:p>
          <a:r>
            <a:rPr lang="en-US" dirty="0"/>
            <a:t>Purpose</a:t>
          </a:r>
        </a:p>
      </dgm:t>
    </dgm:pt>
    <dgm:pt modelId="{0FCC295F-6377-F643-AEC0-FE2868A5253C}" type="parTrans" cxnId="{D53BD923-CFDA-E345-AE31-AA5298005A59}">
      <dgm:prSet/>
      <dgm:spPr/>
      <dgm:t>
        <a:bodyPr/>
        <a:lstStyle/>
        <a:p>
          <a:endParaRPr lang="en-US"/>
        </a:p>
      </dgm:t>
    </dgm:pt>
    <dgm:pt modelId="{F209F7DF-2A0D-204B-85D4-94164E4AD238}" type="sibTrans" cxnId="{D53BD923-CFDA-E345-AE31-AA5298005A59}">
      <dgm:prSet/>
      <dgm:spPr/>
      <dgm:t>
        <a:bodyPr/>
        <a:lstStyle/>
        <a:p>
          <a:endParaRPr lang="en-US"/>
        </a:p>
      </dgm:t>
    </dgm:pt>
    <dgm:pt modelId="{B4920C20-CF81-FB4A-BB1E-FE6C27E8ABFE}">
      <dgm:prSet phldrT="[Text]"/>
      <dgm:spPr/>
      <dgm:t>
        <a:bodyPr/>
        <a:lstStyle/>
        <a:p>
          <a:r>
            <a:rPr lang="en-US" dirty="0"/>
            <a:t>Identify opportunities and barriers </a:t>
          </a:r>
        </a:p>
      </dgm:t>
    </dgm:pt>
    <dgm:pt modelId="{CCFD2C64-B9D9-3848-B31D-B7E0B6714A23}" type="parTrans" cxnId="{3853573C-0F72-F344-ABD0-2BD9D2529069}">
      <dgm:prSet/>
      <dgm:spPr/>
      <dgm:t>
        <a:bodyPr/>
        <a:lstStyle/>
        <a:p>
          <a:endParaRPr lang="en-US"/>
        </a:p>
      </dgm:t>
    </dgm:pt>
    <dgm:pt modelId="{DD662212-1330-1144-9448-3B4E8E80ED45}" type="sibTrans" cxnId="{3853573C-0F72-F344-ABD0-2BD9D2529069}">
      <dgm:prSet/>
      <dgm:spPr/>
      <dgm:t>
        <a:bodyPr/>
        <a:lstStyle/>
        <a:p>
          <a:endParaRPr lang="en-US"/>
        </a:p>
      </dgm:t>
    </dgm:pt>
    <dgm:pt modelId="{83160F39-9756-EC42-800D-6688AAC35390}">
      <dgm:prSet phldrT="[Text]"/>
      <dgm:spPr/>
      <dgm:t>
        <a:bodyPr/>
        <a:lstStyle/>
        <a:p>
          <a:r>
            <a:rPr lang="en-US" dirty="0"/>
            <a:t>Determine preferred information sources</a:t>
          </a:r>
        </a:p>
      </dgm:t>
    </dgm:pt>
    <dgm:pt modelId="{846F4EEA-1BF9-6B42-AAEE-6B9A8B4DC986}" type="parTrans" cxnId="{E56A746E-C448-334C-8C7D-BEA3B8F8D6C9}">
      <dgm:prSet/>
      <dgm:spPr/>
      <dgm:t>
        <a:bodyPr/>
        <a:lstStyle/>
        <a:p>
          <a:endParaRPr lang="en-US"/>
        </a:p>
      </dgm:t>
    </dgm:pt>
    <dgm:pt modelId="{48285819-6C9B-F74A-B071-74EE64082D5E}" type="sibTrans" cxnId="{E56A746E-C448-334C-8C7D-BEA3B8F8D6C9}">
      <dgm:prSet/>
      <dgm:spPr/>
      <dgm:t>
        <a:bodyPr/>
        <a:lstStyle/>
        <a:p>
          <a:endParaRPr lang="en-US"/>
        </a:p>
      </dgm:t>
    </dgm:pt>
    <dgm:pt modelId="{79D735A2-59D4-8A4D-9D48-E2C7329BF927}">
      <dgm:prSet phldrT="[Text]"/>
      <dgm:spPr/>
      <dgm:t>
        <a:bodyPr/>
        <a:lstStyle/>
        <a:p>
          <a:r>
            <a:rPr lang="en-US" dirty="0"/>
            <a:t>Discern aging adults' mobility options</a:t>
          </a:r>
        </a:p>
      </dgm:t>
    </dgm:pt>
    <dgm:pt modelId="{A6E72EE4-45BD-3541-8185-C1A3EEDDD40D}" type="parTrans" cxnId="{F6F952A1-0075-B942-B605-BC119C9F5DCC}">
      <dgm:prSet/>
      <dgm:spPr/>
      <dgm:t>
        <a:bodyPr/>
        <a:lstStyle/>
        <a:p>
          <a:endParaRPr lang="en-US"/>
        </a:p>
      </dgm:t>
    </dgm:pt>
    <dgm:pt modelId="{7CFD94F8-ED03-DC4A-BC48-C14AC920388A}" type="sibTrans" cxnId="{F6F952A1-0075-B942-B605-BC119C9F5DCC}">
      <dgm:prSet/>
      <dgm:spPr/>
      <dgm:t>
        <a:bodyPr/>
        <a:lstStyle/>
        <a:p>
          <a:endParaRPr lang="en-US"/>
        </a:p>
      </dgm:t>
    </dgm:pt>
    <dgm:pt modelId="{09CEFB33-1B34-094F-98A5-FBC67EC1610D}" type="pres">
      <dgm:prSet presAssocID="{36A7A200-313F-9E4C-B1CC-482273D4E1F4}" presName="Name0" presStyleCnt="0">
        <dgm:presLayoutVars>
          <dgm:dir/>
          <dgm:animLvl val="lvl"/>
          <dgm:resizeHandles val="exact"/>
        </dgm:presLayoutVars>
      </dgm:prSet>
      <dgm:spPr/>
    </dgm:pt>
    <dgm:pt modelId="{1298AE61-B312-1D4A-BA10-6565A8FCA25C}" type="pres">
      <dgm:prSet presAssocID="{1A982602-E777-B840-AFBD-422D1E672B80}" presName="composite" presStyleCnt="0"/>
      <dgm:spPr/>
    </dgm:pt>
    <dgm:pt modelId="{D0C09B9E-2996-D44C-BC4C-87B5497837BB}" type="pres">
      <dgm:prSet presAssocID="{1A982602-E777-B840-AFBD-422D1E672B80}" presName="parTx" presStyleLbl="alignNode1" presStyleIdx="0" presStyleCnt="1">
        <dgm:presLayoutVars>
          <dgm:chMax val="0"/>
          <dgm:chPref val="0"/>
          <dgm:bulletEnabled val="1"/>
        </dgm:presLayoutVars>
      </dgm:prSet>
      <dgm:spPr/>
    </dgm:pt>
    <dgm:pt modelId="{40DF28F0-05C7-2641-B04A-698110FB27BE}" type="pres">
      <dgm:prSet presAssocID="{1A982602-E777-B840-AFBD-422D1E672B80}" presName="desTx" presStyleLbl="alignAccFollowNode1" presStyleIdx="0" presStyleCnt="1">
        <dgm:presLayoutVars>
          <dgm:bulletEnabled val="1"/>
        </dgm:presLayoutVars>
      </dgm:prSet>
      <dgm:spPr/>
    </dgm:pt>
  </dgm:ptLst>
  <dgm:cxnLst>
    <dgm:cxn modelId="{43F61921-04C2-6F40-85D9-0A4C16DFB551}" type="presOf" srcId="{36A7A200-313F-9E4C-B1CC-482273D4E1F4}" destId="{09CEFB33-1B34-094F-98A5-FBC67EC1610D}" srcOrd="0" destOrd="0" presId="urn:microsoft.com/office/officeart/2005/8/layout/hList1"/>
    <dgm:cxn modelId="{D53BD923-CFDA-E345-AE31-AA5298005A59}" srcId="{36A7A200-313F-9E4C-B1CC-482273D4E1F4}" destId="{1A982602-E777-B840-AFBD-422D1E672B80}" srcOrd="0" destOrd="0" parTransId="{0FCC295F-6377-F643-AEC0-FE2868A5253C}" sibTransId="{F209F7DF-2A0D-204B-85D4-94164E4AD238}"/>
    <dgm:cxn modelId="{3853573C-0F72-F344-ABD0-2BD9D2529069}" srcId="{1A982602-E777-B840-AFBD-422D1E672B80}" destId="{B4920C20-CF81-FB4A-BB1E-FE6C27E8ABFE}" srcOrd="0" destOrd="0" parTransId="{CCFD2C64-B9D9-3848-B31D-B7E0B6714A23}" sibTransId="{DD662212-1330-1144-9448-3B4E8E80ED45}"/>
    <dgm:cxn modelId="{E56A746E-C448-334C-8C7D-BEA3B8F8D6C9}" srcId="{1A982602-E777-B840-AFBD-422D1E672B80}" destId="{83160F39-9756-EC42-800D-6688AAC35390}" srcOrd="2" destOrd="0" parTransId="{846F4EEA-1BF9-6B42-AAEE-6B9A8B4DC986}" sibTransId="{48285819-6C9B-F74A-B071-74EE64082D5E}"/>
    <dgm:cxn modelId="{62660A51-EDBC-FD44-AF50-09C4F97F6C1E}" type="presOf" srcId="{1A982602-E777-B840-AFBD-422D1E672B80}" destId="{D0C09B9E-2996-D44C-BC4C-87B5497837BB}" srcOrd="0" destOrd="0" presId="urn:microsoft.com/office/officeart/2005/8/layout/hList1"/>
    <dgm:cxn modelId="{F6F952A1-0075-B942-B605-BC119C9F5DCC}" srcId="{1A982602-E777-B840-AFBD-422D1E672B80}" destId="{79D735A2-59D4-8A4D-9D48-E2C7329BF927}" srcOrd="1" destOrd="0" parTransId="{A6E72EE4-45BD-3541-8185-C1A3EEDDD40D}" sibTransId="{7CFD94F8-ED03-DC4A-BC48-C14AC920388A}"/>
    <dgm:cxn modelId="{DD9C5BE4-FED6-134A-9709-6B588EA0AAC8}" type="presOf" srcId="{B4920C20-CF81-FB4A-BB1E-FE6C27E8ABFE}" destId="{40DF28F0-05C7-2641-B04A-698110FB27BE}" srcOrd="0" destOrd="0" presId="urn:microsoft.com/office/officeart/2005/8/layout/hList1"/>
    <dgm:cxn modelId="{4E51A3EC-8EE8-2F4A-8093-14103497F538}" type="presOf" srcId="{79D735A2-59D4-8A4D-9D48-E2C7329BF927}" destId="{40DF28F0-05C7-2641-B04A-698110FB27BE}" srcOrd="0" destOrd="1" presId="urn:microsoft.com/office/officeart/2005/8/layout/hList1"/>
    <dgm:cxn modelId="{BF9AF3EC-C098-AB46-869A-A0169E838510}" type="presOf" srcId="{83160F39-9756-EC42-800D-6688AAC35390}" destId="{40DF28F0-05C7-2641-B04A-698110FB27BE}" srcOrd="0" destOrd="2" presId="urn:microsoft.com/office/officeart/2005/8/layout/hList1"/>
    <dgm:cxn modelId="{9ADADA52-B04A-ED47-8FBC-8669E4CAB879}" type="presParOf" srcId="{09CEFB33-1B34-094F-98A5-FBC67EC1610D}" destId="{1298AE61-B312-1D4A-BA10-6565A8FCA25C}" srcOrd="0" destOrd="0" presId="urn:microsoft.com/office/officeart/2005/8/layout/hList1"/>
    <dgm:cxn modelId="{A1898465-77E1-F947-983A-CF5590F33618}" type="presParOf" srcId="{1298AE61-B312-1D4A-BA10-6565A8FCA25C}" destId="{D0C09B9E-2996-D44C-BC4C-87B5497837BB}" srcOrd="0" destOrd="0" presId="urn:microsoft.com/office/officeart/2005/8/layout/hList1"/>
    <dgm:cxn modelId="{F71B3072-20BD-0F4D-818D-FC117F2308B5}" type="presParOf" srcId="{1298AE61-B312-1D4A-BA10-6565A8FCA25C}" destId="{40DF28F0-05C7-2641-B04A-698110FB27B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CFEB2B9-9662-AB4B-986F-2405D03C4A4A}" type="doc">
      <dgm:prSet loTypeId="urn:microsoft.com/office/officeart/2005/8/layout/radial2" loCatId="" qsTypeId="urn:microsoft.com/office/officeart/2005/8/quickstyle/simple4" qsCatId="simple" csTypeId="urn:microsoft.com/office/officeart/2005/8/colors/accent1_2" csCatId="accent1" phldr="1"/>
      <dgm:spPr/>
      <dgm:t>
        <a:bodyPr/>
        <a:lstStyle/>
        <a:p>
          <a:endParaRPr lang="en-US"/>
        </a:p>
      </dgm:t>
    </dgm:pt>
    <dgm:pt modelId="{339C3A4B-953D-4A4B-8635-C7A4A7827E97}">
      <dgm:prSet phldrT="[Text]"/>
      <dgm:spPr/>
      <dgm:t>
        <a:bodyPr/>
        <a:lstStyle/>
        <a:p>
          <a:r>
            <a:rPr lang="en-US" dirty="0"/>
            <a:t>Richmond, VA</a:t>
          </a:r>
        </a:p>
      </dgm:t>
    </dgm:pt>
    <dgm:pt modelId="{59C6A229-72D2-2C41-B52E-7D92B54F8D6B}" type="parTrans" cxnId="{08E0DAB1-F0AA-1E4F-AA89-EBD330FFE4D7}">
      <dgm:prSet/>
      <dgm:spPr/>
      <dgm:t>
        <a:bodyPr/>
        <a:lstStyle/>
        <a:p>
          <a:endParaRPr lang="en-US"/>
        </a:p>
      </dgm:t>
    </dgm:pt>
    <dgm:pt modelId="{A1930E7E-BF9D-D640-B364-E042C317F0B3}" type="sibTrans" cxnId="{08E0DAB1-F0AA-1E4F-AA89-EBD330FFE4D7}">
      <dgm:prSet/>
      <dgm:spPr/>
      <dgm:t>
        <a:bodyPr/>
        <a:lstStyle/>
        <a:p>
          <a:endParaRPr lang="en-US"/>
        </a:p>
      </dgm:t>
    </dgm:pt>
    <dgm:pt modelId="{0AF77F61-F6B0-AB4F-B4F1-7C4A40C841CE}">
      <dgm:prSet phldrT="[Text]" custT="1"/>
      <dgm:spPr/>
      <dgm:t>
        <a:bodyPr/>
        <a:lstStyle/>
        <a:p>
          <a:r>
            <a:rPr lang="en-US" sz="2000" dirty="0"/>
            <a:t>65-74 years</a:t>
          </a:r>
        </a:p>
      </dgm:t>
    </dgm:pt>
    <dgm:pt modelId="{8BFD9F8A-0CB4-CE46-ACE2-0F97C4D4C832}" type="parTrans" cxnId="{F4F57205-0F57-AA41-AB4E-170DEDC71DCC}">
      <dgm:prSet/>
      <dgm:spPr/>
      <dgm:t>
        <a:bodyPr/>
        <a:lstStyle/>
        <a:p>
          <a:endParaRPr lang="en-US"/>
        </a:p>
      </dgm:t>
    </dgm:pt>
    <dgm:pt modelId="{7E4F7A1C-4A20-914E-91FE-DF77507C500B}" type="sibTrans" cxnId="{F4F57205-0F57-AA41-AB4E-170DEDC71DCC}">
      <dgm:prSet/>
      <dgm:spPr/>
      <dgm:t>
        <a:bodyPr/>
        <a:lstStyle/>
        <a:p>
          <a:endParaRPr lang="en-US"/>
        </a:p>
      </dgm:t>
    </dgm:pt>
    <dgm:pt modelId="{AECAC3DA-17C3-2C47-90DD-527F4286FE98}">
      <dgm:prSet phldrT="[Text]"/>
      <dgm:spPr/>
      <dgm:t>
        <a:bodyPr/>
        <a:lstStyle/>
        <a:p>
          <a:r>
            <a:rPr lang="en-US" dirty="0"/>
            <a:t>Houston, TX</a:t>
          </a:r>
        </a:p>
      </dgm:t>
    </dgm:pt>
    <dgm:pt modelId="{E249C6DD-2B25-464F-ABA4-BE512A0E6104}" type="parTrans" cxnId="{3CD9A033-7D1B-B94F-8C47-C4EBA1F06A03}">
      <dgm:prSet/>
      <dgm:spPr/>
      <dgm:t>
        <a:bodyPr/>
        <a:lstStyle/>
        <a:p>
          <a:endParaRPr lang="en-US"/>
        </a:p>
      </dgm:t>
    </dgm:pt>
    <dgm:pt modelId="{2BE402E0-E38E-314E-A427-4F6AA13C41CB}" type="sibTrans" cxnId="{3CD9A033-7D1B-B94F-8C47-C4EBA1F06A03}">
      <dgm:prSet/>
      <dgm:spPr/>
      <dgm:t>
        <a:bodyPr/>
        <a:lstStyle/>
        <a:p>
          <a:endParaRPr lang="en-US"/>
        </a:p>
      </dgm:t>
    </dgm:pt>
    <dgm:pt modelId="{E09C018E-F89D-A241-8832-EBA8AF5129EF}">
      <dgm:prSet phldrT="[Text]" custT="1"/>
      <dgm:spPr/>
      <dgm:t>
        <a:bodyPr/>
        <a:lstStyle/>
        <a:p>
          <a:r>
            <a:rPr lang="en-US" sz="2000" dirty="0"/>
            <a:t>65-74 years</a:t>
          </a:r>
        </a:p>
      </dgm:t>
    </dgm:pt>
    <dgm:pt modelId="{3C7B038B-564E-284E-B00F-0D473CFA8E5C}" type="parTrans" cxnId="{70942829-ECBF-AA4E-BD12-628D083A8E1E}">
      <dgm:prSet/>
      <dgm:spPr/>
      <dgm:t>
        <a:bodyPr/>
        <a:lstStyle/>
        <a:p>
          <a:endParaRPr lang="en-US"/>
        </a:p>
      </dgm:t>
    </dgm:pt>
    <dgm:pt modelId="{18C9316A-079D-CD4B-A258-20D8AE086904}" type="sibTrans" cxnId="{70942829-ECBF-AA4E-BD12-628D083A8E1E}">
      <dgm:prSet/>
      <dgm:spPr/>
      <dgm:t>
        <a:bodyPr/>
        <a:lstStyle/>
        <a:p>
          <a:endParaRPr lang="en-US"/>
        </a:p>
      </dgm:t>
    </dgm:pt>
    <dgm:pt modelId="{9E6C5CE3-80F0-5B41-98DB-90CBFECF5FA1}">
      <dgm:prSet phldrT="[Text]" custT="1"/>
      <dgm:spPr/>
      <dgm:t>
        <a:bodyPr/>
        <a:lstStyle/>
        <a:p>
          <a:r>
            <a:rPr lang="en-US" sz="2000" dirty="0"/>
            <a:t>75-84 years</a:t>
          </a:r>
        </a:p>
      </dgm:t>
    </dgm:pt>
    <dgm:pt modelId="{E753DF73-D098-EE47-BEB0-D6F334B8501E}" type="parTrans" cxnId="{A72D452F-304C-E24B-AD5A-93D61570810E}">
      <dgm:prSet/>
      <dgm:spPr/>
      <dgm:t>
        <a:bodyPr/>
        <a:lstStyle/>
        <a:p>
          <a:endParaRPr lang="en-US"/>
        </a:p>
      </dgm:t>
    </dgm:pt>
    <dgm:pt modelId="{1313174F-3669-D442-9402-FD0C6C0172D8}" type="sibTrans" cxnId="{A72D452F-304C-E24B-AD5A-93D61570810E}">
      <dgm:prSet/>
      <dgm:spPr/>
      <dgm:t>
        <a:bodyPr/>
        <a:lstStyle/>
        <a:p>
          <a:endParaRPr lang="en-US"/>
        </a:p>
      </dgm:t>
    </dgm:pt>
    <dgm:pt modelId="{C2E42531-6B7B-D24F-9BBF-2488C117651F}">
      <dgm:prSet phldrT="[Text]" custT="1"/>
      <dgm:spPr/>
      <dgm:t>
        <a:bodyPr/>
        <a:lstStyle/>
        <a:p>
          <a:r>
            <a:rPr lang="en-US" sz="2000" dirty="0"/>
            <a:t>85+ years</a:t>
          </a:r>
        </a:p>
      </dgm:t>
    </dgm:pt>
    <dgm:pt modelId="{2176C346-4A21-BA40-8514-FC8B2EF5A37A}" type="parTrans" cxnId="{89EF931F-884A-464F-8EFB-0930C2051F5E}">
      <dgm:prSet/>
      <dgm:spPr/>
      <dgm:t>
        <a:bodyPr/>
        <a:lstStyle/>
        <a:p>
          <a:endParaRPr lang="en-US"/>
        </a:p>
      </dgm:t>
    </dgm:pt>
    <dgm:pt modelId="{BFA3893C-833D-6440-B1AB-8C4732C6736F}" type="sibTrans" cxnId="{89EF931F-884A-464F-8EFB-0930C2051F5E}">
      <dgm:prSet/>
      <dgm:spPr/>
      <dgm:t>
        <a:bodyPr/>
        <a:lstStyle/>
        <a:p>
          <a:endParaRPr lang="en-US"/>
        </a:p>
      </dgm:t>
    </dgm:pt>
    <dgm:pt modelId="{ED54F9D2-3AF8-C541-80C1-35B348E26EFC}">
      <dgm:prSet custT="1"/>
      <dgm:spPr/>
      <dgm:t>
        <a:bodyPr/>
        <a:lstStyle/>
        <a:p>
          <a:r>
            <a:rPr lang="en-US" sz="2000" dirty="0"/>
            <a:t>75-84 years</a:t>
          </a:r>
        </a:p>
      </dgm:t>
    </dgm:pt>
    <dgm:pt modelId="{5C660E35-D7E8-DC42-81DB-2D4EC15334E7}" type="parTrans" cxnId="{13BCC208-60B6-6D49-A974-E4A8C60292C6}">
      <dgm:prSet/>
      <dgm:spPr/>
      <dgm:t>
        <a:bodyPr/>
        <a:lstStyle/>
        <a:p>
          <a:endParaRPr lang="en-US"/>
        </a:p>
      </dgm:t>
    </dgm:pt>
    <dgm:pt modelId="{22D317B4-B21C-C543-BFD0-3B282841B5B5}" type="sibTrans" cxnId="{13BCC208-60B6-6D49-A974-E4A8C60292C6}">
      <dgm:prSet/>
      <dgm:spPr/>
      <dgm:t>
        <a:bodyPr/>
        <a:lstStyle/>
        <a:p>
          <a:endParaRPr lang="en-US"/>
        </a:p>
      </dgm:t>
    </dgm:pt>
    <dgm:pt modelId="{27BADA4A-1A32-B040-ABE2-8A71614E551D}">
      <dgm:prSet custT="1"/>
      <dgm:spPr/>
      <dgm:t>
        <a:bodyPr/>
        <a:lstStyle/>
        <a:p>
          <a:r>
            <a:rPr lang="en-US" sz="2000" dirty="0"/>
            <a:t>85+ years</a:t>
          </a:r>
        </a:p>
      </dgm:t>
    </dgm:pt>
    <dgm:pt modelId="{E444D3DB-87D5-2D40-A6D5-1A1BC7AD55D3}" type="parTrans" cxnId="{0069EF85-85B0-234D-B908-5BEEA7650584}">
      <dgm:prSet/>
      <dgm:spPr/>
      <dgm:t>
        <a:bodyPr/>
        <a:lstStyle/>
        <a:p>
          <a:endParaRPr lang="en-US"/>
        </a:p>
      </dgm:t>
    </dgm:pt>
    <dgm:pt modelId="{33209132-1E0F-764E-A3A4-3282DFC27667}" type="sibTrans" cxnId="{0069EF85-85B0-234D-B908-5BEEA7650584}">
      <dgm:prSet/>
      <dgm:spPr/>
      <dgm:t>
        <a:bodyPr/>
        <a:lstStyle/>
        <a:p>
          <a:endParaRPr lang="en-US"/>
        </a:p>
      </dgm:t>
    </dgm:pt>
    <dgm:pt modelId="{D4072F39-0CB1-F245-B0E8-1DB5C8B2844C}" type="pres">
      <dgm:prSet presAssocID="{9CFEB2B9-9662-AB4B-986F-2405D03C4A4A}" presName="composite" presStyleCnt="0">
        <dgm:presLayoutVars>
          <dgm:chMax val="5"/>
          <dgm:dir/>
          <dgm:animLvl val="ctr"/>
          <dgm:resizeHandles val="exact"/>
        </dgm:presLayoutVars>
      </dgm:prSet>
      <dgm:spPr/>
    </dgm:pt>
    <dgm:pt modelId="{FA65151B-6C1D-8540-9D17-181472D14C9D}" type="pres">
      <dgm:prSet presAssocID="{9CFEB2B9-9662-AB4B-986F-2405D03C4A4A}" presName="cycle" presStyleCnt="0"/>
      <dgm:spPr/>
    </dgm:pt>
    <dgm:pt modelId="{6FD82A06-900C-5645-B9B8-5334B64C7BD5}" type="pres">
      <dgm:prSet presAssocID="{9CFEB2B9-9662-AB4B-986F-2405D03C4A4A}" presName="centerShape" presStyleCnt="0"/>
      <dgm:spPr/>
    </dgm:pt>
    <dgm:pt modelId="{B6CA1227-292F-C04C-B41F-2CAB0A2A664A}" type="pres">
      <dgm:prSet presAssocID="{9CFEB2B9-9662-AB4B-986F-2405D03C4A4A}" presName="connSite" presStyleLbl="node1" presStyleIdx="0" presStyleCnt="3"/>
      <dgm:spPr/>
    </dgm:pt>
    <dgm:pt modelId="{24C12DED-7696-D14E-8482-2D92B510D81F}" type="pres">
      <dgm:prSet presAssocID="{9CFEB2B9-9662-AB4B-986F-2405D03C4A4A}" presName="visible" presStyleLbl="node1" presStyleIdx="0" presStyleCnt="3"/>
      <dgm:spPr>
        <a:solidFill>
          <a:schemeClr val="tx1"/>
        </a:solidFill>
      </dgm:spPr>
    </dgm:pt>
    <dgm:pt modelId="{653E0383-D131-C046-B734-A307A26BA30E}" type="pres">
      <dgm:prSet presAssocID="{59C6A229-72D2-2C41-B52E-7D92B54F8D6B}" presName="Name25" presStyleLbl="parChTrans1D1" presStyleIdx="0" presStyleCnt="2"/>
      <dgm:spPr/>
    </dgm:pt>
    <dgm:pt modelId="{C44FC776-E1E2-E34A-922F-FA53772D3351}" type="pres">
      <dgm:prSet presAssocID="{339C3A4B-953D-4A4B-8635-C7A4A7827E97}" presName="node" presStyleCnt="0"/>
      <dgm:spPr/>
    </dgm:pt>
    <dgm:pt modelId="{089F53E3-10B6-744C-BC34-222776209F2D}" type="pres">
      <dgm:prSet presAssocID="{339C3A4B-953D-4A4B-8635-C7A4A7827E97}" presName="parentNode" presStyleLbl="node1" presStyleIdx="1" presStyleCnt="3">
        <dgm:presLayoutVars>
          <dgm:chMax val="1"/>
          <dgm:bulletEnabled val="1"/>
        </dgm:presLayoutVars>
      </dgm:prSet>
      <dgm:spPr/>
    </dgm:pt>
    <dgm:pt modelId="{A7C0CBE4-8CAD-5546-9BAE-D96E74A8E5C0}" type="pres">
      <dgm:prSet presAssocID="{339C3A4B-953D-4A4B-8635-C7A4A7827E97}" presName="childNode" presStyleLbl="revTx" presStyleIdx="0" presStyleCnt="2">
        <dgm:presLayoutVars>
          <dgm:bulletEnabled val="1"/>
        </dgm:presLayoutVars>
      </dgm:prSet>
      <dgm:spPr/>
    </dgm:pt>
    <dgm:pt modelId="{53EB5AE5-2A03-0141-98AF-8B9F2C02C95C}" type="pres">
      <dgm:prSet presAssocID="{E249C6DD-2B25-464F-ABA4-BE512A0E6104}" presName="Name25" presStyleLbl="parChTrans1D1" presStyleIdx="1" presStyleCnt="2"/>
      <dgm:spPr/>
    </dgm:pt>
    <dgm:pt modelId="{E0DBB128-6DD3-D04E-82DD-A04474F11385}" type="pres">
      <dgm:prSet presAssocID="{AECAC3DA-17C3-2C47-90DD-527F4286FE98}" presName="node" presStyleCnt="0"/>
      <dgm:spPr/>
    </dgm:pt>
    <dgm:pt modelId="{3631AAA5-3A10-314F-B60E-644A5C07C2D0}" type="pres">
      <dgm:prSet presAssocID="{AECAC3DA-17C3-2C47-90DD-527F4286FE98}" presName="parentNode" presStyleLbl="node1" presStyleIdx="2" presStyleCnt="3">
        <dgm:presLayoutVars>
          <dgm:chMax val="1"/>
          <dgm:bulletEnabled val="1"/>
        </dgm:presLayoutVars>
      </dgm:prSet>
      <dgm:spPr/>
    </dgm:pt>
    <dgm:pt modelId="{87DC30CA-7B56-4D49-A652-F2BC029D2A65}" type="pres">
      <dgm:prSet presAssocID="{AECAC3DA-17C3-2C47-90DD-527F4286FE98}" presName="childNode" presStyleLbl="revTx" presStyleIdx="1" presStyleCnt="2">
        <dgm:presLayoutVars>
          <dgm:bulletEnabled val="1"/>
        </dgm:presLayoutVars>
      </dgm:prSet>
      <dgm:spPr/>
    </dgm:pt>
  </dgm:ptLst>
  <dgm:cxnLst>
    <dgm:cxn modelId="{F4F57205-0F57-AA41-AB4E-170DEDC71DCC}" srcId="{339C3A4B-953D-4A4B-8635-C7A4A7827E97}" destId="{0AF77F61-F6B0-AB4F-B4F1-7C4A40C841CE}" srcOrd="0" destOrd="0" parTransId="{8BFD9F8A-0CB4-CE46-ACE2-0F97C4D4C832}" sibTransId="{7E4F7A1C-4A20-914E-91FE-DF77507C500B}"/>
    <dgm:cxn modelId="{13BCC208-60B6-6D49-A974-E4A8C60292C6}" srcId="{AECAC3DA-17C3-2C47-90DD-527F4286FE98}" destId="{ED54F9D2-3AF8-C541-80C1-35B348E26EFC}" srcOrd="1" destOrd="0" parTransId="{5C660E35-D7E8-DC42-81DB-2D4EC15334E7}" sibTransId="{22D317B4-B21C-C543-BFD0-3B282841B5B5}"/>
    <dgm:cxn modelId="{89EF931F-884A-464F-8EFB-0930C2051F5E}" srcId="{339C3A4B-953D-4A4B-8635-C7A4A7827E97}" destId="{C2E42531-6B7B-D24F-9BBF-2488C117651F}" srcOrd="2" destOrd="0" parTransId="{2176C346-4A21-BA40-8514-FC8B2EF5A37A}" sibTransId="{BFA3893C-833D-6440-B1AB-8C4732C6736F}"/>
    <dgm:cxn modelId="{70942829-ECBF-AA4E-BD12-628D083A8E1E}" srcId="{AECAC3DA-17C3-2C47-90DD-527F4286FE98}" destId="{E09C018E-F89D-A241-8832-EBA8AF5129EF}" srcOrd="0" destOrd="0" parTransId="{3C7B038B-564E-284E-B00F-0D473CFA8E5C}" sibTransId="{18C9316A-079D-CD4B-A258-20D8AE086904}"/>
    <dgm:cxn modelId="{45D64429-B2E3-7241-B4CF-DB3B2E2BDC4A}" type="presOf" srcId="{ED54F9D2-3AF8-C541-80C1-35B348E26EFC}" destId="{87DC30CA-7B56-4D49-A652-F2BC029D2A65}" srcOrd="0" destOrd="1" presId="urn:microsoft.com/office/officeart/2005/8/layout/radial2"/>
    <dgm:cxn modelId="{A72D452F-304C-E24B-AD5A-93D61570810E}" srcId="{339C3A4B-953D-4A4B-8635-C7A4A7827E97}" destId="{9E6C5CE3-80F0-5B41-98DB-90CBFECF5FA1}" srcOrd="1" destOrd="0" parTransId="{E753DF73-D098-EE47-BEB0-D6F334B8501E}" sibTransId="{1313174F-3669-D442-9402-FD0C6C0172D8}"/>
    <dgm:cxn modelId="{3CD9A033-7D1B-B94F-8C47-C4EBA1F06A03}" srcId="{9CFEB2B9-9662-AB4B-986F-2405D03C4A4A}" destId="{AECAC3DA-17C3-2C47-90DD-527F4286FE98}" srcOrd="1" destOrd="0" parTransId="{E249C6DD-2B25-464F-ABA4-BE512A0E6104}" sibTransId="{2BE402E0-E38E-314E-A427-4F6AA13C41CB}"/>
    <dgm:cxn modelId="{AD4B1A3F-3C64-1B4F-A731-74DD646FBD41}" type="presOf" srcId="{0AF77F61-F6B0-AB4F-B4F1-7C4A40C841CE}" destId="{A7C0CBE4-8CAD-5546-9BAE-D96E74A8E5C0}" srcOrd="0" destOrd="0" presId="urn:microsoft.com/office/officeart/2005/8/layout/radial2"/>
    <dgm:cxn modelId="{25EE4967-3D3E-4046-A0EF-DB3B43BDE2D2}" type="presOf" srcId="{C2E42531-6B7B-D24F-9BBF-2488C117651F}" destId="{A7C0CBE4-8CAD-5546-9BAE-D96E74A8E5C0}" srcOrd="0" destOrd="2" presId="urn:microsoft.com/office/officeart/2005/8/layout/radial2"/>
    <dgm:cxn modelId="{12AFB683-52C5-EC4D-84DE-428FC40CB603}" type="presOf" srcId="{339C3A4B-953D-4A4B-8635-C7A4A7827E97}" destId="{089F53E3-10B6-744C-BC34-222776209F2D}" srcOrd="0" destOrd="0" presId="urn:microsoft.com/office/officeart/2005/8/layout/radial2"/>
    <dgm:cxn modelId="{0069EF85-85B0-234D-B908-5BEEA7650584}" srcId="{AECAC3DA-17C3-2C47-90DD-527F4286FE98}" destId="{27BADA4A-1A32-B040-ABE2-8A71614E551D}" srcOrd="2" destOrd="0" parTransId="{E444D3DB-87D5-2D40-A6D5-1A1BC7AD55D3}" sibTransId="{33209132-1E0F-764E-A3A4-3282DFC27667}"/>
    <dgm:cxn modelId="{CA730799-5B23-7A4B-A8DD-DD7756F98D5C}" type="presOf" srcId="{E09C018E-F89D-A241-8832-EBA8AF5129EF}" destId="{87DC30CA-7B56-4D49-A652-F2BC029D2A65}" srcOrd="0" destOrd="0" presId="urn:microsoft.com/office/officeart/2005/8/layout/radial2"/>
    <dgm:cxn modelId="{5F93B8A8-59BD-6C48-A87C-D966BF5208B6}" type="presOf" srcId="{E249C6DD-2B25-464F-ABA4-BE512A0E6104}" destId="{53EB5AE5-2A03-0141-98AF-8B9F2C02C95C}" srcOrd="0" destOrd="0" presId="urn:microsoft.com/office/officeart/2005/8/layout/radial2"/>
    <dgm:cxn modelId="{08E0DAB1-F0AA-1E4F-AA89-EBD330FFE4D7}" srcId="{9CFEB2B9-9662-AB4B-986F-2405D03C4A4A}" destId="{339C3A4B-953D-4A4B-8635-C7A4A7827E97}" srcOrd="0" destOrd="0" parTransId="{59C6A229-72D2-2C41-B52E-7D92B54F8D6B}" sibTransId="{A1930E7E-BF9D-D640-B364-E042C317F0B3}"/>
    <dgm:cxn modelId="{B612CEC3-D4FA-9F4C-B11D-6C6A56BF4CBC}" type="presOf" srcId="{9CFEB2B9-9662-AB4B-986F-2405D03C4A4A}" destId="{D4072F39-0CB1-F245-B0E8-1DB5C8B2844C}" srcOrd="0" destOrd="0" presId="urn:microsoft.com/office/officeart/2005/8/layout/radial2"/>
    <dgm:cxn modelId="{BE74B7D3-B7DA-7E43-969B-54CC0E11AE4C}" type="presOf" srcId="{AECAC3DA-17C3-2C47-90DD-527F4286FE98}" destId="{3631AAA5-3A10-314F-B60E-644A5C07C2D0}" srcOrd="0" destOrd="0" presId="urn:microsoft.com/office/officeart/2005/8/layout/radial2"/>
    <dgm:cxn modelId="{3B970DE9-D723-734B-93C8-38E5DB4D4664}" type="presOf" srcId="{27BADA4A-1A32-B040-ABE2-8A71614E551D}" destId="{87DC30CA-7B56-4D49-A652-F2BC029D2A65}" srcOrd="0" destOrd="2" presId="urn:microsoft.com/office/officeart/2005/8/layout/radial2"/>
    <dgm:cxn modelId="{C583E1F8-EBEB-1449-A857-751D6D391996}" type="presOf" srcId="{9E6C5CE3-80F0-5B41-98DB-90CBFECF5FA1}" destId="{A7C0CBE4-8CAD-5546-9BAE-D96E74A8E5C0}" srcOrd="0" destOrd="1" presId="urn:microsoft.com/office/officeart/2005/8/layout/radial2"/>
    <dgm:cxn modelId="{329360FB-AE5D-E448-B4E4-2D6D3BAB239F}" type="presOf" srcId="{59C6A229-72D2-2C41-B52E-7D92B54F8D6B}" destId="{653E0383-D131-C046-B734-A307A26BA30E}" srcOrd="0" destOrd="0" presId="urn:microsoft.com/office/officeart/2005/8/layout/radial2"/>
    <dgm:cxn modelId="{151E4678-3D0A-6742-B2B6-48EC75543491}" type="presParOf" srcId="{D4072F39-0CB1-F245-B0E8-1DB5C8B2844C}" destId="{FA65151B-6C1D-8540-9D17-181472D14C9D}" srcOrd="0" destOrd="0" presId="urn:microsoft.com/office/officeart/2005/8/layout/radial2"/>
    <dgm:cxn modelId="{5C11BEBF-981D-BE42-AD2E-093C63CD554F}" type="presParOf" srcId="{FA65151B-6C1D-8540-9D17-181472D14C9D}" destId="{6FD82A06-900C-5645-B9B8-5334B64C7BD5}" srcOrd="0" destOrd="0" presId="urn:microsoft.com/office/officeart/2005/8/layout/radial2"/>
    <dgm:cxn modelId="{E4A0B81A-A82B-BA48-B2C3-F5B17E0D6ECF}" type="presParOf" srcId="{6FD82A06-900C-5645-B9B8-5334B64C7BD5}" destId="{B6CA1227-292F-C04C-B41F-2CAB0A2A664A}" srcOrd="0" destOrd="0" presId="urn:microsoft.com/office/officeart/2005/8/layout/radial2"/>
    <dgm:cxn modelId="{9A67EF3F-D6C7-564E-B23A-3A577B5EC428}" type="presParOf" srcId="{6FD82A06-900C-5645-B9B8-5334B64C7BD5}" destId="{24C12DED-7696-D14E-8482-2D92B510D81F}" srcOrd="1" destOrd="0" presId="urn:microsoft.com/office/officeart/2005/8/layout/radial2"/>
    <dgm:cxn modelId="{8C0C5D23-2ECB-044D-87CA-D23BA27D738C}" type="presParOf" srcId="{FA65151B-6C1D-8540-9D17-181472D14C9D}" destId="{653E0383-D131-C046-B734-A307A26BA30E}" srcOrd="1" destOrd="0" presId="urn:microsoft.com/office/officeart/2005/8/layout/radial2"/>
    <dgm:cxn modelId="{AE58172E-BD39-6B42-8165-EC3C4D1B159F}" type="presParOf" srcId="{FA65151B-6C1D-8540-9D17-181472D14C9D}" destId="{C44FC776-E1E2-E34A-922F-FA53772D3351}" srcOrd="2" destOrd="0" presId="urn:microsoft.com/office/officeart/2005/8/layout/radial2"/>
    <dgm:cxn modelId="{A10697E2-4EC3-8149-AE9E-BA13D0668B9A}" type="presParOf" srcId="{C44FC776-E1E2-E34A-922F-FA53772D3351}" destId="{089F53E3-10B6-744C-BC34-222776209F2D}" srcOrd="0" destOrd="0" presId="urn:microsoft.com/office/officeart/2005/8/layout/radial2"/>
    <dgm:cxn modelId="{14C1E903-3F93-734F-B479-9A3233681D60}" type="presParOf" srcId="{C44FC776-E1E2-E34A-922F-FA53772D3351}" destId="{A7C0CBE4-8CAD-5546-9BAE-D96E74A8E5C0}" srcOrd="1" destOrd="0" presId="urn:microsoft.com/office/officeart/2005/8/layout/radial2"/>
    <dgm:cxn modelId="{3F1444B0-0E45-3945-A626-4BD404BB0957}" type="presParOf" srcId="{FA65151B-6C1D-8540-9D17-181472D14C9D}" destId="{53EB5AE5-2A03-0141-98AF-8B9F2C02C95C}" srcOrd="3" destOrd="0" presId="urn:microsoft.com/office/officeart/2005/8/layout/radial2"/>
    <dgm:cxn modelId="{9185FAAD-B2DD-E043-A70B-FB8EF7B80ED4}" type="presParOf" srcId="{FA65151B-6C1D-8540-9D17-181472D14C9D}" destId="{E0DBB128-6DD3-D04E-82DD-A04474F11385}" srcOrd="4" destOrd="0" presId="urn:microsoft.com/office/officeart/2005/8/layout/radial2"/>
    <dgm:cxn modelId="{B36A1451-05E4-CA40-8275-73D95FA1EA0A}" type="presParOf" srcId="{E0DBB128-6DD3-D04E-82DD-A04474F11385}" destId="{3631AAA5-3A10-314F-B60E-644A5C07C2D0}" srcOrd="0" destOrd="0" presId="urn:microsoft.com/office/officeart/2005/8/layout/radial2"/>
    <dgm:cxn modelId="{A6ECAB15-0836-4346-92CB-5635B0A0D041}" type="presParOf" srcId="{E0DBB128-6DD3-D04E-82DD-A04474F11385}" destId="{87DC30CA-7B56-4D49-A652-F2BC029D2A65}" srcOrd="1" destOrd="0" presId="urn:microsoft.com/office/officeart/2005/8/layout/radial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5F2821-A7D7-7A46-8C0C-CFB3E23C68A4}"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A1477169-6A37-A34D-9392-31B763CF7FDD}">
      <dgm:prSet phldrT="[Text]"/>
      <dgm:spPr/>
      <dgm:t>
        <a:bodyPr/>
        <a:lstStyle/>
        <a:p>
          <a:r>
            <a:rPr lang="en-US" dirty="0"/>
            <a:t>Reduced Risk of Crashes</a:t>
          </a:r>
        </a:p>
      </dgm:t>
    </dgm:pt>
    <dgm:pt modelId="{D6DAAB61-A2DA-3D4F-B9D6-C2E49A13ED19}" type="parTrans" cxnId="{03AE72DD-AF73-6743-9343-85D26A5E68F8}">
      <dgm:prSet/>
      <dgm:spPr/>
      <dgm:t>
        <a:bodyPr/>
        <a:lstStyle/>
        <a:p>
          <a:endParaRPr lang="en-US"/>
        </a:p>
      </dgm:t>
    </dgm:pt>
    <dgm:pt modelId="{7C957211-5D7B-194F-9D52-C4E3629C0365}" type="sibTrans" cxnId="{03AE72DD-AF73-6743-9343-85D26A5E68F8}">
      <dgm:prSet/>
      <dgm:spPr/>
      <dgm:t>
        <a:bodyPr/>
        <a:lstStyle/>
        <a:p>
          <a:endParaRPr lang="en-US"/>
        </a:p>
      </dgm:t>
    </dgm:pt>
    <dgm:pt modelId="{35BF47F9-1A5D-A945-8079-C1CC86C7C4F5}">
      <dgm:prSet phldrT="[Text]"/>
      <dgm:spPr/>
      <dgm:t>
        <a:bodyPr/>
        <a:lstStyle/>
        <a:p>
          <a:pPr marL="228600"/>
          <a:r>
            <a:rPr lang="en-US" dirty="0"/>
            <a:t>Older adults (65+) have higher crash and fatality rates</a:t>
          </a:r>
        </a:p>
      </dgm:t>
    </dgm:pt>
    <dgm:pt modelId="{2B5CEDFB-775E-F745-AD6B-554C30079CA5}" type="parTrans" cxnId="{C2940996-F5DA-6F46-92AE-6A0582D478F5}">
      <dgm:prSet/>
      <dgm:spPr/>
      <dgm:t>
        <a:bodyPr/>
        <a:lstStyle/>
        <a:p>
          <a:endParaRPr lang="en-US"/>
        </a:p>
      </dgm:t>
    </dgm:pt>
    <dgm:pt modelId="{81A517E1-6A60-7B44-A8BC-7F2C6E93299F}" type="sibTrans" cxnId="{C2940996-F5DA-6F46-92AE-6A0582D478F5}">
      <dgm:prSet/>
      <dgm:spPr/>
      <dgm:t>
        <a:bodyPr/>
        <a:lstStyle/>
        <a:p>
          <a:endParaRPr lang="en-US"/>
        </a:p>
      </dgm:t>
    </dgm:pt>
    <dgm:pt modelId="{34C92AC3-34C4-B840-AE9F-52BB86B0924E}">
      <dgm:prSet phldrT="[Text]"/>
      <dgm:spPr/>
      <dgm:t>
        <a:bodyPr/>
        <a:lstStyle/>
        <a:p>
          <a:r>
            <a:rPr lang="en-US" dirty="0"/>
            <a:t>TNC Safety Features </a:t>
          </a:r>
        </a:p>
      </dgm:t>
    </dgm:pt>
    <dgm:pt modelId="{93D4C5DA-2DD8-1E42-BA09-D3AD0006D70D}" type="parTrans" cxnId="{E170DC34-794A-FF48-AEA8-D62F84E7585F}">
      <dgm:prSet/>
      <dgm:spPr/>
      <dgm:t>
        <a:bodyPr/>
        <a:lstStyle/>
        <a:p>
          <a:endParaRPr lang="en-US"/>
        </a:p>
      </dgm:t>
    </dgm:pt>
    <dgm:pt modelId="{3C7E4949-8427-374B-9A91-25D655DCE3FF}" type="sibTrans" cxnId="{E170DC34-794A-FF48-AEA8-D62F84E7585F}">
      <dgm:prSet/>
      <dgm:spPr/>
      <dgm:t>
        <a:bodyPr/>
        <a:lstStyle/>
        <a:p>
          <a:endParaRPr lang="en-US"/>
        </a:p>
      </dgm:t>
    </dgm:pt>
    <dgm:pt modelId="{62013E0E-80A8-5841-8427-140FDAFC594D}">
      <dgm:prSet phldrT="[Text]"/>
      <dgm:spPr/>
      <dgm:t>
        <a:bodyPr/>
        <a:lstStyle/>
        <a:p>
          <a:r>
            <a:rPr lang="en-US" dirty="0"/>
            <a:t>Background checks</a:t>
          </a:r>
        </a:p>
      </dgm:t>
    </dgm:pt>
    <dgm:pt modelId="{CA7CEB30-B18F-3A47-AB2A-0819A6ADB7AD}" type="parTrans" cxnId="{53FAC288-0EF3-1D49-B129-FDF45D4EE86D}">
      <dgm:prSet/>
      <dgm:spPr/>
      <dgm:t>
        <a:bodyPr/>
        <a:lstStyle/>
        <a:p>
          <a:endParaRPr lang="en-US"/>
        </a:p>
      </dgm:t>
    </dgm:pt>
    <dgm:pt modelId="{CA7A035F-8125-E248-98AD-391FCA7EF654}" type="sibTrans" cxnId="{53FAC288-0EF3-1D49-B129-FDF45D4EE86D}">
      <dgm:prSet/>
      <dgm:spPr/>
      <dgm:t>
        <a:bodyPr/>
        <a:lstStyle/>
        <a:p>
          <a:endParaRPr lang="en-US"/>
        </a:p>
      </dgm:t>
    </dgm:pt>
    <dgm:pt modelId="{3F221F5F-AA43-2441-B8F1-8FE906883ED9}">
      <dgm:prSet phldrT="[Text]"/>
      <dgm:spPr/>
      <dgm:t>
        <a:bodyPr/>
        <a:lstStyle/>
        <a:p>
          <a:r>
            <a:rPr lang="en-US" dirty="0"/>
            <a:t>Vehicle inspections</a:t>
          </a:r>
        </a:p>
      </dgm:t>
    </dgm:pt>
    <dgm:pt modelId="{45282722-AC4F-4542-84D8-7D959B9E1EB6}" type="parTrans" cxnId="{1F98196F-8D46-D14C-9445-6D7665A50243}">
      <dgm:prSet/>
      <dgm:spPr/>
      <dgm:t>
        <a:bodyPr/>
        <a:lstStyle/>
        <a:p>
          <a:endParaRPr lang="en-US"/>
        </a:p>
      </dgm:t>
    </dgm:pt>
    <dgm:pt modelId="{3F814A0F-3241-C942-89CA-03F71231C4B9}" type="sibTrans" cxnId="{1F98196F-8D46-D14C-9445-6D7665A50243}">
      <dgm:prSet/>
      <dgm:spPr/>
      <dgm:t>
        <a:bodyPr/>
        <a:lstStyle/>
        <a:p>
          <a:endParaRPr lang="en-US"/>
        </a:p>
      </dgm:t>
    </dgm:pt>
    <dgm:pt modelId="{5A1969CB-4AD8-504F-AD10-62CE80577B57}">
      <dgm:prSet phldrT="[Text]"/>
      <dgm:spPr/>
      <dgm:t>
        <a:bodyPr/>
        <a:lstStyle/>
        <a:p>
          <a:pPr marL="548640"/>
          <a:r>
            <a:rPr lang="en-US" dirty="0"/>
            <a:t>18% of traffic fatalities</a:t>
          </a:r>
        </a:p>
      </dgm:t>
    </dgm:pt>
    <dgm:pt modelId="{4488F962-5C9E-0B45-8D9D-72C2EE838F32}" type="parTrans" cxnId="{079B354C-DEE2-7645-938D-0CEA9F6CC3E3}">
      <dgm:prSet/>
      <dgm:spPr/>
      <dgm:t>
        <a:bodyPr/>
        <a:lstStyle/>
        <a:p>
          <a:endParaRPr lang="en-US"/>
        </a:p>
      </dgm:t>
    </dgm:pt>
    <dgm:pt modelId="{44ABCB29-4711-A14A-A5A5-2F1614D5E100}" type="sibTrans" cxnId="{079B354C-DEE2-7645-938D-0CEA9F6CC3E3}">
      <dgm:prSet/>
      <dgm:spPr/>
      <dgm:t>
        <a:bodyPr/>
        <a:lstStyle/>
        <a:p>
          <a:endParaRPr lang="en-US"/>
        </a:p>
      </dgm:t>
    </dgm:pt>
    <dgm:pt modelId="{F648566D-BC87-5A45-839E-F2A2DAB9757A}">
      <dgm:prSet phldrT="[Text]"/>
      <dgm:spPr/>
      <dgm:t>
        <a:bodyPr/>
        <a:lstStyle/>
        <a:p>
          <a:pPr marL="228600"/>
          <a:endParaRPr lang="en-US" dirty="0"/>
        </a:p>
      </dgm:t>
    </dgm:pt>
    <dgm:pt modelId="{5FD00142-FD0C-4849-B5DE-D2EC0086DC29}" type="parTrans" cxnId="{ABC29693-72B3-BD47-9C56-223357124774}">
      <dgm:prSet/>
      <dgm:spPr/>
      <dgm:t>
        <a:bodyPr/>
        <a:lstStyle/>
        <a:p>
          <a:endParaRPr lang="en-US"/>
        </a:p>
      </dgm:t>
    </dgm:pt>
    <dgm:pt modelId="{0DA14ECE-C9CB-1546-BF08-339750FAB66F}" type="sibTrans" cxnId="{ABC29693-72B3-BD47-9C56-223357124774}">
      <dgm:prSet/>
      <dgm:spPr/>
      <dgm:t>
        <a:bodyPr/>
        <a:lstStyle/>
        <a:p>
          <a:endParaRPr lang="en-US"/>
        </a:p>
      </dgm:t>
    </dgm:pt>
    <dgm:pt modelId="{1EBA90FE-D3CB-FB45-99E9-6A454724F964}">
      <dgm:prSet phldrT="[Text]"/>
      <dgm:spPr/>
      <dgm:t>
        <a:bodyPr/>
        <a:lstStyle/>
        <a:p>
          <a:pPr marL="548640"/>
          <a:r>
            <a:rPr lang="en-US" dirty="0"/>
            <a:t>20% of pedestrian fatalities</a:t>
          </a:r>
        </a:p>
      </dgm:t>
    </dgm:pt>
    <dgm:pt modelId="{BC7586AE-B3B1-0C4C-B83F-17C6856A4CE4}" type="parTrans" cxnId="{F60648E2-8991-1445-9184-C99AF3DCCC08}">
      <dgm:prSet/>
      <dgm:spPr/>
      <dgm:t>
        <a:bodyPr/>
        <a:lstStyle/>
        <a:p>
          <a:endParaRPr lang="en-US"/>
        </a:p>
      </dgm:t>
    </dgm:pt>
    <dgm:pt modelId="{6C6F8221-0F1B-0E42-A95F-5CCC71BC2B9C}" type="sibTrans" cxnId="{F60648E2-8991-1445-9184-C99AF3DCCC08}">
      <dgm:prSet/>
      <dgm:spPr/>
      <dgm:t>
        <a:bodyPr/>
        <a:lstStyle/>
        <a:p>
          <a:endParaRPr lang="en-US"/>
        </a:p>
      </dgm:t>
    </dgm:pt>
    <dgm:pt modelId="{12456522-6FBE-464C-B7C8-6708EAFFBC9E}">
      <dgm:prSet phldrT="[Text]"/>
      <dgm:spPr/>
      <dgm:t>
        <a:bodyPr/>
        <a:lstStyle/>
        <a:p>
          <a:pPr marL="228600"/>
          <a:r>
            <a:rPr lang="en-US" b="1" dirty="0"/>
            <a:t>TNC drivers operate vehicles more safely than average drivers </a:t>
          </a:r>
        </a:p>
      </dgm:t>
    </dgm:pt>
    <dgm:pt modelId="{EC325521-C49C-2C45-870F-0739D2E9D0E0}" type="parTrans" cxnId="{CAD2F757-FA13-E84C-9156-EE491A5D86A6}">
      <dgm:prSet/>
      <dgm:spPr/>
      <dgm:t>
        <a:bodyPr/>
        <a:lstStyle/>
        <a:p>
          <a:endParaRPr lang="en-US"/>
        </a:p>
      </dgm:t>
    </dgm:pt>
    <dgm:pt modelId="{3E87EF83-9513-674C-8F81-059EEBB44F8E}" type="sibTrans" cxnId="{CAD2F757-FA13-E84C-9156-EE491A5D86A6}">
      <dgm:prSet/>
      <dgm:spPr/>
      <dgm:t>
        <a:bodyPr/>
        <a:lstStyle/>
        <a:p>
          <a:endParaRPr lang="en-US"/>
        </a:p>
      </dgm:t>
    </dgm:pt>
    <dgm:pt modelId="{C9825CA8-5350-2F4C-A1EC-D0A77F4B159F}">
      <dgm:prSet phldrT="[Text]"/>
      <dgm:spPr/>
      <dgm:t>
        <a:bodyPr/>
        <a:lstStyle/>
        <a:p>
          <a:r>
            <a:rPr lang="en-US" dirty="0"/>
            <a:t>Clear driving records </a:t>
          </a:r>
        </a:p>
      </dgm:t>
    </dgm:pt>
    <dgm:pt modelId="{41AE50FD-C767-2B48-BCCC-1092B0BB92A2}" type="parTrans" cxnId="{17F69163-50D4-3844-83CE-ACBAE7F73EDE}">
      <dgm:prSet/>
      <dgm:spPr/>
      <dgm:t>
        <a:bodyPr/>
        <a:lstStyle/>
        <a:p>
          <a:endParaRPr lang="en-US"/>
        </a:p>
      </dgm:t>
    </dgm:pt>
    <dgm:pt modelId="{5682DE86-C2B8-5D4A-83E2-A13F2D85C316}" type="sibTrans" cxnId="{17F69163-50D4-3844-83CE-ACBAE7F73EDE}">
      <dgm:prSet/>
      <dgm:spPr/>
      <dgm:t>
        <a:bodyPr/>
        <a:lstStyle/>
        <a:p>
          <a:endParaRPr lang="en-US"/>
        </a:p>
      </dgm:t>
    </dgm:pt>
    <dgm:pt modelId="{8B05FBE7-86D1-5E42-806A-0026BB24E66C}">
      <dgm:prSet phldrT="[Text]"/>
      <dgm:spPr/>
      <dgm:t>
        <a:bodyPr/>
        <a:lstStyle/>
        <a:p>
          <a:r>
            <a:rPr lang="en-US" dirty="0"/>
            <a:t>Digital payments</a:t>
          </a:r>
        </a:p>
      </dgm:t>
    </dgm:pt>
    <dgm:pt modelId="{D01A0557-9123-2D4E-BBF8-59FB87D411AA}" type="parTrans" cxnId="{7780A680-CB12-B541-A6B9-D877A0E19B3A}">
      <dgm:prSet/>
      <dgm:spPr/>
      <dgm:t>
        <a:bodyPr/>
        <a:lstStyle/>
        <a:p>
          <a:endParaRPr lang="en-US"/>
        </a:p>
      </dgm:t>
    </dgm:pt>
    <dgm:pt modelId="{E35A93F8-76BB-F245-B365-0AC9D4755A5E}" type="sibTrans" cxnId="{7780A680-CB12-B541-A6B9-D877A0E19B3A}">
      <dgm:prSet/>
      <dgm:spPr/>
      <dgm:t>
        <a:bodyPr/>
        <a:lstStyle/>
        <a:p>
          <a:endParaRPr lang="en-US"/>
        </a:p>
      </dgm:t>
    </dgm:pt>
    <dgm:pt modelId="{074D14C6-1165-C74F-A462-5E14C0E6AE66}">
      <dgm:prSet phldrT="[Text]"/>
      <dgm:spPr/>
      <dgm:t>
        <a:bodyPr/>
        <a:lstStyle/>
        <a:p>
          <a:r>
            <a:rPr lang="en-US" dirty="0"/>
            <a:t>GPS tracking</a:t>
          </a:r>
        </a:p>
      </dgm:t>
    </dgm:pt>
    <dgm:pt modelId="{EE3D3D10-4719-AB44-9B32-CC71C356D152}" type="parTrans" cxnId="{7D5D318B-C158-3E49-8A51-A37F7F8C6762}">
      <dgm:prSet/>
      <dgm:spPr/>
      <dgm:t>
        <a:bodyPr/>
        <a:lstStyle/>
        <a:p>
          <a:endParaRPr lang="en-US"/>
        </a:p>
      </dgm:t>
    </dgm:pt>
    <dgm:pt modelId="{419B89C2-962E-8F46-B135-83248F44A774}" type="sibTrans" cxnId="{7D5D318B-C158-3E49-8A51-A37F7F8C6762}">
      <dgm:prSet/>
      <dgm:spPr/>
      <dgm:t>
        <a:bodyPr/>
        <a:lstStyle/>
        <a:p>
          <a:endParaRPr lang="en-US"/>
        </a:p>
      </dgm:t>
    </dgm:pt>
    <dgm:pt modelId="{D3F1AC9C-FA8D-EA4F-A6B3-DA7A6A80A1BC}">
      <dgm:prSet phldrT="[Text]"/>
      <dgm:spPr/>
      <dgm:t>
        <a:bodyPr/>
        <a:lstStyle/>
        <a:p>
          <a:r>
            <a:rPr lang="en-US" dirty="0"/>
            <a:t>Driver and passenger rating systems </a:t>
          </a:r>
        </a:p>
      </dgm:t>
    </dgm:pt>
    <dgm:pt modelId="{AB844BB6-9017-0A4B-878B-21C87CD1DAEE}" type="parTrans" cxnId="{C1B29E0F-FD1C-D445-8923-E97CC4CE5B98}">
      <dgm:prSet/>
      <dgm:spPr/>
      <dgm:t>
        <a:bodyPr/>
        <a:lstStyle/>
        <a:p>
          <a:endParaRPr lang="en-US"/>
        </a:p>
      </dgm:t>
    </dgm:pt>
    <dgm:pt modelId="{48BD1D31-4907-6449-8AC8-C53CD96D16BA}" type="sibTrans" cxnId="{C1B29E0F-FD1C-D445-8923-E97CC4CE5B98}">
      <dgm:prSet/>
      <dgm:spPr/>
      <dgm:t>
        <a:bodyPr/>
        <a:lstStyle/>
        <a:p>
          <a:endParaRPr lang="en-US"/>
        </a:p>
      </dgm:t>
    </dgm:pt>
    <dgm:pt modelId="{8AF5F4E4-456B-C346-A07D-939DC1DF5465}" type="pres">
      <dgm:prSet presAssocID="{675F2821-A7D7-7A46-8C0C-CFB3E23C68A4}" presName="Name0" presStyleCnt="0">
        <dgm:presLayoutVars>
          <dgm:dir/>
          <dgm:animLvl val="lvl"/>
          <dgm:resizeHandles val="exact"/>
        </dgm:presLayoutVars>
      </dgm:prSet>
      <dgm:spPr/>
    </dgm:pt>
    <dgm:pt modelId="{FCE520E3-6937-6B46-B611-C486DFA892B9}" type="pres">
      <dgm:prSet presAssocID="{A1477169-6A37-A34D-9392-31B763CF7FDD}" presName="composite" presStyleCnt="0"/>
      <dgm:spPr/>
    </dgm:pt>
    <dgm:pt modelId="{5525B680-D3A5-A040-85B0-3C1EC13D142F}" type="pres">
      <dgm:prSet presAssocID="{A1477169-6A37-A34D-9392-31B763CF7FDD}" presName="parTx" presStyleLbl="alignNode1" presStyleIdx="0" presStyleCnt="2">
        <dgm:presLayoutVars>
          <dgm:chMax val="0"/>
          <dgm:chPref val="0"/>
          <dgm:bulletEnabled val="1"/>
        </dgm:presLayoutVars>
      </dgm:prSet>
      <dgm:spPr/>
    </dgm:pt>
    <dgm:pt modelId="{C3B01260-3BEA-3A4C-92A3-9B5EA8067358}" type="pres">
      <dgm:prSet presAssocID="{A1477169-6A37-A34D-9392-31B763CF7FDD}" presName="desTx" presStyleLbl="alignAccFollowNode1" presStyleIdx="0" presStyleCnt="2">
        <dgm:presLayoutVars>
          <dgm:bulletEnabled val="1"/>
        </dgm:presLayoutVars>
      </dgm:prSet>
      <dgm:spPr/>
    </dgm:pt>
    <dgm:pt modelId="{48E2D56E-7BAC-7146-824C-45112A4FB106}" type="pres">
      <dgm:prSet presAssocID="{7C957211-5D7B-194F-9D52-C4E3629C0365}" presName="space" presStyleCnt="0"/>
      <dgm:spPr/>
    </dgm:pt>
    <dgm:pt modelId="{6ED473DC-746F-4541-A118-6801F39B2F91}" type="pres">
      <dgm:prSet presAssocID="{34C92AC3-34C4-B840-AE9F-52BB86B0924E}" presName="composite" presStyleCnt="0"/>
      <dgm:spPr/>
    </dgm:pt>
    <dgm:pt modelId="{440A63C8-A168-BE49-B0B2-A9B563972BE9}" type="pres">
      <dgm:prSet presAssocID="{34C92AC3-34C4-B840-AE9F-52BB86B0924E}" presName="parTx" presStyleLbl="alignNode1" presStyleIdx="1" presStyleCnt="2">
        <dgm:presLayoutVars>
          <dgm:chMax val="0"/>
          <dgm:chPref val="0"/>
          <dgm:bulletEnabled val="1"/>
        </dgm:presLayoutVars>
      </dgm:prSet>
      <dgm:spPr/>
    </dgm:pt>
    <dgm:pt modelId="{52F2BDF9-8538-C647-8ED5-B48F09D82AC1}" type="pres">
      <dgm:prSet presAssocID="{34C92AC3-34C4-B840-AE9F-52BB86B0924E}" presName="desTx" presStyleLbl="alignAccFollowNode1" presStyleIdx="1" presStyleCnt="2">
        <dgm:presLayoutVars>
          <dgm:bulletEnabled val="1"/>
        </dgm:presLayoutVars>
      </dgm:prSet>
      <dgm:spPr/>
    </dgm:pt>
  </dgm:ptLst>
  <dgm:cxnLst>
    <dgm:cxn modelId="{8D405901-EACE-5D4B-B925-9665362D70C5}" type="presOf" srcId="{3F221F5F-AA43-2441-B8F1-8FE906883ED9}" destId="{52F2BDF9-8538-C647-8ED5-B48F09D82AC1}" srcOrd="0" destOrd="2" presId="urn:microsoft.com/office/officeart/2005/8/layout/hList1"/>
    <dgm:cxn modelId="{75D0AB0A-6201-3146-8618-DA33E7B0A3B1}" type="presOf" srcId="{12456522-6FBE-464C-B7C8-6708EAFFBC9E}" destId="{C3B01260-3BEA-3A4C-92A3-9B5EA8067358}" srcOrd="0" destOrd="3" presId="urn:microsoft.com/office/officeart/2005/8/layout/hList1"/>
    <dgm:cxn modelId="{C1B29E0F-FD1C-D445-8923-E97CC4CE5B98}" srcId="{34C92AC3-34C4-B840-AE9F-52BB86B0924E}" destId="{D3F1AC9C-FA8D-EA4F-A6B3-DA7A6A80A1BC}" srcOrd="5" destOrd="0" parTransId="{AB844BB6-9017-0A4B-878B-21C87CD1DAEE}" sibTransId="{48BD1D31-4907-6449-8AC8-C53CD96D16BA}"/>
    <dgm:cxn modelId="{E170DC34-794A-FF48-AEA8-D62F84E7585F}" srcId="{675F2821-A7D7-7A46-8C0C-CFB3E23C68A4}" destId="{34C92AC3-34C4-B840-AE9F-52BB86B0924E}" srcOrd="1" destOrd="0" parTransId="{93D4C5DA-2DD8-1E42-BA09-D3AD0006D70D}" sibTransId="{3C7E4949-8427-374B-9A91-25D655DCE3FF}"/>
    <dgm:cxn modelId="{C8F29961-E9D6-3548-83AE-F8F3706BF407}" type="presOf" srcId="{675F2821-A7D7-7A46-8C0C-CFB3E23C68A4}" destId="{8AF5F4E4-456B-C346-A07D-939DC1DF5465}" srcOrd="0" destOrd="0" presId="urn:microsoft.com/office/officeart/2005/8/layout/hList1"/>
    <dgm:cxn modelId="{17F69163-50D4-3844-83CE-ACBAE7F73EDE}" srcId="{34C92AC3-34C4-B840-AE9F-52BB86B0924E}" destId="{C9825CA8-5350-2F4C-A1EC-D0A77F4B159F}" srcOrd="1" destOrd="0" parTransId="{41AE50FD-C767-2B48-BCCC-1092B0BB92A2}" sibTransId="{5682DE86-C2B8-5D4A-83E2-A13F2D85C316}"/>
    <dgm:cxn modelId="{65726965-D593-8D4B-98B5-8A6CA43E16AD}" type="presOf" srcId="{D3F1AC9C-FA8D-EA4F-A6B3-DA7A6A80A1BC}" destId="{52F2BDF9-8538-C647-8ED5-B48F09D82AC1}" srcOrd="0" destOrd="5" presId="urn:microsoft.com/office/officeart/2005/8/layout/hList1"/>
    <dgm:cxn modelId="{079B354C-DEE2-7645-938D-0CEA9F6CC3E3}" srcId="{35BF47F9-1A5D-A945-8079-C1CC86C7C4F5}" destId="{5A1969CB-4AD8-504F-AD10-62CE80577B57}" srcOrd="0" destOrd="0" parTransId="{4488F962-5C9E-0B45-8D9D-72C2EE838F32}" sibTransId="{44ABCB29-4711-A14A-A5A5-2F1614D5E100}"/>
    <dgm:cxn modelId="{6EE6754D-8C59-974B-9562-F5CB9255219A}" type="presOf" srcId="{8B05FBE7-86D1-5E42-806A-0026BB24E66C}" destId="{52F2BDF9-8538-C647-8ED5-B48F09D82AC1}" srcOrd="0" destOrd="3" presId="urn:microsoft.com/office/officeart/2005/8/layout/hList1"/>
    <dgm:cxn modelId="{1F98196F-8D46-D14C-9445-6D7665A50243}" srcId="{34C92AC3-34C4-B840-AE9F-52BB86B0924E}" destId="{3F221F5F-AA43-2441-B8F1-8FE906883ED9}" srcOrd="2" destOrd="0" parTransId="{45282722-AC4F-4542-84D8-7D959B9E1EB6}" sibTransId="{3F814A0F-3241-C942-89CA-03F71231C4B9}"/>
    <dgm:cxn modelId="{EDC48654-654E-3541-8106-53F834C84001}" type="presOf" srcId="{35BF47F9-1A5D-A945-8079-C1CC86C7C4F5}" destId="{C3B01260-3BEA-3A4C-92A3-9B5EA8067358}" srcOrd="0" destOrd="0" presId="urn:microsoft.com/office/officeart/2005/8/layout/hList1"/>
    <dgm:cxn modelId="{D69F0B76-7BF9-BD42-8E12-4AE0FE926580}" type="presOf" srcId="{62013E0E-80A8-5841-8427-140FDAFC594D}" destId="{52F2BDF9-8538-C647-8ED5-B48F09D82AC1}" srcOrd="0" destOrd="0" presId="urn:microsoft.com/office/officeart/2005/8/layout/hList1"/>
    <dgm:cxn modelId="{CAD2F757-FA13-E84C-9156-EE491A5D86A6}" srcId="{A1477169-6A37-A34D-9392-31B763CF7FDD}" destId="{12456522-6FBE-464C-B7C8-6708EAFFBC9E}" srcOrd="1" destOrd="0" parTransId="{EC325521-C49C-2C45-870F-0739D2E9D0E0}" sibTransId="{3E87EF83-9513-674C-8F81-059EEBB44F8E}"/>
    <dgm:cxn modelId="{7D9A147C-7FC6-6C43-8A18-6D6E3F23C3F0}" type="presOf" srcId="{C9825CA8-5350-2F4C-A1EC-D0A77F4B159F}" destId="{52F2BDF9-8538-C647-8ED5-B48F09D82AC1}" srcOrd="0" destOrd="1" presId="urn:microsoft.com/office/officeart/2005/8/layout/hList1"/>
    <dgm:cxn modelId="{AF5D3A7E-F786-CB41-827A-ED83065C60D9}" type="presOf" srcId="{074D14C6-1165-C74F-A462-5E14C0E6AE66}" destId="{52F2BDF9-8538-C647-8ED5-B48F09D82AC1}" srcOrd="0" destOrd="4" presId="urn:microsoft.com/office/officeart/2005/8/layout/hList1"/>
    <dgm:cxn modelId="{7780A680-CB12-B541-A6B9-D877A0E19B3A}" srcId="{34C92AC3-34C4-B840-AE9F-52BB86B0924E}" destId="{8B05FBE7-86D1-5E42-806A-0026BB24E66C}" srcOrd="3" destOrd="0" parTransId="{D01A0557-9123-2D4E-BBF8-59FB87D411AA}" sibTransId="{E35A93F8-76BB-F245-B365-0AC9D4755A5E}"/>
    <dgm:cxn modelId="{53FAC288-0EF3-1D49-B129-FDF45D4EE86D}" srcId="{34C92AC3-34C4-B840-AE9F-52BB86B0924E}" destId="{62013E0E-80A8-5841-8427-140FDAFC594D}" srcOrd="0" destOrd="0" parTransId="{CA7CEB30-B18F-3A47-AB2A-0819A6ADB7AD}" sibTransId="{CA7A035F-8125-E248-98AD-391FCA7EF654}"/>
    <dgm:cxn modelId="{1289238A-B501-BB42-97BA-F3EC45EBB5B7}" type="presOf" srcId="{1EBA90FE-D3CB-FB45-99E9-6A454724F964}" destId="{C3B01260-3BEA-3A4C-92A3-9B5EA8067358}" srcOrd="0" destOrd="2" presId="urn:microsoft.com/office/officeart/2005/8/layout/hList1"/>
    <dgm:cxn modelId="{7D5D318B-C158-3E49-8A51-A37F7F8C6762}" srcId="{34C92AC3-34C4-B840-AE9F-52BB86B0924E}" destId="{074D14C6-1165-C74F-A462-5E14C0E6AE66}" srcOrd="4" destOrd="0" parTransId="{EE3D3D10-4719-AB44-9B32-CC71C356D152}" sibTransId="{419B89C2-962E-8F46-B135-83248F44A774}"/>
    <dgm:cxn modelId="{AC12D790-FF4D-2140-9F82-7CA4C30F04F8}" type="presOf" srcId="{A1477169-6A37-A34D-9392-31B763CF7FDD}" destId="{5525B680-D3A5-A040-85B0-3C1EC13D142F}" srcOrd="0" destOrd="0" presId="urn:microsoft.com/office/officeart/2005/8/layout/hList1"/>
    <dgm:cxn modelId="{ABC29693-72B3-BD47-9C56-223357124774}" srcId="{A1477169-6A37-A34D-9392-31B763CF7FDD}" destId="{F648566D-BC87-5A45-839E-F2A2DAB9757A}" srcOrd="2" destOrd="0" parTransId="{5FD00142-FD0C-4849-B5DE-D2EC0086DC29}" sibTransId="{0DA14ECE-C9CB-1546-BF08-339750FAB66F}"/>
    <dgm:cxn modelId="{C2940996-F5DA-6F46-92AE-6A0582D478F5}" srcId="{A1477169-6A37-A34D-9392-31B763CF7FDD}" destId="{35BF47F9-1A5D-A945-8079-C1CC86C7C4F5}" srcOrd="0" destOrd="0" parTransId="{2B5CEDFB-775E-F745-AD6B-554C30079CA5}" sibTransId="{81A517E1-6A60-7B44-A8BC-7F2C6E93299F}"/>
    <dgm:cxn modelId="{1C5FEFAC-5379-4544-9A89-F444E2D9CF52}" type="presOf" srcId="{34C92AC3-34C4-B840-AE9F-52BB86B0924E}" destId="{440A63C8-A168-BE49-B0B2-A9B563972BE9}" srcOrd="0" destOrd="0" presId="urn:microsoft.com/office/officeart/2005/8/layout/hList1"/>
    <dgm:cxn modelId="{841432C2-D0A1-8743-ACFA-35ECC2AA7157}" type="presOf" srcId="{F648566D-BC87-5A45-839E-F2A2DAB9757A}" destId="{C3B01260-3BEA-3A4C-92A3-9B5EA8067358}" srcOrd="0" destOrd="4" presId="urn:microsoft.com/office/officeart/2005/8/layout/hList1"/>
    <dgm:cxn modelId="{83E5A9CF-39E7-EB47-8FB2-0EC3AED7C6DF}" type="presOf" srcId="{5A1969CB-4AD8-504F-AD10-62CE80577B57}" destId="{C3B01260-3BEA-3A4C-92A3-9B5EA8067358}" srcOrd="0" destOrd="1" presId="urn:microsoft.com/office/officeart/2005/8/layout/hList1"/>
    <dgm:cxn modelId="{03AE72DD-AF73-6743-9343-85D26A5E68F8}" srcId="{675F2821-A7D7-7A46-8C0C-CFB3E23C68A4}" destId="{A1477169-6A37-A34D-9392-31B763CF7FDD}" srcOrd="0" destOrd="0" parTransId="{D6DAAB61-A2DA-3D4F-B9D6-C2E49A13ED19}" sibTransId="{7C957211-5D7B-194F-9D52-C4E3629C0365}"/>
    <dgm:cxn modelId="{F60648E2-8991-1445-9184-C99AF3DCCC08}" srcId="{35BF47F9-1A5D-A945-8079-C1CC86C7C4F5}" destId="{1EBA90FE-D3CB-FB45-99E9-6A454724F964}" srcOrd="1" destOrd="0" parTransId="{BC7586AE-B3B1-0C4C-B83F-17C6856A4CE4}" sibTransId="{6C6F8221-0F1B-0E42-A95F-5CCC71BC2B9C}"/>
    <dgm:cxn modelId="{084EAC37-C2C4-8148-8BC2-B8D18176039B}" type="presParOf" srcId="{8AF5F4E4-456B-C346-A07D-939DC1DF5465}" destId="{FCE520E3-6937-6B46-B611-C486DFA892B9}" srcOrd="0" destOrd="0" presId="urn:microsoft.com/office/officeart/2005/8/layout/hList1"/>
    <dgm:cxn modelId="{3388B948-55A9-C74A-B552-3AC37BF0C7DC}" type="presParOf" srcId="{FCE520E3-6937-6B46-B611-C486DFA892B9}" destId="{5525B680-D3A5-A040-85B0-3C1EC13D142F}" srcOrd="0" destOrd="0" presId="urn:microsoft.com/office/officeart/2005/8/layout/hList1"/>
    <dgm:cxn modelId="{747AAED6-05D1-2D4B-B702-00BFB2AF5B11}" type="presParOf" srcId="{FCE520E3-6937-6B46-B611-C486DFA892B9}" destId="{C3B01260-3BEA-3A4C-92A3-9B5EA8067358}" srcOrd="1" destOrd="0" presId="urn:microsoft.com/office/officeart/2005/8/layout/hList1"/>
    <dgm:cxn modelId="{FB743133-2A9B-0D40-9AF2-0A652A7B97FF}" type="presParOf" srcId="{8AF5F4E4-456B-C346-A07D-939DC1DF5465}" destId="{48E2D56E-7BAC-7146-824C-45112A4FB106}" srcOrd="1" destOrd="0" presId="urn:microsoft.com/office/officeart/2005/8/layout/hList1"/>
    <dgm:cxn modelId="{F007D2DD-0555-8442-8D03-5D2271231A9B}" type="presParOf" srcId="{8AF5F4E4-456B-C346-A07D-939DC1DF5465}" destId="{6ED473DC-746F-4541-A118-6801F39B2F91}" srcOrd="2" destOrd="0" presId="urn:microsoft.com/office/officeart/2005/8/layout/hList1"/>
    <dgm:cxn modelId="{7E609609-6A6A-7649-8630-47796854A545}" type="presParOf" srcId="{6ED473DC-746F-4541-A118-6801F39B2F91}" destId="{440A63C8-A168-BE49-B0B2-A9B563972BE9}" srcOrd="0" destOrd="0" presId="urn:microsoft.com/office/officeart/2005/8/layout/hList1"/>
    <dgm:cxn modelId="{3FA8625E-FEDA-624B-8F9F-94D1F9352B95}" type="presParOf" srcId="{6ED473DC-746F-4541-A118-6801F39B2F91}" destId="{52F2BDF9-8538-C647-8ED5-B48F09D82AC1}"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5F2821-A7D7-7A46-8C0C-CFB3E23C68A4}"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A1477169-6A37-A34D-9392-31B763CF7FDD}">
      <dgm:prSet phldrT="[Text]"/>
      <dgm:spPr/>
      <dgm:t>
        <a:bodyPr/>
        <a:lstStyle/>
        <a:p>
          <a:r>
            <a:rPr lang="en-US" dirty="0"/>
            <a:t>Reduced Risk of Crashes</a:t>
          </a:r>
        </a:p>
      </dgm:t>
    </dgm:pt>
    <dgm:pt modelId="{D6DAAB61-A2DA-3D4F-B9D6-C2E49A13ED19}" type="parTrans" cxnId="{03AE72DD-AF73-6743-9343-85D26A5E68F8}">
      <dgm:prSet/>
      <dgm:spPr/>
      <dgm:t>
        <a:bodyPr/>
        <a:lstStyle/>
        <a:p>
          <a:endParaRPr lang="en-US"/>
        </a:p>
      </dgm:t>
    </dgm:pt>
    <dgm:pt modelId="{7C957211-5D7B-194F-9D52-C4E3629C0365}" type="sibTrans" cxnId="{03AE72DD-AF73-6743-9343-85D26A5E68F8}">
      <dgm:prSet/>
      <dgm:spPr/>
      <dgm:t>
        <a:bodyPr/>
        <a:lstStyle/>
        <a:p>
          <a:endParaRPr lang="en-US"/>
        </a:p>
      </dgm:t>
    </dgm:pt>
    <dgm:pt modelId="{35BF47F9-1A5D-A945-8079-C1CC86C7C4F5}">
      <dgm:prSet phldrT="[Text]"/>
      <dgm:spPr/>
      <dgm:t>
        <a:bodyPr/>
        <a:lstStyle/>
        <a:p>
          <a:r>
            <a:rPr lang="en-US" dirty="0"/>
            <a:t>Older adults 65+ years high crash and fatality rates</a:t>
          </a:r>
        </a:p>
      </dgm:t>
    </dgm:pt>
    <dgm:pt modelId="{2B5CEDFB-775E-F745-AD6B-554C30079CA5}" type="parTrans" cxnId="{C2940996-F5DA-6F46-92AE-6A0582D478F5}">
      <dgm:prSet/>
      <dgm:spPr/>
      <dgm:t>
        <a:bodyPr/>
        <a:lstStyle/>
        <a:p>
          <a:endParaRPr lang="en-US"/>
        </a:p>
      </dgm:t>
    </dgm:pt>
    <dgm:pt modelId="{81A517E1-6A60-7B44-A8BC-7F2C6E93299F}" type="sibTrans" cxnId="{C2940996-F5DA-6F46-92AE-6A0582D478F5}">
      <dgm:prSet/>
      <dgm:spPr/>
      <dgm:t>
        <a:bodyPr/>
        <a:lstStyle/>
        <a:p>
          <a:endParaRPr lang="en-US"/>
        </a:p>
      </dgm:t>
    </dgm:pt>
    <dgm:pt modelId="{34C92AC3-34C4-B840-AE9F-52BB86B0924E}">
      <dgm:prSet phldrT="[Text]"/>
      <dgm:spPr/>
      <dgm:t>
        <a:bodyPr/>
        <a:lstStyle/>
        <a:p>
          <a:r>
            <a:rPr lang="en-US" dirty="0"/>
            <a:t>TNC Safety Features </a:t>
          </a:r>
        </a:p>
      </dgm:t>
    </dgm:pt>
    <dgm:pt modelId="{93D4C5DA-2DD8-1E42-BA09-D3AD0006D70D}" type="parTrans" cxnId="{E170DC34-794A-FF48-AEA8-D62F84E7585F}">
      <dgm:prSet/>
      <dgm:spPr/>
      <dgm:t>
        <a:bodyPr/>
        <a:lstStyle/>
        <a:p>
          <a:endParaRPr lang="en-US"/>
        </a:p>
      </dgm:t>
    </dgm:pt>
    <dgm:pt modelId="{3C7E4949-8427-374B-9A91-25D655DCE3FF}" type="sibTrans" cxnId="{E170DC34-794A-FF48-AEA8-D62F84E7585F}">
      <dgm:prSet/>
      <dgm:spPr/>
      <dgm:t>
        <a:bodyPr/>
        <a:lstStyle/>
        <a:p>
          <a:endParaRPr lang="en-US"/>
        </a:p>
      </dgm:t>
    </dgm:pt>
    <dgm:pt modelId="{62013E0E-80A8-5841-8427-140FDAFC594D}">
      <dgm:prSet phldrT="[Text]"/>
      <dgm:spPr/>
      <dgm:t>
        <a:bodyPr/>
        <a:lstStyle/>
        <a:p>
          <a:r>
            <a:rPr lang="en-US" dirty="0"/>
            <a:t>Background checks</a:t>
          </a:r>
        </a:p>
      </dgm:t>
    </dgm:pt>
    <dgm:pt modelId="{CA7CEB30-B18F-3A47-AB2A-0819A6ADB7AD}" type="parTrans" cxnId="{53FAC288-0EF3-1D49-B129-FDF45D4EE86D}">
      <dgm:prSet/>
      <dgm:spPr/>
      <dgm:t>
        <a:bodyPr/>
        <a:lstStyle/>
        <a:p>
          <a:endParaRPr lang="en-US"/>
        </a:p>
      </dgm:t>
    </dgm:pt>
    <dgm:pt modelId="{CA7A035F-8125-E248-98AD-391FCA7EF654}" type="sibTrans" cxnId="{53FAC288-0EF3-1D49-B129-FDF45D4EE86D}">
      <dgm:prSet/>
      <dgm:spPr/>
      <dgm:t>
        <a:bodyPr/>
        <a:lstStyle/>
        <a:p>
          <a:endParaRPr lang="en-US"/>
        </a:p>
      </dgm:t>
    </dgm:pt>
    <dgm:pt modelId="{3F221F5F-AA43-2441-B8F1-8FE906883ED9}">
      <dgm:prSet phldrT="[Text]"/>
      <dgm:spPr/>
      <dgm:t>
        <a:bodyPr/>
        <a:lstStyle/>
        <a:p>
          <a:r>
            <a:rPr lang="en-US" dirty="0"/>
            <a:t>Vehicle inspections</a:t>
          </a:r>
        </a:p>
      </dgm:t>
    </dgm:pt>
    <dgm:pt modelId="{45282722-AC4F-4542-84D8-7D959B9E1EB6}" type="parTrans" cxnId="{1F98196F-8D46-D14C-9445-6D7665A50243}">
      <dgm:prSet/>
      <dgm:spPr/>
      <dgm:t>
        <a:bodyPr/>
        <a:lstStyle/>
        <a:p>
          <a:endParaRPr lang="en-US"/>
        </a:p>
      </dgm:t>
    </dgm:pt>
    <dgm:pt modelId="{3F814A0F-3241-C942-89CA-03F71231C4B9}" type="sibTrans" cxnId="{1F98196F-8D46-D14C-9445-6D7665A50243}">
      <dgm:prSet/>
      <dgm:spPr/>
      <dgm:t>
        <a:bodyPr/>
        <a:lstStyle/>
        <a:p>
          <a:endParaRPr lang="en-US"/>
        </a:p>
      </dgm:t>
    </dgm:pt>
    <dgm:pt modelId="{5A1969CB-4AD8-504F-AD10-62CE80577B57}">
      <dgm:prSet phldrT="[Text]"/>
      <dgm:spPr/>
      <dgm:t>
        <a:bodyPr/>
        <a:lstStyle/>
        <a:p>
          <a:r>
            <a:rPr lang="en-US" dirty="0"/>
            <a:t>17% of traffic fatalities</a:t>
          </a:r>
        </a:p>
      </dgm:t>
    </dgm:pt>
    <dgm:pt modelId="{4488F962-5C9E-0B45-8D9D-72C2EE838F32}" type="parTrans" cxnId="{079B354C-DEE2-7645-938D-0CEA9F6CC3E3}">
      <dgm:prSet/>
      <dgm:spPr/>
      <dgm:t>
        <a:bodyPr/>
        <a:lstStyle/>
        <a:p>
          <a:endParaRPr lang="en-US"/>
        </a:p>
      </dgm:t>
    </dgm:pt>
    <dgm:pt modelId="{44ABCB29-4711-A14A-A5A5-2F1614D5E100}" type="sibTrans" cxnId="{079B354C-DEE2-7645-938D-0CEA9F6CC3E3}">
      <dgm:prSet/>
      <dgm:spPr/>
      <dgm:t>
        <a:bodyPr/>
        <a:lstStyle/>
        <a:p>
          <a:endParaRPr lang="en-US"/>
        </a:p>
      </dgm:t>
    </dgm:pt>
    <dgm:pt modelId="{F648566D-BC87-5A45-839E-F2A2DAB9757A}">
      <dgm:prSet phldrT="[Text]"/>
      <dgm:spPr/>
      <dgm:t>
        <a:bodyPr/>
        <a:lstStyle/>
        <a:p>
          <a:endParaRPr lang="en-US" dirty="0"/>
        </a:p>
      </dgm:t>
    </dgm:pt>
    <dgm:pt modelId="{5FD00142-FD0C-4849-B5DE-D2EC0086DC29}" type="parTrans" cxnId="{ABC29693-72B3-BD47-9C56-223357124774}">
      <dgm:prSet/>
      <dgm:spPr/>
      <dgm:t>
        <a:bodyPr/>
        <a:lstStyle/>
        <a:p>
          <a:endParaRPr lang="en-US"/>
        </a:p>
      </dgm:t>
    </dgm:pt>
    <dgm:pt modelId="{0DA14ECE-C9CB-1546-BF08-339750FAB66F}" type="sibTrans" cxnId="{ABC29693-72B3-BD47-9C56-223357124774}">
      <dgm:prSet/>
      <dgm:spPr/>
      <dgm:t>
        <a:bodyPr/>
        <a:lstStyle/>
        <a:p>
          <a:endParaRPr lang="en-US"/>
        </a:p>
      </dgm:t>
    </dgm:pt>
    <dgm:pt modelId="{1EBA90FE-D3CB-FB45-99E9-6A454724F964}">
      <dgm:prSet phldrT="[Text]"/>
      <dgm:spPr/>
      <dgm:t>
        <a:bodyPr/>
        <a:lstStyle/>
        <a:p>
          <a:r>
            <a:rPr lang="en-US" dirty="0"/>
            <a:t>20% of pedestrian fatalities</a:t>
          </a:r>
        </a:p>
      </dgm:t>
    </dgm:pt>
    <dgm:pt modelId="{BC7586AE-B3B1-0C4C-B83F-17C6856A4CE4}" type="parTrans" cxnId="{F60648E2-8991-1445-9184-C99AF3DCCC08}">
      <dgm:prSet/>
      <dgm:spPr/>
      <dgm:t>
        <a:bodyPr/>
        <a:lstStyle/>
        <a:p>
          <a:endParaRPr lang="en-US"/>
        </a:p>
      </dgm:t>
    </dgm:pt>
    <dgm:pt modelId="{6C6F8221-0F1B-0E42-A95F-5CCC71BC2B9C}" type="sibTrans" cxnId="{F60648E2-8991-1445-9184-C99AF3DCCC08}">
      <dgm:prSet/>
      <dgm:spPr/>
      <dgm:t>
        <a:bodyPr/>
        <a:lstStyle/>
        <a:p>
          <a:endParaRPr lang="en-US"/>
        </a:p>
      </dgm:t>
    </dgm:pt>
    <dgm:pt modelId="{12456522-6FBE-464C-B7C8-6708EAFFBC9E}">
      <dgm:prSet phldrT="[Text]"/>
      <dgm:spPr/>
      <dgm:t>
        <a:bodyPr/>
        <a:lstStyle/>
        <a:p>
          <a:r>
            <a:rPr lang="en-US" b="1" dirty="0"/>
            <a:t>TNC drivers operate vehicles more safely than average drivers </a:t>
          </a:r>
        </a:p>
      </dgm:t>
    </dgm:pt>
    <dgm:pt modelId="{EC325521-C49C-2C45-870F-0739D2E9D0E0}" type="parTrans" cxnId="{CAD2F757-FA13-E84C-9156-EE491A5D86A6}">
      <dgm:prSet/>
      <dgm:spPr/>
      <dgm:t>
        <a:bodyPr/>
        <a:lstStyle/>
        <a:p>
          <a:endParaRPr lang="en-US"/>
        </a:p>
      </dgm:t>
    </dgm:pt>
    <dgm:pt modelId="{3E87EF83-9513-674C-8F81-059EEBB44F8E}" type="sibTrans" cxnId="{CAD2F757-FA13-E84C-9156-EE491A5D86A6}">
      <dgm:prSet/>
      <dgm:spPr/>
      <dgm:t>
        <a:bodyPr/>
        <a:lstStyle/>
        <a:p>
          <a:endParaRPr lang="en-US"/>
        </a:p>
      </dgm:t>
    </dgm:pt>
    <dgm:pt modelId="{C9825CA8-5350-2F4C-A1EC-D0A77F4B159F}">
      <dgm:prSet phldrT="[Text]"/>
      <dgm:spPr/>
      <dgm:t>
        <a:bodyPr/>
        <a:lstStyle/>
        <a:p>
          <a:r>
            <a:rPr lang="en-US" dirty="0"/>
            <a:t>Clear driving records </a:t>
          </a:r>
        </a:p>
      </dgm:t>
    </dgm:pt>
    <dgm:pt modelId="{41AE50FD-C767-2B48-BCCC-1092B0BB92A2}" type="parTrans" cxnId="{17F69163-50D4-3844-83CE-ACBAE7F73EDE}">
      <dgm:prSet/>
      <dgm:spPr/>
      <dgm:t>
        <a:bodyPr/>
        <a:lstStyle/>
        <a:p>
          <a:endParaRPr lang="en-US"/>
        </a:p>
      </dgm:t>
    </dgm:pt>
    <dgm:pt modelId="{5682DE86-C2B8-5D4A-83E2-A13F2D85C316}" type="sibTrans" cxnId="{17F69163-50D4-3844-83CE-ACBAE7F73EDE}">
      <dgm:prSet/>
      <dgm:spPr/>
      <dgm:t>
        <a:bodyPr/>
        <a:lstStyle/>
        <a:p>
          <a:endParaRPr lang="en-US"/>
        </a:p>
      </dgm:t>
    </dgm:pt>
    <dgm:pt modelId="{8B05FBE7-86D1-5E42-806A-0026BB24E66C}">
      <dgm:prSet phldrT="[Text]"/>
      <dgm:spPr/>
      <dgm:t>
        <a:bodyPr/>
        <a:lstStyle/>
        <a:p>
          <a:r>
            <a:rPr lang="en-US" dirty="0"/>
            <a:t>Digital payments</a:t>
          </a:r>
        </a:p>
      </dgm:t>
    </dgm:pt>
    <dgm:pt modelId="{D01A0557-9123-2D4E-BBF8-59FB87D411AA}" type="parTrans" cxnId="{7780A680-CB12-B541-A6B9-D877A0E19B3A}">
      <dgm:prSet/>
      <dgm:spPr/>
      <dgm:t>
        <a:bodyPr/>
        <a:lstStyle/>
        <a:p>
          <a:endParaRPr lang="en-US"/>
        </a:p>
      </dgm:t>
    </dgm:pt>
    <dgm:pt modelId="{E35A93F8-76BB-F245-B365-0AC9D4755A5E}" type="sibTrans" cxnId="{7780A680-CB12-B541-A6B9-D877A0E19B3A}">
      <dgm:prSet/>
      <dgm:spPr/>
      <dgm:t>
        <a:bodyPr/>
        <a:lstStyle/>
        <a:p>
          <a:endParaRPr lang="en-US"/>
        </a:p>
      </dgm:t>
    </dgm:pt>
    <dgm:pt modelId="{074D14C6-1165-C74F-A462-5E14C0E6AE66}">
      <dgm:prSet phldrT="[Text]"/>
      <dgm:spPr/>
      <dgm:t>
        <a:bodyPr/>
        <a:lstStyle/>
        <a:p>
          <a:r>
            <a:rPr lang="en-US" dirty="0"/>
            <a:t>GPS tracking</a:t>
          </a:r>
        </a:p>
      </dgm:t>
    </dgm:pt>
    <dgm:pt modelId="{EE3D3D10-4719-AB44-9B32-CC71C356D152}" type="parTrans" cxnId="{7D5D318B-C158-3E49-8A51-A37F7F8C6762}">
      <dgm:prSet/>
      <dgm:spPr/>
      <dgm:t>
        <a:bodyPr/>
        <a:lstStyle/>
        <a:p>
          <a:endParaRPr lang="en-US"/>
        </a:p>
      </dgm:t>
    </dgm:pt>
    <dgm:pt modelId="{419B89C2-962E-8F46-B135-83248F44A774}" type="sibTrans" cxnId="{7D5D318B-C158-3E49-8A51-A37F7F8C6762}">
      <dgm:prSet/>
      <dgm:spPr/>
      <dgm:t>
        <a:bodyPr/>
        <a:lstStyle/>
        <a:p>
          <a:endParaRPr lang="en-US"/>
        </a:p>
      </dgm:t>
    </dgm:pt>
    <dgm:pt modelId="{D3F1AC9C-FA8D-EA4F-A6B3-DA7A6A80A1BC}">
      <dgm:prSet phldrT="[Text]"/>
      <dgm:spPr/>
      <dgm:t>
        <a:bodyPr/>
        <a:lstStyle/>
        <a:p>
          <a:r>
            <a:rPr lang="en-US" dirty="0"/>
            <a:t>Driver and passenger rating systems </a:t>
          </a:r>
        </a:p>
      </dgm:t>
    </dgm:pt>
    <dgm:pt modelId="{AB844BB6-9017-0A4B-878B-21C87CD1DAEE}" type="parTrans" cxnId="{C1B29E0F-FD1C-D445-8923-E97CC4CE5B98}">
      <dgm:prSet/>
      <dgm:spPr/>
      <dgm:t>
        <a:bodyPr/>
        <a:lstStyle/>
        <a:p>
          <a:endParaRPr lang="en-US"/>
        </a:p>
      </dgm:t>
    </dgm:pt>
    <dgm:pt modelId="{48BD1D31-4907-6449-8AC8-C53CD96D16BA}" type="sibTrans" cxnId="{C1B29E0F-FD1C-D445-8923-E97CC4CE5B98}">
      <dgm:prSet/>
      <dgm:spPr/>
      <dgm:t>
        <a:bodyPr/>
        <a:lstStyle/>
        <a:p>
          <a:endParaRPr lang="en-US"/>
        </a:p>
      </dgm:t>
    </dgm:pt>
    <dgm:pt modelId="{8AF5F4E4-456B-C346-A07D-939DC1DF5465}" type="pres">
      <dgm:prSet presAssocID="{675F2821-A7D7-7A46-8C0C-CFB3E23C68A4}" presName="Name0" presStyleCnt="0">
        <dgm:presLayoutVars>
          <dgm:dir/>
          <dgm:animLvl val="lvl"/>
          <dgm:resizeHandles val="exact"/>
        </dgm:presLayoutVars>
      </dgm:prSet>
      <dgm:spPr/>
    </dgm:pt>
    <dgm:pt modelId="{FCE520E3-6937-6B46-B611-C486DFA892B9}" type="pres">
      <dgm:prSet presAssocID="{A1477169-6A37-A34D-9392-31B763CF7FDD}" presName="composite" presStyleCnt="0"/>
      <dgm:spPr/>
    </dgm:pt>
    <dgm:pt modelId="{5525B680-D3A5-A040-85B0-3C1EC13D142F}" type="pres">
      <dgm:prSet presAssocID="{A1477169-6A37-A34D-9392-31B763CF7FDD}" presName="parTx" presStyleLbl="alignNode1" presStyleIdx="0" presStyleCnt="2">
        <dgm:presLayoutVars>
          <dgm:chMax val="0"/>
          <dgm:chPref val="0"/>
          <dgm:bulletEnabled val="1"/>
        </dgm:presLayoutVars>
      </dgm:prSet>
      <dgm:spPr/>
    </dgm:pt>
    <dgm:pt modelId="{C3B01260-3BEA-3A4C-92A3-9B5EA8067358}" type="pres">
      <dgm:prSet presAssocID="{A1477169-6A37-A34D-9392-31B763CF7FDD}" presName="desTx" presStyleLbl="alignAccFollowNode1" presStyleIdx="0" presStyleCnt="2">
        <dgm:presLayoutVars>
          <dgm:bulletEnabled val="1"/>
        </dgm:presLayoutVars>
      </dgm:prSet>
      <dgm:spPr/>
    </dgm:pt>
    <dgm:pt modelId="{48E2D56E-7BAC-7146-824C-45112A4FB106}" type="pres">
      <dgm:prSet presAssocID="{7C957211-5D7B-194F-9D52-C4E3629C0365}" presName="space" presStyleCnt="0"/>
      <dgm:spPr/>
    </dgm:pt>
    <dgm:pt modelId="{6ED473DC-746F-4541-A118-6801F39B2F91}" type="pres">
      <dgm:prSet presAssocID="{34C92AC3-34C4-B840-AE9F-52BB86B0924E}" presName="composite" presStyleCnt="0"/>
      <dgm:spPr/>
    </dgm:pt>
    <dgm:pt modelId="{440A63C8-A168-BE49-B0B2-A9B563972BE9}" type="pres">
      <dgm:prSet presAssocID="{34C92AC3-34C4-B840-AE9F-52BB86B0924E}" presName="parTx" presStyleLbl="alignNode1" presStyleIdx="1" presStyleCnt="2">
        <dgm:presLayoutVars>
          <dgm:chMax val="0"/>
          <dgm:chPref val="0"/>
          <dgm:bulletEnabled val="1"/>
        </dgm:presLayoutVars>
      </dgm:prSet>
      <dgm:spPr/>
    </dgm:pt>
    <dgm:pt modelId="{52F2BDF9-8538-C647-8ED5-B48F09D82AC1}" type="pres">
      <dgm:prSet presAssocID="{34C92AC3-34C4-B840-AE9F-52BB86B0924E}" presName="desTx" presStyleLbl="alignAccFollowNode1" presStyleIdx="1" presStyleCnt="2">
        <dgm:presLayoutVars>
          <dgm:bulletEnabled val="1"/>
        </dgm:presLayoutVars>
      </dgm:prSet>
      <dgm:spPr/>
    </dgm:pt>
  </dgm:ptLst>
  <dgm:cxnLst>
    <dgm:cxn modelId="{C1B29E0F-FD1C-D445-8923-E97CC4CE5B98}" srcId="{34C92AC3-34C4-B840-AE9F-52BB86B0924E}" destId="{D3F1AC9C-FA8D-EA4F-A6B3-DA7A6A80A1BC}" srcOrd="5" destOrd="0" parTransId="{AB844BB6-9017-0A4B-878B-21C87CD1DAEE}" sibTransId="{48BD1D31-4907-6449-8AC8-C53CD96D16BA}"/>
    <dgm:cxn modelId="{E170DC34-794A-FF48-AEA8-D62F84E7585F}" srcId="{675F2821-A7D7-7A46-8C0C-CFB3E23C68A4}" destId="{34C92AC3-34C4-B840-AE9F-52BB86B0924E}" srcOrd="1" destOrd="0" parTransId="{93D4C5DA-2DD8-1E42-BA09-D3AD0006D70D}" sibTransId="{3C7E4949-8427-374B-9A91-25D655DCE3FF}"/>
    <dgm:cxn modelId="{49F88C3D-CB2C-304F-B954-EDC067F50217}" type="presOf" srcId="{C9825CA8-5350-2F4C-A1EC-D0A77F4B159F}" destId="{52F2BDF9-8538-C647-8ED5-B48F09D82AC1}" srcOrd="0" destOrd="1" presId="urn:microsoft.com/office/officeart/2005/8/layout/hList1"/>
    <dgm:cxn modelId="{17F69163-50D4-3844-83CE-ACBAE7F73EDE}" srcId="{34C92AC3-34C4-B840-AE9F-52BB86B0924E}" destId="{C9825CA8-5350-2F4C-A1EC-D0A77F4B159F}" srcOrd="1" destOrd="0" parTransId="{41AE50FD-C767-2B48-BCCC-1092B0BB92A2}" sibTransId="{5682DE86-C2B8-5D4A-83E2-A13F2D85C316}"/>
    <dgm:cxn modelId="{A0D2CE48-FC5C-A243-A8C2-3D6F6A80B41E}" type="presOf" srcId="{F648566D-BC87-5A45-839E-F2A2DAB9757A}" destId="{C3B01260-3BEA-3A4C-92A3-9B5EA8067358}" srcOrd="0" destOrd="4" presId="urn:microsoft.com/office/officeart/2005/8/layout/hList1"/>
    <dgm:cxn modelId="{3EFD134A-1FA6-DC4F-BAF8-521FA8BB13D2}" type="presOf" srcId="{8B05FBE7-86D1-5E42-806A-0026BB24E66C}" destId="{52F2BDF9-8538-C647-8ED5-B48F09D82AC1}" srcOrd="0" destOrd="3" presId="urn:microsoft.com/office/officeart/2005/8/layout/hList1"/>
    <dgm:cxn modelId="{079B354C-DEE2-7645-938D-0CEA9F6CC3E3}" srcId="{A1477169-6A37-A34D-9392-31B763CF7FDD}" destId="{5A1969CB-4AD8-504F-AD10-62CE80577B57}" srcOrd="1" destOrd="0" parTransId="{4488F962-5C9E-0B45-8D9D-72C2EE838F32}" sibTransId="{44ABCB29-4711-A14A-A5A5-2F1614D5E100}"/>
    <dgm:cxn modelId="{1F98196F-8D46-D14C-9445-6D7665A50243}" srcId="{34C92AC3-34C4-B840-AE9F-52BB86B0924E}" destId="{3F221F5F-AA43-2441-B8F1-8FE906883ED9}" srcOrd="2" destOrd="0" parTransId="{45282722-AC4F-4542-84D8-7D959B9E1EB6}" sibTransId="{3F814A0F-3241-C942-89CA-03F71231C4B9}"/>
    <dgm:cxn modelId="{CAD2F757-FA13-E84C-9156-EE491A5D86A6}" srcId="{A1477169-6A37-A34D-9392-31B763CF7FDD}" destId="{12456522-6FBE-464C-B7C8-6708EAFFBC9E}" srcOrd="3" destOrd="0" parTransId="{EC325521-C49C-2C45-870F-0739D2E9D0E0}" sibTransId="{3E87EF83-9513-674C-8F81-059EEBB44F8E}"/>
    <dgm:cxn modelId="{DF7DF877-E6AD-1E49-8C2D-B2D21E24EBD0}" type="presOf" srcId="{12456522-6FBE-464C-B7C8-6708EAFFBC9E}" destId="{C3B01260-3BEA-3A4C-92A3-9B5EA8067358}" srcOrd="0" destOrd="3" presId="urn:microsoft.com/office/officeart/2005/8/layout/hList1"/>
    <dgm:cxn modelId="{7780A680-CB12-B541-A6B9-D877A0E19B3A}" srcId="{34C92AC3-34C4-B840-AE9F-52BB86B0924E}" destId="{8B05FBE7-86D1-5E42-806A-0026BB24E66C}" srcOrd="3" destOrd="0" parTransId="{D01A0557-9123-2D4E-BBF8-59FB87D411AA}" sibTransId="{E35A93F8-76BB-F245-B365-0AC9D4755A5E}"/>
    <dgm:cxn modelId="{D20BE983-B28A-F246-9D8D-B78F75F4C8F7}" type="presOf" srcId="{1EBA90FE-D3CB-FB45-99E9-6A454724F964}" destId="{C3B01260-3BEA-3A4C-92A3-9B5EA8067358}" srcOrd="0" destOrd="2" presId="urn:microsoft.com/office/officeart/2005/8/layout/hList1"/>
    <dgm:cxn modelId="{31FACB86-4462-B747-809E-633244D42448}" type="presOf" srcId="{62013E0E-80A8-5841-8427-140FDAFC594D}" destId="{52F2BDF9-8538-C647-8ED5-B48F09D82AC1}" srcOrd="0" destOrd="0" presId="urn:microsoft.com/office/officeart/2005/8/layout/hList1"/>
    <dgm:cxn modelId="{53FAC288-0EF3-1D49-B129-FDF45D4EE86D}" srcId="{34C92AC3-34C4-B840-AE9F-52BB86B0924E}" destId="{62013E0E-80A8-5841-8427-140FDAFC594D}" srcOrd="0" destOrd="0" parTransId="{CA7CEB30-B18F-3A47-AB2A-0819A6ADB7AD}" sibTransId="{CA7A035F-8125-E248-98AD-391FCA7EF654}"/>
    <dgm:cxn modelId="{7D5D318B-C158-3E49-8A51-A37F7F8C6762}" srcId="{34C92AC3-34C4-B840-AE9F-52BB86B0924E}" destId="{074D14C6-1165-C74F-A462-5E14C0E6AE66}" srcOrd="4" destOrd="0" parTransId="{EE3D3D10-4719-AB44-9B32-CC71C356D152}" sibTransId="{419B89C2-962E-8F46-B135-83248F44A774}"/>
    <dgm:cxn modelId="{ABC29693-72B3-BD47-9C56-223357124774}" srcId="{A1477169-6A37-A34D-9392-31B763CF7FDD}" destId="{F648566D-BC87-5A45-839E-F2A2DAB9757A}" srcOrd="4" destOrd="0" parTransId="{5FD00142-FD0C-4849-B5DE-D2EC0086DC29}" sibTransId="{0DA14ECE-C9CB-1546-BF08-339750FAB66F}"/>
    <dgm:cxn modelId="{C2940996-F5DA-6F46-92AE-6A0582D478F5}" srcId="{A1477169-6A37-A34D-9392-31B763CF7FDD}" destId="{35BF47F9-1A5D-A945-8079-C1CC86C7C4F5}" srcOrd="0" destOrd="0" parTransId="{2B5CEDFB-775E-F745-AD6B-554C30079CA5}" sibTransId="{81A517E1-6A60-7B44-A8BC-7F2C6E93299F}"/>
    <dgm:cxn modelId="{930984A1-0BAC-A14D-BB04-199099E78F2E}" type="presOf" srcId="{675F2821-A7D7-7A46-8C0C-CFB3E23C68A4}" destId="{8AF5F4E4-456B-C346-A07D-939DC1DF5465}" srcOrd="0" destOrd="0" presId="urn:microsoft.com/office/officeart/2005/8/layout/hList1"/>
    <dgm:cxn modelId="{A12947B1-3CDD-9E42-9F8C-68CDB9E55B63}" type="presOf" srcId="{074D14C6-1165-C74F-A462-5E14C0E6AE66}" destId="{52F2BDF9-8538-C647-8ED5-B48F09D82AC1}" srcOrd="0" destOrd="4" presId="urn:microsoft.com/office/officeart/2005/8/layout/hList1"/>
    <dgm:cxn modelId="{DF41DDB1-DFEE-BA44-9F2E-98D651B8942F}" type="presOf" srcId="{3F221F5F-AA43-2441-B8F1-8FE906883ED9}" destId="{52F2BDF9-8538-C647-8ED5-B48F09D82AC1}" srcOrd="0" destOrd="2" presId="urn:microsoft.com/office/officeart/2005/8/layout/hList1"/>
    <dgm:cxn modelId="{E4BF37C1-F480-F548-A917-0BDBB7323A94}" type="presOf" srcId="{A1477169-6A37-A34D-9392-31B763CF7FDD}" destId="{5525B680-D3A5-A040-85B0-3C1EC13D142F}" srcOrd="0" destOrd="0" presId="urn:microsoft.com/office/officeart/2005/8/layout/hList1"/>
    <dgm:cxn modelId="{798DA3D3-62F8-1F4D-A7E9-B7595725DE89}" type="presOf" srcId="{35BF47F9-1A5D-A945-8079-C1CC86C7C4F5}" destId="{C3B01260-3BEA-3A4C-92A3-9B5EA8067358}" srcOrd="0" destOrd="0" presId="urn:microsoft.com/office/officeart/2005/8/layout/hList1"/>
    <dgm:cxn modelId="{03AE72DD-AF73-6743-9343-85D26A5E68F8}" srcId="{675F2821-A7D7-7A46-8C0C-CFB3E23C68A4}" destId="{A1477169-6A37-A34D-9392-31B763CF7FDD}" srcOrd="0" destOrd="0" parTransId="{D6DAAB61-A2DA-3D4F-B9D6-C2E49A13ED19}" sibTransId="{7C957211-5D7B-194F-9D52-C4E3629C0365}"/>
    <dgm:cxn modelId="{F60648E2-8991-1445-9184-C99AF3DCCC08}" srcId="{A1477169-6A37-A34D-9392-31B763CF7FDD}" destId="{1EBA90FE-D3CB-FB45-99E9-6A454724F964}" srcOrd="2" destOrd="0" parTransId="{BC7586AE-B3B1-0C4C-B83F-17C6856A4CE4}" sibTransId="{6C6F8221-0F1B-0E42-A95F-5CCC71BC2B9C}"/>
    <dgm:cxn modelId="{99AD65E8-DC53-7A46-BA0E-867C84EA3BDB}" type="presOf" srcId="{D3F1AC9C-FA8D-EA4F-A6B3-DA7A6A80A1BC}" destId="{52F2BDF9-8538-C647-8ED5-B48F09D82AC1}" srcOrd="0" destOrd="5" presId="urn:microsoft.com/office/officeart/2005/8/layout/hList1"/>
    <dgm:cxn modelId="{6BC2D1FB-F3AD-B642-AC5C-FD5D8086E943}" type="presOf" srcId="{5A1969CB-4AD8-504F-AD10-62CE80577B57}" destId="{C3B01260-3BEA-3A4C-92A3-9B5EA8067358}" srcOrd="0" destOrd="1" presId="urn:microsoft.com/office/officeart/2005/8/layout/hList1"/>
    <dgm:cxn modelId="{FF0AD7FF-3D3F-A040-8217-626184B3986B}" type="presOf" srcId="{34C92AC3-34C4-B840-AE9F-52BB86B0924E}" destId="{440A63C8-A168-BE49-B0B2-A9B563972BE9}" srcOrd="0" destOrd="0" presId="urn:microsoft.com/office/officeart/2005/8/layout/hList1"/>
    <dgm:cxn modelId="{6E400A93-39F6-4F4C-B3BD-C12E29F96397}" type="presParOf" srcId="{8AF5F4E4-456B-C346-A07D-939DC1DF5465}" destId="{FCE520E3-6937-6B46-B611-C486DFA892B9}" srcOrd="0" destOrd="0" presId="urn:microsoft.com/office/officeart/2005/8/layout/hList1"/>
    <dgm:cxn modelId="{CEAE54ED-8856-8648-8A79-1EA26CD457E4}" type="presParOf" srcId="{FCE520E3-6937-6B46-B611-C486DFA892B9}" destId="{5525B680-D3A5-A040-85B0-3C1EC13D142F}" srcOrd="0" destOrd="0" presId="urn:microsoft.com/office/officeart/2005/8/layout/hList1"/>
    <dgm:cxn modelId="{ACAC531F-BCAB-C54D-BF21-37E085B659D1}" type="presParOf" srcId="{FCE520E3-6937-6B46-B611-C486DFA892B9}" destId="{C3B01260-3BEA-3A4C-92A3-9B5EA8067358}" srcOrd="1" destOrd="0" presId="urn:microsoft.com/office/officeart/2005/8/layout/hList1"/>
    <dgm:cxn modelId="{03BD7178-1C5C-EA4F-B5C8-49B2C2A6C78C}" type="presParOf" srcId="{8AF5F4E4-456B-C346-A07D-939DC1DF5465}" destId="{48E2D56E-7BAC-7146-824C-45112A4FB106}" srcOrd="1" destOrd="0" presId="urn:microsoft.com/office/officeart/2005/8/layout/hList1"/>
    <dgm:cxn modelId="{70BFDF69-D53B-E74F-B8DB-572E45C24DFF}" type="presParOf" srcId="{8AF5F4E4-456B-C346-A07D-939DC1DF5465}" destId="{6ED473DC-746F-4541-A118-6801F39B2F91}" srcOrd="2" destOrd="0" presId="urn:microsoft.com/office/officeart/2005/8/layout/hList1"/>
    <dgm:cxn modelId="{AF51C29C-4EAC-3A4E-89DC-BB2430C8B2F9}" type="presParOf" srcId="{6ED473DC-746F-4541-A118-6801F39B2F91}" destId="{440A63C8-A168-BE49-B0B2-A9B563972BE9}" srcOrd="0" destOrd="0" presId="urn:microsoft.com/office/officeart/2005/8/layout/hList1"/>
    <dgm:cxn modelId="{AF209CD5-DB10-3446-BC2A-E0930C9A387F}" type="presParOf" srcId="{6ED473DC-746F-4541-A118-6801F39B2F91}" destId="{52F2BDF9-8538-C647-8ED5-B48F09D82AC1}"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080668-BB2E-544E-AE9E-EA0C83EF7FC3}"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en-US"/>
        </a:p>
      </dgm:t>
    </dgm:pt>
    <dgm:pt modelId="{42E97BC5-8662-4146-BE2A-E972593BC740}">
      <dgm:prSet phldrT="[Text]"/>
      <dgm:spPr/>
      <dgm:t>
        <a:bodyPr/>
        <a:lstStyle/>
        <a:p>
          <a:r>
            <a:rPr lang="en-US" dirty="0"/>
            <a:t>What are the factors influencing the adoption and use of TNCs by older populations?</a:t>
          </a:r>
        </a:p>
      </dgm:t>
    </dgm:pt>
    <dgm:pt modelId="{478720B2-C45E-6A40-BE42-4DBCDA2A7ABA}" type="parTrans" cxnId="{D549C307-6B96-0847-9B96-DF03A517E997}">
      <dgm:prSet/>
      <dgm:spPr/>
      <dgm:t>
        <a:bodyPr/>
        <a:lstStyle/>
        <a:p>
          <a:endParaRPr lang="en-US"/>
        </a:p>
      </dgm:t>
    </dgm:pt>
    <dgm:pt modelId="{9C9AC834-9708-6A4A-837A-68B999BCB181}" type="sibTrans" cxnId="{D549C307-6B96-0847-9B96-DF03A517E997}">
      <dgm:prSet/>
      <dgm:spPr/>
      <dgm:t>
        <a:bodyPr/>
        <a:lstStyle/>
        <a:p>
          <a:endParaRPr lang="en-US"/>
        </a:p>
      </dgm:t>
    </dgm:pt>
    <dgm:pt modelId="{D0964FD5-65E7-F14B-9E31-349A4F7A53DC}">
      <dgm:prSet phldrT="[Text]"/>
      <dgm:spPr/>
      <dgm:t>
        <a:bodyPr/>
        <a:lstStyle/>
        <a:p>
          <a:r>
            <a:rPr lang="en-US" dirty="0"/>
            <a:t>What would be the most effective ways of mitigating perceived </a:t>
          </a:r>
          <a:r>
            <a:rPr lang="en-US"/>
            <a:t>negative influence?</a:t>
          </a:r>
        </a:p>
      </dgm:t>
    </dgm:pt>
    <dgm:pt modelId="{CCB68A02-E13F-3642-8FBE-021A104BDA7E}" type="parTrans" cxnId="{755AD4BB-F7B7-3442-8881-ACD9DEF73823}">
      <dgm:prSet/>
      <dgm:spPr/>
      <dgm:t>
        <a:bodyPr/>
        <a:lstStyle/>
        <a:p>
          <a:endParaRPr lang="en-US"/>
        </a:p>
      </dgm:t>
    </dgm:pt>
    <dgm:pt modelId="{41374B18-974A-CF48-9215-71A63897FA11}" type="sibTrans" cxnId="{755AD4BB-F7B7-3442-8881-ACD9DEF73823}">
      <dgm:prSet/>
      <dgm:spPr/>
      <dgm:t>
        <a:bodyPr/>
        <a:lstStyle/>
        <a:p>
          <a:endParaRPr lang="en-US"/>
        </a:p>
      </dgm:t>
    </dgm:pt>
    <dgm:pt modelId="{4A12478C-338D-C24D-B2E1-972C422DD9E5}" type="pres">
      <dgm:prSet presAssocID="{24080668-BB2E-544E-AE9E-EA0C83EF7FC3}" presName="Name0" presStyleCnt="0">
        <dgm:presLayoutVars>
          <dgm:chMax val="7"/>
          <dgm:chPref val="7"/>
          <dgm:dir/>
        </dgm:presLayoutVars>
      </dgm:prSet>
      <dgm:spPr/>
    </dgm:pt>
    <dgm:pt modelId="{158E9609-BF5E-2249-AAC5-8108D8E96019}" type="pres">
      <dgm:prSet presAssocID="{24080668-BB2E-544E-AE9E-EA0C83EF7FC3}" presName="Name1" presStyleCnt="0"/>
      <dgm:spPr/>
    </dgm:pt>
    <dgm:pt modelId="{21D41881-748D-4745-9DE7-B639C791397B}" type="pres">
      <dgm:prSet presAssocID="{24080668-BB2E-544E-AE9E-EA0C83EF7FC3}" presName="cycle" presStyleCnt="0"/>
      <dgm:spPr/>
    </dgm:pt>
    <dgm:pt modelId="{EAE3BD0A-139A-A748-B29E-DD4A5D0468B2}" type="pres">
      <dgm:prSet presAssocID="{24080668-BB2E-544E-AE9E-EA0C83EF7FC3}" presName="srcNode" presStyleLbl="node1" presStyleIdx="0" presStyleCnt="2"/>
      <dgm:spPr/>
    </dgm:pt>
    <dgm:pt modelId="{27F8CC6E-8D86-444B-B57B-470314CBC304}" type="pres">
      <dgm:prSet presAssocID="{24080668-BB2E-544E-AE9E-EA0C83EF7FC3}" presName="conn" presStyleLbl="parChTrans1D2" presStyleIdx="0" presStyleCnt="1"/>
      <dgm:spPr/>
    </dgm:pt>
    <dgm:pt modelId="{050723BC-2C25-3B4E-AB60-0F1246405F5B}" type="pres">
      <dgm:prSet presAssocID="{24080668-BB2E-544E-AE9E-EA0C83EF7FC3}" presName="extraNode" presStyleLbl="node1" presStyleIdx="0" presStyleCnt="2"/>
      <dgm:spPr/>
    </dgm:pt>
    <dgm:pt modelId="{72307681-AAB2-974D-816D-097B715FA3BE}" type="pres">
      <dgm:prSet presAssocID="{24080668-BB2E-544E-AE9E-EA0C83EF7FC3}" presName="dstNode" presStyleLbl="node1" presStyleIdx="0" presStyleCnt="2"/>
      <dgm:spPr/>
    </dgm:pt>
    <dgm:pt modelId="{A62063FB-7F2A-8B40-A200-4A63DAC8BE88}" type="pres">
      <dgm:prSet presAssocID="{42E97BC5-8662-4146-BE2A-E972593BC740}" presName="text_1" presStyleLbl="node1" presStyleIdx="0" presStyleCnt="2">
        <dgm:presLayoutVars>
          <dgm:bulletEnabled val="1"/>
        </dgm:presLayoutVars>
      </dgm:prSet>
      <dgm:spPr/>
    </dgm:pt>
    <dgm:pt modelId="{B9ED0B46-AB1C-754E-B7B5-20E5A25E18A0}" type="pres">
      <dgm:prSet presAssocID="{42E97BC5-8662-4146-BE2A-E972593BC740}" presName="accent_1" presStyleCnt="0"/>
      <dgm:spPr/>
    </dgm:pt>
    <dgm:pt modelId="{133486E7-8139-CA4D-9F4A-5DDC2B0F38AA}" type="pres">
      <dgm:prSet presAssocID="{42E97BC5-8662-4146-BE2A-E972593BC740}" presName="accentRepeatNode" presStyleLbl="solidFgAcc1" presStyleIdx="0" presStyleCnt="2"/>
      <dgm:spPr/>
    </dgm:pt>
    <dgm:pt modelId="{2204D9E4-6A10-A94B-9217-3BC1C0BCC9C9}" type="pres">
      <dgm:prSet presAssocID="{D0964FD5-65E7-F14B-9E31-349A4F7A53DC}" presName="text_2" presStyleLbl="node1" presStyleIdx="1" presStyleCnt="2">
        <dgm:presLayoutVars>
          <dgm:bulletEnabled val="1"/>
        </dgm:presLayoutVars>
      </dgm:prSet>
      <dgm:spPr/>
    </dgm:pt>
    <dgm:pt modelId="{C097ADDB-A282-9A4F-A279-C6C28F64C030}" type="pres">
      <dgm:prSet presAssocID="{D0964FD5-65E7-F14B-9E31-349A4F7A53DC}" presName="accent_2" presStyleCnt="0"/>
      <dgm:spPr/>
    </dgm:pt>
    <dgm:pt modelId="{1CE31C96-885B-3D40-8099-E582510C6AFC}" type="pres">
      <dgm:prSet presAssocID="{D0964FD5-65E7-F14B-9E31-349A4F7A53DC}" presName="accentRepeatNode" presStyleLbl="solidFgAcc1" presStyleIdx="1" presStyleCnt="2"/>
      <dgm:spPr/>
    </dgm:pt>
  </dgm:ptLst>
  <dgm:cxnLst>
    <dgm:cxn modelId="{D549C307-6B96-0847-9B96-DF03A517E997}" srcId="{24080668-BB2E-544E-AE9E-EA0C83EF7FC3}" destId="{42E97BC5-8662-4146-BE2A-E972593BC740}" srcOrd="0" destOrd="0" parTransId="{478720B2-C45E-6A40-BE42-4DBCDA2A7ABA}" sibTransId="{9C9AC834-9708-6A4A-837A-68B999BCB181}"/>
    <dgm:cxn modelId="{38C9D00D-078D-4D40-A51E-F27F8EDFD3A1}" type="presOf" srcId="{9C9AC834-9708-6A4A-837A-68B999BCB181}" destId="{27F8CC6E-8D86-444B-B57B-470314CBC304}" srcOrd="0" destOrd="0" presId="urn:microsoft.com/office/officeart/2008/layout/VerticalCurvedList"/>
    <dgm:cxn modelId="{1283CC10-56AA-434A-AB2E-8A34E2D035D4}" type="presOf" srcId="{42E97BC5-8662-4146-BE2A-E972593BC740}" destId="{A62063FB-7F2A-8B40-A200-4A63DAC8BE88}" srcOrd="0" destOrd="0" presId="urn:microsoft.com/office/officeart/2008/layout/VerticalCurvedList"/>
    <dgm:cxn modelId="{E139AB3A-10AC-5A49-93D2-EB8131CFCEDD}" type="presOf" srcId="{24080668-BB2E-544E-AE9E-EA0C83EF7FC3}" destId="{4A12478C-338D-C24D-B2E1-972C422DD9E5}" srcOrd="0" destOrd="0" presId="urn:microsoft.com/office/officeart/2008/layout/VerticalCurvedList"/>
    <dgm:cxn modelId="{40EDF93F-E5D3-C24B-AAFE-A8A78F930C4F}" type="presOf" srcId="{D0964FD5-65E7-F14B-9E31-349A4F7A53DC}" destId="{2204D9E4-6A10-A94B-9217-3BC1C0BCC9C9}" srcOrd="0" destOrd="0" presId="urn:microsoft.com/office/officeart/2008/layout/VerticalCurvedList"/>
    <dgm:cxn modelId="{755AD4BB-F7B7-3442-8881-ACD9DEF73823}" srcId="{24080668-BB2E-544E-AE9E-EA0C83EF7FC3}" destId="{D0964FD5-65E7-F14B-9E31-349A4F7A53DC}" srcOrd="1" destOrd="0" parTransId="{CCB68A02-E13F-3642-8FBE-021A104BDA7E}" sibTransId="{41374B18-974A-CF48-9215-71A63897FA11}"/>
    <dgm:cxn modelId="{E90F5680-61C9-7D48-8331-8A2A2048C8CD}" type="presParOf" srcId="{4A12478C-338D-C24D-B2E1-972C422DD9E5}" destId="{158E9609-BF5E-2249-AAC5-8108D8E96019}" srcOrd="0" destOrd="0" presId="urn:microsoft.com/office/officeart/2008/layout/VerticalCurvedList"/>
    <dgm:cxn modelId="{826E72C9-5370-104E-9100-0F036576D93F}" type="presParOf" srcId="{158E9609-BF5E-2249-AAC5-8108D8E96019}" destId="{21D41881-748D-4745-9DE7-B639C791397B}" srcOrd="0" destOrd="0" presId="urn:microsoft.com/office/officeart/2008/layout/VerticalCurvedList"/>
    <dgm:cxn modelId="{AA1F906E-2B89-4342-BA86-C8FDC120FD0B}" type="presParOf" srcId="{21D41881-748D-4745-9DE7-B639C791397B}" destId="{EAE3BD0A-139A-A748-B29E-DD4A5D0468B2}" srcOrd="0" destOrd="0" presId="urn:microsoft.com/office/officeart/2008/layout/VerticalCurvedList"/>
    <dgm:cxn modelId="{FD5F9CE3-DC17-604D-85F5-8F3C9C3BC140}" type="presParOf" srcId="{21D41881-748D-4745-9DE7-B639C791397B}" destId="{27F8CC6E-8D86-444B-B57B-470314CBC304}" srcOrd="1" destOrd="0" presId="urn:microsoft.com/office/officeart/2008/layout/VerticalCurvedList"/>
    <dgm:cxn modelId="{07B8D478-F33A-A448-8F43-CFA47BDB2DD6}" type="presParOf" srcId="{21D41881-748D-4745-9DE7-B639C791397B}" destId="{050723BC-2C25-3B4E-AB60-0F1246405F5B}" srcOrd="2" destOrd="0" presId="urn:microsoft.com/office/officeart/2008/layout/VerticalCurvedList"/>
    <dgm:cxn modelId="{CB675227-2864-6340-8530-272393CB5EE8}" type="presParOf" srcId="{21D41881-748D-4745-9DE7-B639C791397B}" destId="{72307681-AAB2-974D-816D-097B715FA3BE}" srcOrd="3" destOrd="0" presId="urn:microsoft.com/office/officeart/2008/layout/VerticalCurvedList"/>
    <dgm:cxn modelId="{0105FE1F-6F16-C04A-86E3-B58E3D267D68}" type="presParOf" srcId="{158E9609-BF5E-2249-AAC5-8108D8E96019}" destId="{A62063FB-7F2A-8B40-A200-4A63DAC8BE88}" srcOrd="1" destOrd="0" presId="urn:microsoft.com/office/officeart/2008/layout/VerticalCurvedList"/>
    <dgm:cxn modelId="{0B58B477-1D6D-3543-A541-2F3CEDB80563}" type="presParOf" srcId="{158E9609-BF5E-2249-AAC5-8108D8E96019}" destId="{B9ED0B46-AB1C-754E-B7B5-20E5A25E18A0}" srcOrd="2" destOrd="0" presId="urn:microsoft.com/office/officeart/2008/layout/VerticalCurvedList"/>
    <dgm:cxn modelId="{B02EEE30-F287-2E47-95F1-F6053DBA08ED}" type="presParOf" srcId="{B9ED0B46-AB1C-754E-B7B5-20E5A25E18A0}" destId="{133486E7-8139-CA4D-9F4A-5DDC2B0F38AA}" srcOrd="0" destOrd="0" presId="urn:microsoft.com/office/officeart/2008/layout/VerticalCurvedList"/>
    <dgm:cxn modelId="{645AF6E5-20F6-6641-AF23-17195DBE6AC7}" type="presParOf" srcId="{158E9609-BF5E-2249-AAC5-8108D8E96019}" destId="{2204D9E4-6A10-A94B-9217-3BC1C0BCC9C9}" srcOrd="3" destOrd="0" presId="urn:microsoft.com/office/officeart/2008/layout/VerticalCurvedList"/>
    <dgm:cxn modelId="{9D9AC5DF-E9DF-D94B-9E52-1CD6562E61C0}" type="presParOf" srcId="{158E9609-BF5E-2249-AAC5-8108D8E96019}" destId="{C097ADDB-A282-9A4F-A279-C6C28F64C030}" srcOrd="4" destOrd="0" presId="urn:microsoft.com/office/officeart/2008/layout/VerticalCurvedList"/>
    <dgm:cxn modelId="{3F594C85-7DA5-0D43-8550-43CC2D3B2224}" type="presParOf" srcId="{C097ADDB-A282-9A4F-A279-C6C28F64C030}" destId="{1CE31C96-885B-3D40-8099-E582510C6AFC}"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4080668-BB2E-544E-AE9E-EA0C83EF7FC3}"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en-US"/>
        </a:p>
      </dgm:t>
    </dgm:pt>
    <dgm:pt modelId="{42E97BC5-8662-4146-BE2A-E972593BC740}">
      <dgm:prSet phldrT="[Text]"/>
      <dgm:spPr/>
      <dgm:t>
        <a:bodyPr/>
        <a:lstStyle/>
        <a:p>
          <a:r>
            <a:rPr lang="en-US" dirty="0"/>
            <a:t>What are the factors influencing the adoption and use of TNCs by older populations</a:t>
          </a:r>
        </a:p>
      </dgm:t>
    </dgm:pt>
    <dgm:pt modelId="{478720B2-C45E-6A40-BE42-4DBCDA2A7ABA}" type="parTrans" cxnId="{D549C307-6B96-0847-9B96-DF03A517E997}">
      <dgm:prSet/>
      <dgm:spPr/>
      <dgm:t>
        <a:bodyPr/>
        <a:lstStyle/>
        <a:p>
          <a:endParaRPr lang="en-US"/>
        </a:p>
      </dgm:t>
    </dgm:pt>
    <dgm:pt modelId="{9C9AC834-9708-6A4A-837A-68B999BCB181}" type="sibTrans" cxnId="{D549C307-6B96-0847-9B96-DF03A517E997}">
      <dgm:prSet/>
      <dgm:spPr/>
      <dgm:t>
        <a:bodyPr/>
        <a:lstStyle/>
        <a:p>
          <a:endParaRPr lang="en-US"/>
        </a:p>
      </dgm:t>
    </dgm:pt>
    <dgm:pt modelId="{D0964FD5-65E7-F14B-9E31-349A4F7A53DC}">
      <dgm:prSet phldrT="[Text]"/>
      <dgm:spPr/>
      <dgm:t>
        <a:bodyPr/>
        <a:lstStyle/>
        <a:p>
          <a:r>
            <a:rPr lang="en-US" dirty="0"/>
            <a:t>What would be the most effective ways of mitigating negative perceptions?</a:t>
          </a:r>
        </a:p>
      </dgm:t>
    </dgm:pt>
    <dgm:pt modelId="{CCB68A02-E13F-3642-8FBE-021A104BDA7E}" type="parTrans" cxnId="{755AD4BB-F7B7-3442-8881-ACD9DEF73823}">
      <dgm:prSet/>
      <dgm:spPr/>
      <dgm:t>
        <a:bodyPr/>
        <a:lstStyle/>
        <a:p>
          <a:endParaRPr lang="en-US"/>
        </a:p>
      </dgm:t>
    </dgm:pt>
    <dgm:pt modelId="{41374B18-974A-CF48-9215-71A63897FA11}" type="sibTrans" cxnId="{755AD4BB-F7B7-3442-8881-ACD9DEF73823}">
      <dgm:prSet/>
      <dgm:spPr/>
      <dgm:t>
        <a:bodyPr/>
        <a:lstStyle/>
        <a:p>
          <a:endParaRPr lang="en-US"/>
        </a:p>
      </dgm:t>
    </dgm:pt>
    <dgm:pt modelId="{4A12478C-338D-C24D-B2E1-972C422DD9E5}" type="pres">
      <dgm:prSet presAssocID="{24080668-BB2E-544E-AE9E-EA0C83EF7FC3}" presName="Name0" presStyleCnt="0">
        <dgm:presLayoutVars>
          <dgm:chMax val="7"/>
          <dgm:chPref val="7"/>
          <dgm:dir/>
        </dgm:presLayoutVars>
      </dgm:prSet>
      <dgm:spPr/>
    </dgm:pt>
    <dgm:pt modelId="{158E9609-BF5E-2249-AAC5-8108D8E96019}" type="pres">
      <dgm:prSet presAssocID="{24080668-BB2E-544E-AE9E-EA0C83EF7FC3}" presName="Name1" presStyleCnt="0"/>
      <dgm:spPr/>
    </dgm:pt>
    <dgm:pt modelId="{21D41881-748D-4745-9DE7-B639C791397B}" type="pres">
      <dgm:prSet presAssocID="{24080668-BB2E-544E-AE9E-EA0C83EF7FC3}" presName="cycle" presStyleCnt="0"/>
      <dgm:spPr/>
    </dgm:pt>
    <dgm:pt modelId="{EAE3BD0A-139A-A748-B29E-DD4A5D0468B2}" type="pres">
      <dgm:prSet presAssocID="{24080668-BB2E-544E-AE9E-EA0C83EF7FC3}" presName="srcNode" presStyleLbl="node1" presStyleIdx="0" presStyleCnt="2"/>
      <dgm:spPr/>
    </dgm:pt>
    <dgm:pt modelId="{27F8CC6E-8D86-444B-B57B-470314CBC304}" type="pres">
      <dgm:prSet presAssocID="{24080668-BB2E-544E-AE9E-EA0C83EF7FC3}" presName="conn" presStyleLbl="parChTrans1D2" presStyleIdx="0" presStyleCnt="1"/>
      <dgm:spPr/>
    </dgm:pt>
    <dgm:pt modelId="{050723BC-2C25-3B4E-AB60-0F1246405F5B}" type="pres">
      <dgm:prSet presAssocID="{24080668-BB2E-544E-AE9E-EA0C83EF7FC3}" presName="extraNode" presStyleLbl="node1" presStyleIdx="0" presStyleCnt="2"/>
      <dgm:spPr/>
    </dgm:pt>
    <dgm:pt modelId="{72307681-AAB2-974D-816D-097B715FA3BE}" type="pres">
      <dgm:prSet presAssocID="{24080668-BB2E-544E-AE9E-EA0C83EF7FC3}" presName="dstNode" presStyleLbl="node1" presStyleIdx="0" presStyleCnt="2"/>
      <dgm:spPr/>
    </dgm:pt>
    <dgm:pt modelId="{A62063FB-7F2A-8B40-A200-4A63DAC8BE88}" type="pres">
      <dgm:prSet presAssocID="{42E97BC5-8662-4146-BE2A-E972593BC740}" presName="text_1" presStyleLbl="node1" presStyleIdx="0" presStyleCnt="2">
        <dgm:presLayoutVars>
          <dgm:bulletEnabled val="1"/>
        </dgm:presLayoutVars>
      </dgm:prSet>
      <dgm:spPr/>
    </dgm:pt>
    <dgm:pt modelId="{B9ED0B46-AB1C-754E-B7B5-20E5A25E18A0}" type="pres">
      <dgm:prSet presAssocID="{42E97BC5-8662-4146-BE2A-E972593BC740}" presName="accent_1" presStyleCnt="0"/>
      <dgm:spPr/>
    </dgm:pt>
    <dgm:pt modelId="{133486E7-8139-CA4D-9F4A-5DDC2B0F38AA}" type="pres">
      <dgm:prSet presAssocID="{42E97BC5-8662-4146-BE2A-E972593BC740}" presName="accentRepeatNode" presStyleLbl="solidFgAcc1" presStyleIdx="0" presStyleCnt="2"/>
      <dgm:spPr/>
    </dgm:pt>
    <dgm:pt modelId="{2204D9E4-6A10-A94B-9217-3BC1C0BCC9C9}" type="pres">
      <dgm:prSet presAssocID="{D0964FD5-65E7-F14B-9E31-349A4F7A53DC}" presName="text_2" presStyleLbl="node1" presStyleIdx="1" presStyleCnt="2">
        <dgm:presLayoutVars>
          <dgm:bulletEnabled val="1"/>
        </dgm:presLayoutVars>
      </dgm:prSet>
      <dgm:spPr/>
    </dgm:pt>
    <dgm:pt modelId="{C097ADDB-A282-9A4F-A279-C6C28F64C030}" type="pres">
      <dgm:prSet presAssocID="{D0964FD5-65E7-F14B-9E31-349A4F7A53DC}" presName="accent_2" presStyleCnt="0"/>
      <dgm:spPr/>
    </dgm:pt>
    <dgm:pt modelId="{1CE31C96-885B-3D40-8099-E582510C6AFC}" type="pres">
      <dgm:prSet presAssocID="{D0964FD5-65E7-F14B-9E31-349A4F7A53DC}" presName="accentRepeatNode" presStyleLbl="solidFgAcc1" presStyleIdx="1" presStyleCnt="2"/>
      <dgm:spPr/>
    </dgm:pt>
  </dgm:ptLst>
  <dgm:cxnLst>
    <dgm:cxn modelId="{D549C307-6B96-0847-9B96-DF03A517E997}" srcId="{24080668-BB2E-544E-AE9E-EA0C83EF7FC3}" destId="{42E97BC5-8662-4146-BE2A-E972593BC740}" srcOrd="0" destOrd="0" parTransId="{478720B2-C45E-6A40-BE42-4DBCDA2A7ABA}" sibTransId="{9C9AC834-9708-6A4A-837A-68B999BCB181}"/>
    <dgm:cxn modelId="{2BE96E25-F26E-C24D-B8F5-F503A6CD5579}" type="presOf" srcId="{42E97BC5-8662-4146-BE2A-E972593BC740}" destId="{A62063FB-7F2A-8B40-A200-4A63DAC8BE88}" srcOrd="0" destOrd="0" presId="urn:microsoft.com/office/officeart/2008/layout/VerticalCurvedList"/>
    <dgm:cxn modelId="{21D6F74C-5501-ED48-B397-5FA4B32E6D75}" type="presOf" srcId="{9C9AC834-9708-6A4A-837A-68B999BCB181}" destId="{27F8CC6E-8D86-444B-B57B-470314CBC304}" srcOrd="0" destOrd="0" presId="urn:microsoft.com/office/officeart/2008/layout/VerticalCurvedList"/>
    <dgm:cxn modelId="{A96751B3-3D7D-924E-B141-7C68140D7A47}" type="presOf" srcId="{D0964FD5-65E7-F14B-9E31-349A4F7A53DC}" destId="{2204D9E4-6A10-A94B-9217-3BC1C0BCC9C9}" srcOrd="0" destOrd="0" presId="urn:microsoft.com/office/officeart/2008/layout/VerticalCurvedList"/>
    <dgm:cxn modelId="{755AD4BB-F7B7-3442-8881-ACD9DEF73823}" srcId="{24080668-BB2E-544E-AE9E-EA0C83EF7FC3}" destId="{D0964FD5-65E7-F14B-9E31-349A4F7A53DC}" srcOrd="1" destOrd="0" parTransId="{CCB68A02-E13F-3642-8FBE-021A104BDA7E}" sibTransId="{41374B18-974A-CF48-9215-71A63897FA11}"/>
    <dgm:cxn modelId="{70F56FD0-5992-2442-8387-DC4C2B2670DA}" type="presOf" srcId="{24080668-BB2E-544E-AE9E-EA0C83EF7FC3}" destId="{4A12478C-338D-C24D-B2E1-972C422DD9E5}" srcOrd="0" destOrd="0" presId="urn:microsoft.com/office/officeart/2008/layout/VerticalCurvedList"/>
    <dgm:cxn modelId="{1E604A7A-B373-1341-9173-96233DB801D5}" type="presParOf" srcId="{4A12478C-338D-C24D-B2E1-972C422DD9E5}" destId="{158E9609-BF5E-2249-AAC5-8108D8E96019}" srcOrd="0" destOrd="0" presId="urn:microsoft.com/office/officeart/2008/layout/VerticalCurvedList"/>
    <dgm:cxn modelId="{0B348883-70FA-D54D-917B-C6BCDE97D1DA}" type="presParOf" srcId="{158E9609-BF5E-2249-AAC5-8108D8E96019}" destId="{21D41881-748D-4745-9DE7-B639C791397B}" srcOrd="0" destOrd="0" presId="urn:microsoft.com/office/officeart/2008/layout/VerticalCurvedList"/>
    <dgm:cxn modelId="{CAE56DBC-55E2-E649-BB9F-DA7094072483}" type="presParOf" srcId="{21D41881-748D-4745-9DE7-B639C791397B}" destId="{EAE3BD0A-139A-A748-B29E-DD4A5D0468B2}" srcOrd="0" destOrd="0" presId="urn:microsoft.com/office/officeart/2008/layout/VerticalCurvedList"/>
    <dgm:cxn modelId="{AC178BE8-7808-6D48-BF18-1703DB8DC75F}" type="presParOf" srcId="{21D41881-748D-4745-9DE7-B639C791397B}" destId="{27F8CC6E-8D86-444B-B57B-470314CBC304}" srcOrd="1" destOrd="0" presId="urn:microsoft.com/office/officeart/2008/layout/VerticalCurvedList"/>
    <dgm:cxn modelId="{511DB459-DD22-1543-8D5D-DF3FEB1755CC}" type="presParOf" srcId="{21D41881-748D-4745-9DE7-B639C791397B}" destId="{050723BC-2C25-3B4E-AB60-0F1246405F5B}" srcOrd="2" destOrd="0" presId="urn:microsoft.com/office/officeart/2008/layout/VerticalCurvedList"/>
    <dgm:cxn modelId="{D2E51940-23B8-B647-AB79-3979EDB7DA57}" type="presParOf" srcId="{21D41881-748D-4745-9DE7-B639C791397B}" destId="{72307681-AAB2-974D-816D-097B715FA3BE}" srcOrd="3" destOrd="0" presId="urn:microsoft.com/office/officeart/2008/layout/VerticalCurvedList"/>
    <dgm:cxn modelId="{9CC90465-D86C-6A49-8DAE-EF2071770326}" type="presParOf" srcId="{158E9609-BF5E-2249-AAC5-8108D8E96019}" destId="{A62063FB-7F2A-8B40-A200-4A63DAC8BE88}" srcOrd="1" destOrd="0" presId="urn:microsoft.com/office/officeart/2008/layout/VerticalCurvedList"/>
    <dgm:cxn modelId="{40E99607-F0D4-1E44-9031-879CDBF561CF}" type="presParOf" srcId="{158E9609-BF5E-2249-AAC5-8108D8E96019}" destId="{B9ED0B46-AB1C-754E-B7B5-20E5A25E18A0}" srcOrd="2" destOrd="0" presId="urn:microsoft.com/office/officeart/2008/layout/VerticalCurvedList"/>
    <dgm:cxn modelId="{D17E7AA5-BA24-2944-9848-4342F38D345B}" type="presParOf" srcId="{B9ED0B46-AB1C-754E-B7B5-20E5A25E18A0}" destId="{133486E7-8139-CA4D-9F4A-5DDC2B0F38AA}" srcOrd="0" destOrd="0" presId="urn:microsoft.com/office/officeart/2008/layout/VerticalCurvedList"/>
    <dgm:cxn modelId="{2C8FD0D0-D977-444A-84F1-8B43F07E03CC}" type="presParOf" srcId="{158E9609-BF5E-2249-AAC5-8108D8E96019}" destId="{2204D9E4-6A10-A94B-9217-3BC1C0BCC9C9}" srcOrd="3" destOrd="0" presId="urn:microsoft.com/office/officeart/2008/layout/VerticalCurvedList"/>
    <dgm:cxn modelId="{3816C975-78E6-8E47-8C67-0FEAED635F4D}" type="presParOf" srcId="{158E9609-BF5E-2249-AAC5-8108D8E96019}" destId="{C097ADDB-A282-9A4F-A279-C6C28F64C030}" srcOrd="4" destOrd="0" presId="urn:microsoft.com/office/officeart/2008/layout/VerticalCurvedList"/>
    <dgm:cxn modelId="{7FA24F09-F9B5-6F44-8F4E-C888042CEE09}" type="presParOf" srcId="{C097ADDB-A282-9A4F-A279-C6C28F64C030}" destId="{1CE31C96-885B-3D40-8099-E582510C6AFC}"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60EEF94-408D-6541-8293-78E9CA63B6FB}"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E8454AF4-1851-134F-B0C1-CAAF2DEEF636}">
      <dgm:prSet phldrT="[Text]"/>
      <dgm:spPr/>
      <dgm:t>
        <a:bodyPr/>
        <a:lstStyle/>
        <a:p>
          <a:r>
            <a:rPr lang="en-US" dirty="0"/>
            <a:t>Expert Interviews</a:t>
          </a:r>
        </a:p>
      </dgm:t>
    </dgm:pt>
    <dgm:pt modelId="{C47AEC2D-ED96-A746-9AB2-FA7F420D6A33}" type="parTrans" cxnId="{07DEFA03-AB15-E94E-8717-0888090B4833}">
      <dgm:prSet/>
      <dgm:spPr/>
      <dgm:t>
        <a:bodyPr/>
        <a:lstStyle/>
        <a:p>
          <a:endParaRPr lang="en-US"/>
        </a:p>
      </dgm:t>
    </dgm:pt>
    <dgm:pt modelId="{05C5F1EA-B5EE-1147-92E6-3797F3F0C67F}" type="sibTrans" cxnId="{07DEFA03-AB15-E94E-8717-0888090B4833}">
      <dgm:prSet/>
      <dgm:spPr/>
      <dgm:t>
        <a:bodyPr/>
        <a:lstStyle/>
        <a:p>
          <a:endParaRPr lang="en-US"/>
        </a:p>
      </dgm:t>
    </dgm:pt>
    <dgm:pt modelId="{47D5ACFF-674C-F447-A9A9-83D183253E8D}">
      <dgm:prSet phldrT="[Text]"/>
      <dgm:spPr/>
      <dgm:t>
        <a:bodyPr/>
        <a:lstStyle/>
        <a:p>
          <a:r>
            <a:rPr lang="en-US" dirty="0"/>
            <a:t>Focus Groups</a:t>
          </a:r>
        </a:p>
      </dgm:t>
    </dgm:pt>
    <dgm:pt modelId="{9762228C-76F7-2D49-A733-FB7705E2F455}" type="parTrans" cxnId="{6F19B7CB-E813-DE4F-9DBE-70A90F18B3BF}">
      <dgm:prSet/>
      <dgm:spPr/>
      <dgm:t>
        <a:bodyPr/>
        <a:lstStyle/>
        <a:p>
          <a:endParaRPr lang="en-US"/>
        </a:p>
      </dgm:t>
    </dgm:pt>
    <dgm:pt modelId="{E9B30D6F-9431-4C45-832B-B38446EDF4BD}" type="sibTrans" cxnId="{6F19B7CB-E813-DE4F-9DBE-70A90F18B3BF}">
      <dgm:prSet/>
      <dgm:spPr/>
      <dgm:t>
        <a:bodyPr/>
        <a:lstStyle/>
        <a:p>
          <a:endParaRPr lang="en-US"/>
        </a:p>
      </dgm:t>
    </dgm:pt>
    <dgm:pt modelId="{C3B9E008-518D-BF45-AFC9-331E9438C63E}">
      <dgm:prSet phldrT="[Text]"/>
      <dgm:spPr/>
      <dgm:t>
        <a:bodyPr/>
        <a:lstStyle/>
        <a:p>
          <a:r>
            <a:rPr lang="en-US" dirty="0"/>
            <a:t>Richmond, VA</a:t>
          </a:r>
        </a:p>
      </dgm:t>
    </dgm:pt>
    <dgm:pt modelId="{E259673B-2659-224C-87D2-82C2E2D82646}" type="parTrans" cxnId="{650F0444-D6F2-BB4B-9A8C-927D1C1A953C}">
      <dgm:prSet/>
      <dgm:spPr/>
      <dgm:t>
        <a:bodyPr/>
        <a:lstStyle/>
        <a:p>
          <a:endParaRPr lang="en-US"/>
        </a:p>
      </dgm:t>
    </dgm:pt>
    <dgm:pt modelId="{13233117-9723-DC4E-9C23-376F7A1822B4}" type="sibTrans" cxnId="{650F0444-D6F2-BB4B-9A8C-927D1C1A953C}">
      <dgm:prSet/>
      <dgm:spPr/>
      <dgm:t>
        <a:bodyPr/>
        <a:lstStyle/>
        <a:p>
          <a:endParaRPr lang="en-US"/>
        </a:p>
      </dgm:t>
    </dgm:pt>
    <dgm:pt modelId="{475548C5-7033-4044-A1CF-CA2E2DD30481}">
      <dgm:prSet phldrT="[Text]"/>
      <dgm:spPr/>
      <dgm:t>
        <a:bodyPr/>
        <a:lstStyle/>
        <a:p>
          <a:r>
            <a:rPr lang="en-US" dirty="0"/>
            <a:t>Houston, TX</a:t>
          </a:r>
        </a:p>
      </dgm:t>
    </dgm:pt>
    <dgm:pt modelId="{2350A02D-F8D0-B842-8408-A54DC9FBE94B}" type="parTrans" cxnId="{ECD609F8-6911-3F4E-8EBB-F583D6741C0F}">
      <dgm:prSet/>
      <dgm:spPr/>
      <dgm:t>
        <a:bodyPr/>
        <a:lstStyle/>
        <a:p>
          <a:endParaRPr lang="en-US"/>
        </a:p>
      </dgm:t>
    </dgm:pt>
    <dgm:pt modelId="{ECAA1CBE-8EBD-0B44-9683-C34E18303404}" type="sibTrans" cxnId="{ECD609F8-6911-3F4E-8EBB-F583D6741C0F}">
      <dgm:prSet/>
      <dgm:spPr/>
      <dgm:t>
        <a:bodyPr/>
        <a:lstStyle/>
        <a:p>
          <a:endParaRPr lang="en-US"/>
        </a:p>
      </dgm:t>
    </dgm:pt>
    <dgm:pt modelId="{8E162240-F1A6-0C4B-8209-F0D83F36005E}">
      <dgm:prSet phldrT="[Text]"/>
      <dgm:spPr/>
      <dgm:t>
        <a:bodyPr/>
        <a:lstStyle/>
        <a:p>
          <a:r>
            <a:rPr lang="en-US" dirty="0"/>
            <a:t>TNC Providers </a:t>
          </a:r>
        </a:p>
      </dgm:t>
    </dgm:pt>
    <dgm:pt modelId="{3F0CB339-902C-B541-BE03-0CA1FAEB068E}" type="parTrans" cxnId="{03129CDD-8FBD-E342-A574-F5F4D402C8DC}">
      <dgm:prSet/>
      <dgm:spPr/>
      <dgm:t>
        <a:bodyPr/>
        <a:lstStyle/>
        <a:p>
          <a:endParaRPr lang="en-US"/>
        </a:p>
      </dgm:t>
    </dgm:pt>
    <dgm:pt modelId="{85B8CD4F-4205-104B-BAEB-9247F80BD44F}" type="sibTrans" cxnId="{03129CDD-8FBD-E342-A574-F5F4D402C8DC}">
      <dgm:prSet/>
      <dgm:spPr/>
      <dgm:t>
        <a:bodyPr/>
        <a:lstStyle/>
        <a:p>
          <a:endParaRPr lang="en-US"/>
        </a:p>
      </dgm:t>
    </dgm:pt>
    <dgm:pt modelId="{783852B2-0F36-1643-B9B8-6B71D15BCEC4}">
      <dgm:prSet phldrT="[Text]"/>
      <dgm:spPr/>
      <dgm:t>
        <a:bodyPr/>
        <a:lstStyle/>
        <a:p>
          <a:r>
            <a:rPr lang="en-US" dirty="0"/>
            <a:t>Human Service Organizations</a:t>
          </a:r>
        </a:p>
      </dgm:t>
    </dgm:pt>
    <dgm:pt modelId="{C80773C6-35C2-2543-A856-A85BCAF4AF01}" type="parTrans" cxnId="{8B123385-49D3-0D40-B3E8-D56376F8E817}">
      <dgm:prSet/>
      <dgm:spPr/>
      <dgm:t>
        <a:bodyPr/>
        <a:lstStyle/>
        <a:p>
          <a:endParaRPr lang="en-US"/>
        </a:p>
      </dgm:t>
    </dgm:pt>
    <dgm:pt modelId="{DA401A50-A44B-C740-88F3-6A86D1C3E6E2}" type="sibTrans" cxnId="{8B123385-49D3-0D40-B3E8-D56376F8E817}">
      <dgm:prSet/>
      <dgm:spPr/>
      <dgm:t>
        <a:bodyPr/>
        <a:lstStyle/>
        <a:p>
          <a:endParaRPr lang="en-US"/>
        </a:p>
      </dgm:t>
    </dgm:pt>
    <dgm:pt modelId="{AF6C80C0-C0A7-164E-8208-604CDD83DA37}" type="pres">
      <dgm:prSet presAssocID="{C60EEF94-408D-6541-8293-78E9CA63B6FB}" presName="diagram" presStyleCnt="0">
        <dgm:presLayoutVars>
          <dgm:chPref val="1"/>
          <dgm:dir/>
          <dgm:animOne val="branch"/>
          <dgm:animLvl val="lvl"/>
          <dgm:resizeHandles/>
        </dgm:presLayoutVars>
      </dgm:prSet>
      <dgm:spPr/>
    </dgm:pt>
    <dgm:pt modelId="{D525DF47-1933-4A43-A491-2C510F1F64D5}" type="pres">
      <dgm:prSet presAssocID="{E8454AF4-1851-134F-B0C1-CAAF2DEEF636}" presName="root" presStyleCnt="0"/>
      <dgm:spPr/>
    </dgm:pt>
    <dgm:pt modelId="{09CE87C6-7CA2-F046-8036-B4F29087DF0A}" type="pres">
      <dgm:prSet presAssocID="{E8454AF4-1851-134F-B0C1-CAAF2DEEF636}" presName="rootComposite" presStyleCnt="0"/>
      <dgm:spPr/>
    </dgm:pt>
    <dgm:pt modelId="{D2A49E4C-D198-CF40-8089-82AE49943E17}" type="pres">
      <dgm:prSet presAssocID="{E8454AF4-1851-134F-B0C1-CAAF2DEEF636}" presName="rootText" presStyleLbl="node1" presStyleIdx="0" presStyleCnt="2"/>
      <dgm:spPr/>
    </dgm:pt>
    <dgm:pt modelId="{03F35A1E-1ECE-F44B-A6D4-1965613D119B}" type="pres">
      <dgm:prSet presAssocID="{E8454AF4-1851-134F-B0C1-CAAF2DEEF636}" presName="rootConnector" presStyleLbl="node1" presStyleIdx="0" presStyleCnt="2"/>
      <dgm:spPr/>
    </dgm:pt>
    <dgm:pt modelId="{B8E0DDF0-814A-3146-8FE5-0969BB416966}" type="pres">
      <dgm:prSet presAssocID="{E8454AF4-1851-134F-B0C1-CAAF2DEEF636}" presName="childShape" presStyleCnt="0"/>
      <dgm:spPr/>
    </dgm:pt>
    <dgm:pt modelId="{27883BD1-7060-E84F-9572-119EB7D8B2A8}" type="pres">
      <dgm:prSet presAssocID="{3F0CB339-902C-B541-BE03-0CA1FAEB068E}" presName="Name13" presStyleLbl="parChTrans1D2" presStyleIdx="0" presStyleCnt="4"/>
      <dgm:spPr/>
    </dgm:pt>
    <dgm:pt modelId="{E2FF55F4-7FFD-DB48-8071-677BFCD21318}" type="pres">
      <dgm:prSet presAssocID="{8E162240-F1A6-0C4B-8209-F0D83F36005E}" presName="childText" presStyleLbl="bgAcc1" presStyleIdx="0" presStyleCnt="4">
        <dgm:presLayoutVars>
          <dgm:bulletEnabled val="1"/>
        </dgm:presLayoutVars>
      </dgm:prSet>
      <dgm:spPr/>
    </dgm:pt>
    <dgm:pt modelId="{D9E34BD3-7A04-9345-905C-B96A4B4C8E74}" type="pres">
      <dgm:prSet presAssocID="{C80773C6-35C2-2543-A856-A85BCAF4AF01}" presName="Name13" presStyleLbl="parChTrans1D2" presStyleIdx="1" presStyleCnt="4"/>
      <dgm:spPr/>
    </dgm:pt>
    <dgm:pt modelId="{43E58843-663C-A24B-B475-0D027CCB4A29}" type="pres">
      <dgm:prSet presAssocID="{783852B2-0F36-1643-B9B8-6B71D15BCEC4}" presName="childText" presStyleLbl="bgAcc1" presStyleIdx="1" presStyleCnt="4">
        <dgm:presLayoutVars>
          <dgm:bulletEnabled val="1"/>
        </dgm:presLayoutVars>
      </dgm:prSet>
      <dgm:spPr/>
    </dgm:pt>
    <dgm:pt modelId="{E72B9A66-1134-A44D-BF26-F769F62F42A3}" type="pres">
      <dgm:prSet presAssocID="{47D5ACFF-674C-F447-A9A9-83D183253E8D}" presName="root" presStyleCnt="0"/>
      <dgm:spPr/>
    </dgm:pt>
    <dgm:pt modelId="{7589519F-CD0B-6B4E-B3D2-C3141A7FD92C}" type="pres">
      <dgm:prSet presAssocID="{47D5ACFF-674C-F447-A9A9-83D183253E8D}" presName="rootComposite" presStyleCnt="0"/>
      <dgm:spPr/>
    </dgm:pt>
    <dgm:pt modelId="{ECD2917B-D0D9-D947-B27D-D30AA7FB78BC}" type="pres">
      <dgm:prSet presAssocID="{47D5ACFF-674C-F447-A9A9-83D183253E8D}" presName="rootText" presStyleLbl="node1" presStyleIdx="1" presStyleCnt="2"/>
      <dgm:spPr/>
    </dgm:pt>
    <dgm:pt modelId="{44CC64F2-DEAC-BA45-9CB7-9A47A73C5444}" type="pres">
      <dgm:prSet presAssocID="{47D5ACFF-674C-F447-A9A9-83D183253E8D}" presName="rootConnector" presStyleLbl="node1" presStyleIdx="1" presStyleCnt="2"/>
      <dgm:spPr/>
    </dgm:pt>
    <dgm:pt modelId="{35FA8420-894C-2D4C-9803-C0E292D18F32}" type="pres">
      <dgm:prSet presAssocID="{47D5ACFF-674C-F447-A9A9-83D183253E8D}" presName="childShape" presStyleCnt="0"/>
      <dgm:spPr/>
    </dgm:pt>
    <dgm:pt modelId="{3C62AE07-BD68-494B-8A8B-44F3D82FEA7D}" type="pres">
      <dgm:prSet presAssocID="{E259673B-2659-224C-87D2-82C2E2D82646}" presName="Name13" presStyleLbl="parChTrans1D2" presStyleIdx="2" presStyleCnt="4"/>
      <dgm:spPr/>
    </dgm:pt>
    <dgm:pt modelId="{9863D4E6-CDFF-844D-BD2E-7B94C69B368C}" type="pres">
      <dgm:prSet presAssocID="{C3B9E008-518D-BF45-AFC9-331E9438C63E}" presName="childText" presStyleLbl="bgAcc1" presStyleIdx="2" presStyleCnt="4">
        <dgm:presLayoutVars>
          <dgm:bulletEnabled val="1"/>
        </dgm:presLayoutVars>
      </dgm:prSet>
      <dgm:spPr/>
    </dgm:pt>
    <dgm:pt modelId="{6E36976C-5CA9-1F4F-AD24-862A275FC542}" type="pres">
      <dgm:prSet presAssocID="{2350A02D-F8D0-B842-8408-A54DC9FBE94B}" presName="Name13" presStyleLbl="parChTrans1D2" presStyleIdx="3" presStyleCnt="4"/>
      <dgm:spPr/>
    </dgm:pt>
    <dgm:pt modelId="{99318471-3011-9543-9AD9-3D688B67C851}" type="pres">
      <dgm:prSet presAssocID="{475548C5-7033-4044-A1CF-CA2E2DD30481}" presName="childText" presStyleLbl="bgAcc1" presStyleIdx="3" presStyleCnt="4">
        <dgm:presLayoutVars>
          <dgm:bulletEnabled val="1"/>
        </dgm:presLayoutVars>
      </dgm:prSet>
      <dgm:spPr/>
    </dgm:pt>
  </dgm:ptLst>
  <dgm:cxnLst>
    <dgm:cxn modelId="{07DEFA03-AB15-E94E-8717-0888090B4833}" srcId="{C60EEF94-408D-6541-8293-78E9CA63B6FB}" destId="{E8454AF4-1851-134F-B0C1-CAAF2DEEF636}" srcOrd="0" destOrd="0" parTransId="{C47AEC2D-ED96-A746-9AB2-FA7F420D6A33}" sibTransId="{05C5F1EA-B5EE-1147-92E6-3797F3F0C67F}"/>
    <dgm:cxn modelId="{3FD2E407-FA32-6E43-93FE-2FEE387794EA}" type="presOf" srcId="{E259673B-2659-224C-87D2-82C2E2D82646}" destId="{3C62AE07-BD68-494B-8A8B-44F3D82FEA7D}" srcOrd="0" destOrd="0" presId="urn:microsoft.com/office/officeart/2005/8/layout/hierarchy3"/>
    <dgm:cxn modelId="{22091D08-AFC9-6E40-84FA-804D84B1DF2F}" type="presOf" srcId="{E8454AF4-1851-134F-B0C1-CAAF2DEEF636}" destId="{D2A49E4C-D198-CF40-8089-82AE49943E17}" srcOrd="0" destOrd="0" presId="urn:microsoft.com/office/officeart/2005/8/layout/hierarchy3"/>
    <dgm:cxn modelId="{2963DE0C-97CB-FC41-A910-C6F768EDF242}" type="presOf" srcId="{C60EEF94-408D-6541-8293-78E9CA63B6FB}" destId="{AF6C80C0-C0A7-164E-8208-604CDD83DA37}" srcOrd="0" destOrd="0" presId="urn:microsoft.com/office/officeart/2005/8/layout/hierarchy3"/>
    <dgm:cxn modelId="{3EF42825-E369-4644-A98B-1D2DA613A41E}" type="presOf" srcId="{47D5ACFF-674C-F447-A9A9-83D183253E8D}" destId="{ECD2917B-D0D9-D947-B27D-D30AA7FB78BC}" srcOrd="0" destOrd="0" presId="urn:microsoft.com/office/officeart/2005/8/layout/hierarchy3"/>
    <dgm:cxn modelId="{8773433F-2FC2-CF46-951A-84D7C03B8F97}" type="presOf" srcId="{3F0CB339-902C-B541-BE03-0CA1FAEB068E}" destId="{27883BD1-7060-E84F-9572-119EB7D8B2A8}" srcOrd="0" destOrd="0" presId="urn:microsoft.com/office/officeart/2005/8/layout/hierarchy3"/>
    <dgm:cxn modelId="{FC144543-D1CF-A54B-B34F-3103C9035F9A}" type="presOf" srcId="{8E162240-F1A6-0C4B-8209-F0D83F36005E}" destId="{E2FF55F4-7FFD-DB48-8071-677BFCD21318}" srcOrd="0" destOrd="0" presId="urn:microsoft.com/office/officeart/2005/8/layout/hierarchy3"/>
    <dgm:cxn modelId="{650F0444-D6F2-BB4B-9A8C-927D1C1A953C}" srcId="{47D5ACFF-674C-F447-A9A9-83D183253E8D}" destId="{C3B9E008-518D-BF45-AFC9-331E9438C63E}" srcOrd="0" destOrd="0" parTransId="{E259673B-2659-224C-87D2-82C2E2D82646}" sibTransId="{13233117-9723-DC4E-9C23-376F7A1822B4}"/>
    <dgm:cxn modelId="{63E3F66E-7032-F84A-8EC1-D88B6B02D39C}" type="presOf" srcId="{783852B2-0F36-1643-B9B8-6B71D15BCEC4}" destId="{43E58843-663C-A24B-B475-0D027CCB4A29}" srcOrd="0" destOrd="0" presId="urn:microsoft.com/office/officeart/2005/8/layout/hierarchy3"/>
    <dgm:cxn modelId="{40C34454-2F1A-E44A-B1D8-DB5DCE315CEC}" type="presOf" srcId="{47D5ACFF-674C-F447-A9A9-83D183253E8D}" destId="{44CC64F2-DEAC-BA45-9CB7-9A47A73C5444}" srcOrd="1" destOrd="0" presId="urn:microsoft.com/office/officeart/2005/8/layout/hierarchy3"/>
    <dgm:cxn modelId="{DB5D717B-70E4-C94A-ACDF-7B113DB87A87}" type="presOf" srcId="{475548C5-7033-4044-A1CF-CA2E2DD30481}" destId="{99318471-3011-9543-9AD9-3D688B67C851}" srcOrd="0" destOrd="0" presId="urn:microsoft.com/office/officeart/2005/8/layout/hierarchy3"/>
    <dgm:cxn modelId="{8B123385-49D3-0D40-B3E8-D56376F8E817}" srcId="{E8454AF4-1851-134F-B0C1-CAAF2DEEF636}" destId="{783852B2-0F36-1643-B9B8-6B71D15BCEC4}" srcOrd="1" destOrd="0" parTransId="{C80773C6-35C2-2543-A856-A85BCAF4AF01}" sibTransId="{DA401A50-A44B-C740-88F3-6A86D1C3E6E2}"/>
    <dgm:cxn modelId="{8835E0B4-2109-614E-94E8-3862848AF020}" type="presOf" srcId="{C80773C6-35C2-2543-A856-A85BCAF4AF01}" destId="{D9E34BD3-7A04-9345-905C-B96A4B4C8E74}" srcOrd="0" destOrd="0" presId="urn:microsoft.com/office/officeart/2005/8/layout/hierarchy3"/>
    <dgm:cxn modelId="{D33EE7B7-C983-2243-969C-B973FB75F3B4}" type="presOf" srcId="{C3B9E008-518D-BF45-AFC9-331E9438C63E}" destId="{9863D4E6-CDFF-844D-BD2E-7B94C69B368C}" srcOrd="0" destOrd="0" presId="urn:microsoft.com/office/officeart/2005/8/layout/hierarchy3"/>
    <dgm:cxn modelId="{479C62BE-5507-EE45-960B-AFBE28AF1E03}" type="presOf" srcId="{E8454AF4-1851-134F-B0C1-CAAF2DEEF636}" destId="{03F35A1E-1ECE-F44B-A6D4-1965613D119B}" srcOrd="1" destOrd="0" presId="urn:microsoft.com/office/officeart/2005/8/layout/hierarchy3"/>
    <dgm:cxn modelId="{6F19B7CB-E813-DE4F-9DBE-70A90F18B3BF}" srcId="{C60EEF94-408D-6541-8293-78E9CA63B6FB}" destId="{47D5ACFF-674C-F447-A9A9-83D183253E8D}" srcOrd="1" destOrd="0" parTransId="{9762228C-76F7-2D49-A733-FB7705E2F455}" sibTransId="{E9B30D6F-9431-4C45-832B-B38446EDF4BD}"/>
    <dgm:cxn modelId="{EF47D7D6-53E9-9A4F-9D70-9056F27BFC45}" type="presOf" srcId="{2350A02D-F8D0-B842-8408-A54DC9FBE94B}" destId="{6E36976C-5CA9-1F4F-AD24-862A275FC542}" srcOrd="0" destOrd="0" presId="urn:microsoft.com/office/officeart/2005/8/layout/hierarchy3"/>
    <dgm:cxn modelId="{03129CDD-8FBD-E342-A574-F5F4D402C8DC}" srcId="{E8454AF4-1851-134F-B0C1-CAAF2DEEF636}" destId="{8E162240-F1A6-0C4B-8209-F0D83F36005E}" srcOrd="0" destOrd="0" parTransId="{3F0CB339-902C-B541-BE03-0CA1FAEB068E}" sibTransId="{85B8CD4F-4205-104B-BAEB-9247F80BD44F}"/>
    <dgm:cxn modelId="{ECD609F8-6911-3F4E-8EBB-F583D6741C0F}" srcId="{47D5ACFF-674C-F447-A9A9-83D183253E8D}" destId="{475548C5-7033-4044-A1CF-CA2E2DD30481}" srcOrd="1" destOrd="0" parTransId="{2350A02D-F8D0-B842-8408-A54DC9FBE94B}" sibTransId="{ECAA1CBE-8EBD-0B44-9683-C34E18303404}"/>
    <dgm:cxn modelId="{B098A50D-2E6F-474D-88FD-A908B3DB0AAD}" type="presParOf" srcId="{AF6C80C0-C0A7-164E-8208-604CDD83DA37}" destId="{D525DF47-1933-4A43-A491-2C510F1F64D5}" srcOrd="0" destOrd="0" presId="urn:microsoft.com/office/officeart/2005/8/layout/hierarchy3"/>
    <dgm:cxn modelId="{BD063BF8-64E4-CA46-8A02-5DED3F442E3D}" type="presParOf" srcId="{D525DF47-1933-4A43-A491-2C510F1F64D5}" destId="{09CE87C6-7CA2-F046-8036-B4F29087DF0A}" srcOrd="0" destOrd="0" presId="urn:microsoft.com/office/officeart/2005/8/layout/hierarchy3"/>
    <dgm:cxn modelId="{ABD08D08-0FD8-5E4E-82B3-5B4E5E638AE0}" type="presParOf" srcId="{09CE87C6-7CA2-F046-8036-B4F29087DF0A}" destId="{D2A49E4C-D198-CF40-8089-82AE49943E17}" srcOrd="0" destOrd="0" presId="urn:microsoft.com/office/officeart/2005/8/layout/hierarchy3"/>
    <dgm:cxn modelId="{710DA081-C1EF-294E-90FB-8E851796EFE6}" type="presParOf" srcId="{09CE87C6-7CA2-F046-8036-B4F29087DF0A}" destId="{03F35A1E-1ECE-F44B-A6D4-1965613D119B}" srcOrd="1" destOrd="0" presId="urn:microsoft.com/office/officeart/2005/8/layout/hierarchy3"/>
    <dgm:cxn modelId="{56576488-D4CB-9149-ADCD-5538C0B1D86C}" type="presParOf" srcId="{D525DF47-1933-4A43-A491-2C510F1F64D5}" destId="{B8E0DDF0-814A-3146-8FE5-0969BB416966}" srcOrd="1" destOrd="0" presId="urn:microsoft.com/office/officeart/2005/8/layout/hierarchy3"/>
    <dgm:cxn modelId="{BF4E17EE-BCE3-544A-BFAC-AB1A812BEEF2}" type="presParOf" srcId="{B8E0DDF0-814A-3146-8FE5-0969BB416966}" destId="{27883BD1-7060-E84F-9572-119EB7D8B2A8}" srcOrd="0" destOrd="0" presId="urn:microsoft.com/office/officeart/2005/8/layout/hierarchy3"/>
    <dgm:cxn modelId="{E28B5D27-15A4-1641-9635-2CC4F5F867BE}" type="presParOf" srcId="{B8E0DDF0-814A-3146-8FE5-0969BB416966}" destId="{E2FF55F4-7FFD-DB48-8071-677BFCD21318}" srcOrd="1" destOrd="0" presId="urn:microsoft.com/office/officeart/2005/8/layout/hierarchy3"/>
    <dgm:cxn modelId="{73AE2918-B960-2446-9801-0BEF464E0615}" type="presParOf" srcId="{B8E0DDF0-814A-3146-8FE5-0969BB416966}" destId="{D9E34BD3-7A04-9345-905C-B96A4B4C8E74}" srcOrd="2" destOrd="0" presId="urn:microsoft.com/office/officeart/2005/8/layout/hierarchy3"/>
    <dgm:cxn modelId="{08D506B3-B5E0-7B49-A7C0-C77EB7CAE687}" type="presParOf" srcId="{B8E0DDF0-814A-3146-8FE5-0969BB416966}" destId="{43E58843-663C-A24B-B475-0D027CCB4A29}" srcOrd="3" destOrd="0" presId="urn:microsoft.com/office/officeart/2005/8/layout/hierarchy3"/>
    <dgm:cxn modelId="{A682435D-5FD1-224B-A597-ACC364D2E4E7}" type="presParOf" srcId="{AF6C80C0-C0A7-164E-8208-604CDD83DA37}" destId="{E72B9A66-1134-A44D-BF26-F769F62F42A3}" srcOrd="1" destOrd="0" presId="urn:microsoft.com/office/officeart/2005/8/layout/hierarchy3"/>
    <dgm:cxn modelId="{0828A6CC-5E23-D648-A221-78F9DAC08B52}" type="presParOf" srcId="{E72B9A66-1134-A44D-BF26-F769F62F42A3}" destId="{7589519F-CD0B-6B4E-B3D2-C3141A7FD92C}" srcOrd="0" destOrd="0" presId="urn:microsoft.com/office/officeart/2005/8/layout/hierarchy3"/>
    <dgm:cxn modelId="{EEA515CC-1703-7A4C-9CDE-DF5BB1AFAD0B}" type="presParOf" srcId="{7589519F-CD0B-6B4E-B3D2-C3141A7FD92C}" destId="{ECD2917B-D0D9-D947-B27D-D30AA7FB78BC}" srcOrd="0" destOrd="0" presId="urn:microsoft.com/office/officeart/2005/8/layout/hierarchy3"/>
    <dgm:cxn modelId="{B8DAB581-E111-3145-8A09-E2B3BAA16A3E}" type="presParOf" srcId="{7589519F-CD0B-6B4E-B3D2-C3141A7FD92C}" destId="{44CC64F2-DEAC-BA45-9CB7-9A47A73C5444}" srcOrd="1" destOrd="0" presId="urn:microsoft.com/office/officeart/2005/8/layout/hierarchy3"/>
    <dgm:cxn modelId="{9BB9122F-3DE7-B549-B6E4-B4225E7F7F62}" type="presParOf" srcId="{E72B9A66-1134-A44D-BF26-F769F62F42A3}" destId="{35FA8420-894C-2D4C-9803-C0E292D18F32}" srcOrd="1" destOrd="0" presId="urn:microsoft.com/office/officeart/2005/8/layout/hierarchy3"/>
    <dgm:cxn modelId="{8B709B7F-C3EA-2C42-A920-BE951181E88A}" type="presParOf" srcId="{35FA8420-894C-2D4C-9803-C0E292D18F32}" destId="{3C62AE07-BD68-494B-8A8B-44F3D82FEA7D}" srcOrd="0" destOrd="0" presId="urn:microsoft.com/office/officeart/2005/8/layout/hierarchy3"/>
    <dgm:cxn modelId="{D89EAE64-EDBC-D14B-827A-F3811811E59E}" type="presParOf" srcId="{35FA8420-894C-2D4C-9803-C0E292D18F32}" destId="{9863D4E6-CDFF-844D-BD2E-7B94C69B368C}" srcOrd="1" destOrd="0" presId="urn:microsoft.com/office/officeart/2005/8/layout/hierarchy3"/>
    <dgm:cxn modelId="{9A36F8D7-F006-CE47-B42A-CA5E44D0097F}" type="presParOf" srcId="{35FA8420-894C-2D4C-9803-C0E292D18F32}" destId="{6E36976C-5CA9-1F4F-AD24-862A275FC542}" srcOrd="2" destOrd="0" presId="urn:microsoft.com/office/officeart/2005/8/layout/hierarchy3"/>
    <dgm:cxn modelId="{B11D0AC4-FE94-1E44-B042-38E92508C7AB}" type="presParOf" srcId="{35FA8420-894C-2D4C-9803-C0E292D18F32}" destId="{99318471-3011-9543-9AD9-3D688B67C851}"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60EEF94-408D-6541-8293-78E9CA63B6FB}"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E8454AF4-1851-134F-B0C1-CAAF2DEEF636}">
      <dgm:prSet phldrT="[Text]"/>
      <dgm:spPr/>
      <dgm:t>
        <a:bodyPr/>
        <a:lstStyle/>
        <a:p>
          <a:r>
            <a:rPr lang="en-US" dirty="0"/>
            <a:t>Expert Interviews</a:t>
          </a:r>
        </a:p>
      </dgm:t>
    </dgm:pt>
    <dgm:pt modelId="{C47AEC2D-ED96-A746-9AB2-FA7F420D6A33}" type="parTrans" cxnId="{07DEFA03-AB15-E94E-8717-0888090B4833}">
      <dgm:prSet/>
      <dgm:spPr/>
      <dgm:t>
        <a:bodyPr/>
        <a:lstStyle/>
        <a:p>
          <a:endParaRPr lang="en-US"/>
        </a:p>
      </dgm:t>
    </dgm:pt>
    <dgm:pt modelId="{05C5F1EA-B5EE-1147-92E6-3797F3F0C67F}" type="sibTrans" cxnId="{07DEFA03-AB15-E94E-8717-0888090B4833}">
      <dgm:prSet/>
      <dgm:spPr/>
      <dgm:t>
        <a:bodyPr/>
        <a:lstStyle/>
        <a:p>
          <a:endParaRPr lang="en-US"/>
        </a:p>
      </dgm:t>
    </dgm:pt>
    <dgm:pt modelId="{47D5ACFF-674C-F447-A9A9-83D183253E8D}">
      <dgm:prSet phldrT="[Text]"/>
      <dgm:spPr/>
      <dgm:t>
        <a:bodyPr/>
        <a:lstStyle/>
        <a:p>
          <a:r>
            <a:rPr lang="en-US" dirty="0"/>
            <a:t>Focus Groups</a:t>
          </a:r>
        </a:p>
      </dgm:t>
    </dgm:pt>
    <dgm:pt modelId="{9762228C-76F7-2D49-A733-FB7705E2F455}" type="parTrans" cxnId="{6F19B7CB-E813-DE4F-9DBE-70A90F18B3BF}">
      <dgm:prSet/>
      <dgm:spPr/>
      <dgm:t>
        <a:bodyPr/>
        <a:lstStyle/>
        <a:p>
          <a:endParaRPr lang="en-US"/>
        </a:p>
      </dgm:t>
    </dgm:pt>
    <dgm:pt modelId="{E9B30D6F-9431-4C45-832B-B38446EDF4BD}" type="sibTrans" cxnId="{6F19B7CB-E813-DE4F-9DBE-70A90F18B3BF}">
      <dgm:prSet/>
      <dgm:spPr/>
      <dgm:t>
        <a:bodyPr/>
        <a:lstStyle/>
        <a:p>
          <a:endParaRPr lang="en-US"/>
        </a:p>
      </dgm:t>
    </dgm:pt>
    <dgm:pt modelId="{C3B9E008-518D-BF45-AFC9-331E9438C63E}">
      <dgm:prSet phldrT="[Text]"/>
      <dgm:spPr/>
      <dgm:t>
        <a:bodyPr/>
        <a:lstStyle/>
        <a:p>
          <a:r>
            <a:rPr lang="en-US" dirty="0"/>
            <a:t>Richmond, VA</a:t>
          </a:r>
        </a:p>
      </dgm:t>
    </dgm:pt>
    <dgm:pt modelId="{E259673B-2659-224C-87D2-82C2E2D82646}" type="parTrans" cxnId="{650F0444-D6F2-BB4B-9A8C-927D1C1A953C}">
      <dgm:prSet/>
      <dgm:spPr/>
      <dgm:t>
        <a:bodyPr/>
        <a:lstStyle/>
        <a:p>
          <a:endParaRPr lang="en-US"/>
        </a:p>
      </dgm:t>
    </dgm:pt>
    <dgm:pt modelId="{13233117-9723-DC4E-9C23-376F7A1822B4}" type="sibTrans" cxnId="{650F0444-D6F2-BB4B-9A8C-927D1C1A953C}">
      <dgm:prSet/>
      <dgm:spPr/>
      <dgm:t>
        <a:bodyPr/>
        <a:lstStyle/>
        <a:p>
          <a:endParaRPr lang="en-US"/>
        </a:p>
      </dgm:t>
    </dgm:pt>
    <dgm:pt modelId="{475548C5-7033-4044-A1CF-CA2E2DD30481}">
      <dgm:prSet phldrT="[Text]"/>
      <dgm:spPr/>
      <dgm:t>
        <a:bodyPr/>
        <a:lstStyle/>
        <a:p>
          <a:r>
            <a:rPr lang="en-US" dirty="0"/>
            <a:t>Houston, TX</a:t>
          </a:r>
        </a:p>
      </dgm:t>
    </dgm:pt>
    <dgm:pt modelId="{2350A02D-F8D0-B842-8408-A54DC9FBE94B}" type="parTrans" cxnId="{ECD609F8-6911-3F4E-8EBB-F583D6741C0F}">
      <dgm:prSet/>
      <dgm:spPr/>
      <dgm:t>
        <a:bodyPr/>
        <a:lstStyle/>
        <a:p>
          <a:endParaRPr lang="en-US"/>
        </a:p>
      </dgm:t>
    </dgm:pt>
    <dgm:pt modelId="{ECAA1CBE-8EBD-0B44-9683-C34E18303404}" type="sibTrans" cxnId="{ECD609F8-6911-3F4E-8EBB-F583D6741C0F}">
      <dgm:prSet/>
      <dgm:spPr/>
      <dgm:t>
        <a:bodyPr/>
        <a:lstStyle/>
        <a:p>
          <a:endParaRPr lang="en-US"/>
        </a:p>
      </dgm:t>
    </dgm:pt>
    <dgm:pt modelId="{8E162240-F1A6-0C4B-8209-F0D83F36005E}">
      <dgm:prSet phldrT="[Text]"/>
      <dgm:spPr/>
      <dgm:t>
        <a:bodyPr/>
        <a:lstStyle/>
        <a:p>
          <a:r>
            <a:rPr lang="en-US" dirty="0"/>
            <a:t>TNC Providers </a:t>
          </a:r>
        </a:p>
      </dgm:t>
    </dgm:pt>
    <dgm:pt modelId="{3F0CB339-902C-B541-BE03-0CA1FAEB068E}" type="parTrans" cxnId="{03129CDD-8FBD-E342-A574-F5F4D402C8DC}">
      <dgm:prSet/>
      <dgm:spPr/>
      <dgm:t>
        <a:bodyPr/>
        <a:lstStyle/>
        <a:p>
          <a:endParaRPr lang="en-US"/>
        </a:p>
      </dgm:t>
    </dgm:pt>
    <dgm:pt modelId="{85B8CD4F-4205-104B-BAEB-9247F80BD44F}" type="sibTrans" cxnId="{03129CDD-8FBD-E342-A574-F5F4D402C8DC}">
      <dgm:prSet/>
      <dgm:spPr/>
      <dgm:t>
        <a:bodyPr/>
        <a:lstStyle/>
        <a:p>
          <a:endParaRPr lang="en-US"/>
        </a:p>
      </dgm:t>
    </dgm:pt>
    <dgm:pt modelId="{783852B2-0F36-1643-B9B8-6B71D15BCEC4}">
      <dgm:prSet phldrT="[Text]"/>
      <dgm:spPr/>
      <dgm:t>
        <a:bodyPr/>
        <a:lstStyle/>
        <a:p>
          <a:r>
            <a:rPr lang="en-US" dirty="0"/>
            <a:t>Human Service Organizations</a:t>
          </a:r>
        </a:p>
      </dgm:t>
    </dgm:pt>
    <dgm:pt modelId="{C80773C6-35C2-2543-A856-A85BCAF4AF01}" type="parTrans" cxnId="{8B123385-49D3-0D40-B3E8-D56376F8E817}">
      <dgm:prSet/>
      <dgm:spPr/>
      <dgm:t>
        <a:bodyPr/>
        <a:lstStyle/>
        <a:p>
          <a:endParaRPr lang="en-US"/>
        </a:p>
      </dgm:t>
    </dgm:pt>
    <dgm:pt modelId="{DA401A50-A44B-C740-88F3-6A86D1C3E6E2}" type="sibTrans" cxnId="{8B123385-49D3-0D40-B3E8-D56376F8E817}">
      <dgm:prSet/>
      <dgm:spPr/>
      <dgm:t>
        <a:bodyPr/>
        <a:lstStyle/>
        <a:p>
          <a:endParaRPr lang="en-US"/>
        </a:p>
      </dgm:t>
    </dgm:pt>
    <dgm:pt modelId="{AF6C80C0-C0A7-164E-8208-604CDD83DA37}" type="pres">
      <dgm:prSet presAssocID="{C60EEF94-408D-6541-8293-78E9CA63B6FB}" presName="diagram" presStyleCnt="0">
        <dgm:presLayoutVars>
          <dgm:chPref val="1"/>
          <dgm:dir/>
          <dgm:animOne val="branch"/>
          <dgm:animLvl val="lvl"/>
          <dgm:resizeHandles/>
        </dgm:presLayoutVars>
      </dgm:prSet>
      <dgm:spPr/>
    </dgm:pt>
    <dgm:pt modelId="{D525DF47-1933-4A43-A491-2C510F1F64D5}" type="pres">
      <dgm:prSet presAssocID="{E8454AF4-1851-134F-B0C1-CAAF2DEEF636}" presName="root" presStyleCnt="0"/>
      <dgm:spPr/>
    </dgm:pt>
    <dgm:pt modelId="{09CE87C6-7CA2-F046-8036-B4F29087DF0A}" type="pres">
      <dgm:prSet presAssocID="{E8454AF4-1851-134F-B0C1-CAAF2DEEF636}" presName="rootComposite" presStyleCnt="0"/>
      <dgm:spPr/>
    </dgm:pt>
    <dgm:pt modelId="{D2A49E4C-D198-CF40-8089-82AE49943E17}" type="pres">
      <dgm:prSet presAssocID="{E8454AF4-1851-134F-B0C1-CAAF2DEEF636}" presName="rootText" presStyleLbl="node1" presStyleIdx="0" presStyleCnt="2"/>
      <dgm:spPr/>
    </dgm:pt>
    <dgm:pt modelId="{03F35A1E-1ECE-F44B-A6D4-1965613D119B}" type="pres">
      <dgm:prSet presAssocID="{E8454AF4-1851-134F-B0C1-CAAF2DEEF636}" presName="rootConnector" presStyleLbl="node1" presStyleIdx="0" presStyleCnt="2"/>
      <dgm:spPr/>
    </dgm:pt>
    <dgm:pt modelId="{B8E0DDF0-814A-3146-8FE5-0969BB416966}" type="pres">
      <dgm:prSet presAssocID="{E8454AF4-1851-134F-B0C1-CAAF2DEEF636}" presName="childShape" presStyleCnt="0"/>
      <dgm:spPr/>
    </dgm:pt>
    <dgm:pt modelId="{27883BD1-7060-E84F-9572-119EB7D8B2A8}" type="pres">
      <dgm:prSet presAssocID="{3F0CB339-902C-B541-BE03-0CA1FAEB068E}" presName="Name13" presStyleLbl="parChTrans1D2" presStyleIdx="0" presStyleCnt="4"/>
      <dgm:spPr/>
    </dgm:pt>
    <dgm:pt modelId="{E2FF55F4-7FFD-DB48-8071-677BFCD21318}" type="pres">
      <dgm:prSet presAssocID="{8E162240-F1A6-0C4B-8209-F0D83F36005E}" presName="childText" presStyleLbl="bgAcc1" presStyleIdx="0" presStyleCnt="4">
        <dgm:presLayoutVars>
          <dgm:bulletEnabled val="1"/>
        </dgm:presLayoutVars>
      </dgm:prSet>
      <dgm:spPr/>
    </dgm:pt>
    <dgm:pt modelId="{D9E34BD3-7A04-9345-905C-B96A4B4C8E74}" type="pres">
      <dgm:prSet presAssocID="{C80773C6-35C2-2543-A856-A85BCAF4AF01}" presName="Name13" presStyleLbl="parChTrans1D2" presStyleIdx="1" presStyleCnt="4"/>
      <dgm:spPr/>
    </dgm:pt>
    <dgm:pt modelId="{43E58843-663C-A24B-B475-0D027CCB4A29}" type="pres">
      <dgm:prSet presAssocID="{783852B2-0F36-1643-B9B8-6B71D15BCEC4}" presName="childText" presStyleLbl="bgAcc1" presStyleIdx="1" presStyleCnt="4">
        <dgm:presLayoutVars>
          <dgm:bulletEnabled val="1"/>
        </dgm:presLayoutVars>
      </dgm:prSet>
      <dgm:spPr/>
    </dgm:pt>
    <dgm:pt modelId="{E72B9A66-1134-A44D-BF26-F769F62F42A3}" type="pres">
      <dgm:prSet presAssocID="{47D5ACFF-674C-F447-A9A9-83D183253E8D}" presName="root" presStyleCnt="0"/>
      <dgm:spPr/>
    </dgm:pt>
    <dgm:pt modelId="{7589519F-CD0B-6B4E-B3D2-C3141A7FD92C}" type="pres">
      <dgm:prSet presAssocID="{47D5ACFF-674C-F447-A9A9-83D183253E8D}" presName="rootComposite" presStyleCnt="0"/>
      <dgm:spPr/>
    </dgm:pt>
    <dgm:pt modelId="{ECD2917B-D0D9-D947-B27D-D30AA7FB78BC}" type="pres">
      <dgm:prSet presAssocID="{47D5ACFF-674C-F447-A9A9-83D183253E8D}" presName="rootText" presStyleLbl="node1" presStyleIdx="1" presStyleCnt="2"/>
      <dgm:spPr/>
    </dgm:pt>
    <dgm:pt modelId="{44CC64F2-DEAC-BA45-9CB7-9A47A73C5444}" type="pres">
      <dgm:prSet presAssocID="{47D5ACFF-674C-F447-A9A9-83D183253E8D}" presName="rootConnector" presStyleLbl="node1" presStyleIdx="1" presStyleCnt="2"/>
      <dgm:spPr/>
    </dgm:pt>
    <dgm:pt modelId="{35FA8420-894C-2D4C-9803-C0E292D18F32}" type="pres">
      <dgm:prSet presAssocID="{47D5ACFF-674C-F447-A9A9-83D183253E8D}" presName="childShape" presStyleCnt="0"/>
      <dgm:spPr/>
    </dgm:pt>
    <dgm:pt modelId="{3C62AE07-BD68-494B-8A8B-44F3D82FEA7D}" type="pres">
      <dgm:prSet presAssocID="{E259673B-2659-224C-87D2-82C2E2D82646}" presName="Name13" presStyleLbl="parChTrans1D2" presStyleIdx="2" presStyleCnt="4"/>
      <dgm:spPr/>
    </dgm:pt>
    <dgm:pt modelId="{9863D4E6-CDFF-844D-BD2E-7B94C69B368C}" type="pres">
      <dgm:prSet presAssocID="{C3B9E008-518D-BF45-AFC9-331E9438C63E}" presName="childText" presStyleLbl="bgAcc1" presStyleIdx="2" presStyleCnt="4">
        <dgm:presLayoutVars>
          <dgm:bulletEnabled val="1"/>
        </dgm:presLayoutVars>
      </dgm:prSet>
      <dgm:spPr/>
    </dgm:pt>
    <dgm:pt modelId="{6E36976C-5CA9-1F4F-AD24-862A275FC542}" type="pres">
      <dgm:prSet presAssocID="{2350A02D-F8D0-B842-8408-A54DC9FBE94B}" presName="Name13" presStyleLbl="parChTrans1D2" presStyleIdx="3" presStyleCnt="4"/>
      <dgm:spPr/>
    </dgm:pt>
    <dgm:pt modelId="{99318471-3011-9543-9AD9-3D688B67C851}" type="pres">
      <dgm:prSet presAssocID="{475548C5-7033-4044-A1CF-CA2E2DD30481}" presName="childText" presStyleLbl="bgAcc1" presStyleIdx="3" presStyleCnt="4">
        <dgm:presLayoutVars>
          <dgm:bulletEnabled val="1"/>
        </dgm:presLayoutVars>
      </dgm:prSet>
      <dgm:spPr/>
    </dgm:pt>
  </dgm:ptLst>
  <dgm:cxnLst>
    <dgm:cxn modelId="{07DEFA03-AB15-E94E-8717-0888090B4833}" srcId="{C60EEF94-408D-6541-8293-78E9CA63B6FB}" destId="{E8454AF4-1851-134F-B0C1-CAAF2DEEF636}" srcOrd="0" destOrd="0" parTransId="{C47AEC2D-ED96-A746-9AB2-FA7F420D6A33}" sibTransId="{05C5F1EA-B5EE-1147-92E6-3797F3F0C67F}"/>
    <dgm:cxn modelId="{28C5295D-C503-5049-9B05-7F34E40CB4AA}" type="presOf" srcId="{C3B9E008-518D-BF45-AFC9-331E9438C63E}" destId="{9863D4E6-CDFF-844D-BD2E-7B94C69B368C}" srcOrd="0" destOrd="0" presId="urn:microsoft.com/office/officeart/2005/8/layout/hierarchy3"/>
    <dgm:cxn modelId="{650F0444-D6F2-BB4B-9A8C-927D1C1A953C}" srcId="{47D5ACFF-674C-F447-A9A9-83D183253E8D}" destId="{C3B9E008-518D-BF45-AFC9-331E9438C63E}" srcOrd="0" destOrd="0" parTransId="{E259673B-2659-224C-87D2-82C2E2D82646}" sibTransId="{13233117-9723-DC4E-9C23-376F7A1822B4}"/>
    <dgm:cxn modelId="{8B3B1D67-F95D-5F4E-8FFA-46AB7CC86C2F}" type="presOf" srcId="{E8454AF4-1851-134F-B0C1-CAAF2DEEF636}" destId="{D2A49E4C-D198-CF40-8089-82AE49943E17}" srcOrd="0" destOrd="0" presId="urn:microsoft.com/office/officeart/2005/8/layout/hierarchy3"/>
    <dgm:cxn modelId="{8DD48A4B-BF31-CE4F-890A-29C9C27E439C}" type="presOf" srcId="{E259673B-2659-224C-87D2-82C2E2D82646}" destId="{3C62AE07-BD68-494B-8A8B-44F3D82FEA7D}" srcOrd="0" destOrd="0" presId="urn:microsoft.com/office/officeart/2005/8/layout/hierarchy3"/>
    <dgm:cxn modelId="{61D7A56B-B97D-9041-97B4-A9B7B8522998}" type="presOf" srcId="{C80773C6-35C2-2543-A856-A85BCAF4AF01}" destId="{D9E34BD3-7A04-9345-905C-B96A4B4C8E74}" srcOrd="0" destOrd="0" presId="urn:microsoft.com/office/officeart/2005/8/layout/hierarchy3"/>
    <dgm:cxn modelId="{244C7E52-B135-3346-B672-ABA91E4A1557}" type="presOf" srcId="{3F0CB339-902C-B541-BE03-0CA1FAEB068E}" destId="{27883BD1-7060-E84F-9572-119EB7D8B2A8}" srcOrd="0" destOrd="0" presId="urn:microsoft.com/office/officeart/2005/8/layout/hierarchy3"/>
    <dgm:cxn modelId="{E671BB76-865E-084D-8AB9-B3CA8B7C8147}" type="presOf" srcId="{8E162240-F1A6-0C4B-8209-F0D83F36005E}" destId="{E2FF55F4-7FFD-DB48-8071-677BFCD21318}" srcOrd="0" destOrd="0" presId="urn:microsoft.com/office/officeart/2005/8/layout/hierarchy3"/>
    <dgm:cxn modelId="{14999977-1509-CD46-A9FC-F632AD7849FE}" type="presOf" srcId="{C60EEF94-408D-6541-8293-78E9CA63B6FB}" destId="{AF6C80C0-C0A7-164E-8208-604CDD83DA37}" srcOrd="0" destOrd="0" presId="urn:microsoft.com/office/officeart/2005/8/layout/hierarchy3"/>
    <dgm:cxn modelId="{8B123385-49D3-0D40-B3E8-D56376F8E817}" srcId="{E8454AF4-1851-134F-B0C1-CAAF2DEEF636}" destId="{783852B2-0F36-1643-B9B8-6B71D15BCEC4}" srcOrd="1" destOrd="0" parTransId="{C80773C6-35C2-2543-A856-A85BCAF4AF01}" sibTransId="{DA401A50-A44B-C740-88F3-6A86D1C3E6E2}"/>
    <dgm:cxn modelId="{CA56C78B-1E29-FD41-8B2A-8E79DE383E02}" type="presOf" srcId="{2350A02D-F8D0-B842-8408-A54DC9FBE94B}" destId="{6E36976C-5CA9-1F4F-AD24-862A275FC542}" srcOrd="0" destOrd="0" presId="urn:microsoft.com/office/officeart/2005/8/layout/hierarchy3"/>
    <dgm:cxn modelId="{F14DC2C0-51EE-0A44-940E-8B1FC1B7C374}" type="presOf" srcId="{47D5ACFF-674C-F447-A9A9-83D183253E8D}" destId="{ECD2917B-D0D9-D947-B27D-D30AA7FB78BC}" srcOrd="0" destOrd="0" presId="urn:microsoft.com/office/officeart/2005/8/layout/hierarchy3"/>
    <dgm:cxn modelId="{6F19B7CB-E813-DE4F-9DBE-70A90F18B3BF}" srcId="{C60EEF94-408D-6541-8293-78E9CA63B6FB}" destId="{47D5ACFF-674C-F447-A9A9-83D183253E8D}" srcOrd="1" destOrd="0" parTransId="{9762228C-76F7-2D49-A733-FB7705E2F455}" sibTransId="{E9B30D6F-9431-4C45-832B-B38446EDF4BD}"/>
    <dgm:cxn modelId="{03129CDD-8FBD-E342-A574-F5F4D402C8DC}" srcId="{E8454AF4-1851-134F-B0C1-CAAF2DEEF636}" destId="{8E162240-F1A6-0C4B-8209-F0D83F36005E}" srcOrd="0" destOrd="0" parTransId="{3F0CB339-902C-B541-BE03-0CA1FAEB068E}" sibTransId="{85B8CD4F-4205-104B-BAEB-9247F80BD44F}"/>
    <dgm:cxn modelId="{5B4712DE-204B-4048-B455-475924CFD6D9}" type="presOf" srcId="{47D5ACFF-674C-F447-A9A9-83D183253E8D}" destId="{44CC64F2-DEAC-BA45-9CB7-9A47A73C5444}" srcOrd="1" destOrd="0" presId="urn:microsoft.com/office/officeart/2005/8/layout/hierarchy3"/>
    <dgm:cxn modelId="{693453E7-01AA-A444-9949-37A8314F4F48}" type="presOf" srcId="{E8454AF4-1851-134F-B0C1-CAAF2DEEF636}" destId="{03F35A1E-1ECE-F44B-A6D4-1965613D119B}" srcOrd="1" destOrd="0" presId="urn:microsoft.com/office/officeart/2005/8/layout/hierarchy3"/>
    <dgm:cxn modelId="{537D65EC-A934-D743-9480-0D92E56D5648}" type="presOf" srcId="{783852B2-0F36-1643-B9B8-6B71D15BCEC4}" destId="{43E58843-663C-A24B-B475-0D027CCB4A29}" srcOrd="0" destOrd="0" presId="urn:microsoft.com/office/officeart/2005/8/layout/hierarchy3"/>
    <dgm:cxn modelId="{7E981DEF-857C-9042-B245-A19A7FDD3B63}" type="presOf" srcId="{475548C5-7033-4044-A1CF-CA2E2DD30481}" destId="{99318471-3011-9543-9AD9-3D688B67C851}" srcOrd="0" destOrd="0" presId="urn:microsoft.com/office/officeart/2005/8/layout/hierarchy3"/>
    <dgm:cxn modelId="{ECD609F8-6911-3F4E-8EBB-F583D6741C0F}" srcId="{47D5ACFF-674C-F447-A9A9-83D183253E8D}" destId="{475548C5-7033-4044-A1CF-CA2E2DD30481}" srcOrd="1" destOrd="0" parTransId="{2350A02D-F8D0-B842-8408-A54DC9FBE94B}" sibTransId="{ECAA1CBE-8EBD-0B44-9683-C34E18303404}"/>
    <dgm:cxn modelId="{955C810F-3842-3541-91D7-4C63C093C586}" type="presParOf" srcId="{AF6C80C0-C0A7-164E-8208-604CDD83DA37}" destId="{D525DF47-1933-4A43-A491-2C510F1F64D5}" srcOrd="0" destOrd="0" presId="urn:microsoft.com/office/officeart/2005/8/layout/hierarchy3"/>
    <dgm:cxn modelId="{799B4324-9839-444C-865D-04E6644AD34A}" type="presParOf" srcId="{D525DF47-1933-4A43-A491-2C510F1F64D5}" destId="{09CE87C6-7CA2-F046-8036-B4F29087DF0A}" srcOrd="0" destOrd="0" presId="urn:microsoft.com/office/officeart/2005/8/layout/hierarchy3"/>
    <dgm:cxn modelId="{99E70C95-766C-B245-823E-2C4088918BAB}" type="presParOf" srcId="{09CE87C6-7CA2-F046-8036-B4F29087DF0A}" destId="{D2A49E4C-D198-CF40-8089-82AE49943E17}" srcOrd="0" destOrd="0" presId="urn:microsoft.com/office/officeart/2005/8/layout/hierarchy3"/>
    <dgm:cxn modelId="{593691D7-A7D3-8242-9972-3A7AAE99AD40}" type="presParOf" srcId="{09CE87C6-7CA2-F046-8036-B4F29087DF0A}" destId="{03F35A1E-1ECE-F44B-A6D4-1965613D119B}" srcOrd="1" destOrd="0" presId="urn:microsoft.com/office/officeart/2005/8/layout/hierarchy3"/>
    <dgm:cxn modelId="{7C617E1D-0DB6-B942-AEB8-9D09F5084AF9}" type="presParOf" srcId="{D525DF47-1933-4A43-A491-2C510F1F64D5}" destId="{B8E0DDF0-814A-3146-8FE5-0969BB416966}" srcOrd="1" destOrd="0" presId="urn:microsoft.com/office/officeart/2005/8/layout/hierarchy3"/>
    <dgm:cxn modelId="{34B17A5E-D02B-F545-9C7F-A5839042C00A}" type="presParOf" srcId="{B8E0DDF0-814A-3146-8FE5-0969BB416966}" destId="{27883BD1-7060-E84F-9572-119EB7D8B2A8}" srcOrd="0" destOrd="0" presId="urn:microsoft.com/office/officeart/2005/8/layout/hierarchy3"/>
    <dgm:cxn modelId="{8775BC96-1BC1-0841-BB10-584C55027D5A}" type="presParOf" srcId="{B8E0DDF0-814A-3146-8FE5-0969BB416966}" destId="{E2FF55F4-7FFD-DB48-8071-677BFCD21318}" srcOrd="1" destOrd="0" presId="urn:microsoft.com/office/officeart/2005/8/layout/hierarchy3"/>
    <dgm:cxn modelId="{824E95C5-E72F-5646-B49E-E8140B047784}" type="presParOf" srcId="{B8E0DDF0-814A-3146-8FE5-0969BB416966}" destId="{D9E34BD3-7A04-9345-905C-B96A4B4C8E74}" srcOrd="2" destOrd="0" presId="urn:microsoft.com/office/officeart/2005/8/layout/hierarchy3"/>
    <dgm:cxn modelId="{3F810559-7BB8-8945-9E22-5E7769454172}" type="presParOf" srcId="{B8E0DDF0-814A-3146-8FE5-0969BB416966}" destId="{43E58843-663C-A24B-B475-0D027CCB4A29}" srcOrd="3" destOrd="0" presId="urn:microsoft.com/office/officeart/2005/8/layout/hierarchy3"/>
    <dgm:cxn modelId="{8209A8DF-C6E7-CD4F-B930-73AAE3137EFE}" type="presParOf" srcId="{AF6C80C0-C0A7-164E-8208-604CDD83DA37}" destId="{E72B9A66-1134-A44D-BF26-F769F62F42A3}" srcOrd="1" destOrd="0" presId="urn:microsoft.com/office/officeart/2005/8/layout/hierarchy3"/>
    <dgm:cxn modelId="{3A246D52-D2A0-DC42-9005-58767669B677}" type="presParOf" srcId="{E72B9A66-1134-A44D-BF26-F769F62F42A3}" destId="{7589519F-CD0B-6B4E-B3D2-C3141A7FD92C}" srcOrd="0" destOrd="0" presId="urn:microsoft.com/office/officeart/2005/8/layout/hierarchy3"/>
    <dgm:cxn modelId="{DB0911FE-8E9B-BC43-882E-18AB2A1224E3}" type="presParOf" srcId="{7589519F-CD0B-6B4E-B3D2-C3141A7FD92C}" destId="{ECD2917B-D0D9-D947-B27D-D30AA7FB78BC}" srcOrd="0" destOrd="0" presId="urn:microsoft.com/office/officeart/2005/8/layout/hierarchy3"/>
    <dgm:cxn modelId="{F0D5B91A-CD62-E443-A0CA-884D20D74370}" type="presParOf" srcId="{7589519F-CD0B-6B4E-B3D2-C3141A7FD92C}" destId="{44CC64F2-DEAC-BA45-9CB7-9A47A73C5444}" srcOrd="1" destOrd="0" presId="urn:microsoft.com/office/officeart/2005/8/layout/hierarchy3"/>
    <dgm:cxn modelId="{04AEF419-0458-8C4F-918B-1DD86C8444C5}" type="presParOf" srcId="{E72B9A66-1134-A44D-BF26-F769F62F42A3}" destId="{35FA8420-894C-2D4C-9803-C0E292D18F32}" srcOrd="1" destOrd="0" presId="urn:microsoft.com/office/officeart/2005/8/layout/hierarchy3"/>
    <dgm:cxn modelId="{F55D59A2-CD03-2747-8C5F-D58106714CF6}" type="presParOf" srcId="{35FA8420-894C-2D4C-9803-C0E292D18F32}" destId="{3C62AE07-BD68-494B-8A8B-44F3D82FEA7D}" srcOrd="0" destOrd="0" presId="urn:microsoft.com/office/officeart/2005/8/layout/hierarchy3"/>
    <dgm:cxn modelId="{E3F5507B-DB45-2E44-8253-54D088A227E2}" type="presParOf" srcId="{35FA8420-894C-2D4C-9803-C0E292D18F32}" destId="{9863D4E6-CDFF-844D-BD2E-7B94C69B368C}" srcOrd="1" destOrd="0" presId="urn:microsoft.com/office/officeart/2005/8/layout/hierarchy3"/>
    <dgm:cxn modelId="{C60EA162-E827-6A44-92D2-8638D172C9EB}" type="presParOf" srcId="{35FA8420-894C-2D4C-9803-C0E292D18F32}" destId="{6E36976C-5CA9-1F4F-AD24-862A275FC542}" srcOrd="2" destOrd="0" presId="urn:microsoft.com/office/officeart/2005/8/layout/hierarchy3"/>
    <dgm:cxn modelId="{40675C9A-7802-FF4B-84CB-5BC4D6853156}" type="presParOf" srcId="{35FA8420-894C-2D4C-9803-C0E292D18F32}" destId="{99318471-3011-9543-9AD9-3D688B67C851}"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6A7A200-313F-9E4C-B1CC-482273D4E1F4}"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1A982602-E777-B840-AFBD-422D1E672B80}">
      <dgm:prSet phldrT="[Text]"/>
      <dgm:spPr/>
      <dgm:t>
        <a:bodyPr/>
        <a:lstStyle/>
        <a:p>
          <a:r>
            <a:rPr lang="en-US" dirty="0"/>
            <a:t>Purpose</a:t>
          </a:r>
        </a:p>
      </dgm:t>
    </dgm:pt>
    <dgm:pt modelId="{0FCC295F-6377-F643-AEC0-FE2868A5253C}" type="parTrans" cxnId="{D53BD923-CFDA-E345-AE31-AA5298005A59}">
      <dgm:prSet/>
      <dgm:spPr/>
      <dgm:t>
        <a:bodyPr/>
        <a:lstStyle/>
        <a:p>
          <a:endParaRPr lang="en-US"/>
        </a:p>
      </dgm:t>
    </dgm:pt>
    <dgm:pt modelId="{F209F7DF-2A0D-204B-85D4-94164E4AD238}" type="sibTrans" cxnId="{D53BD923-CFDA-E345-AE31-AA5298005A59}">
      <dgm:prSet/>
      <dgm:spPr/>
      <dgm:t>
        <a:bodyPr/>
        <a:lstStyle/>
        <a:p>
          <a:endParaRPr lang="en-US"/>
        </a:p>
      </dgm:t>
    </dgm:pt>
    <dgm:pt modelId="{B4920C20-CF81-FB4A-BB1E-FE6C27E8ABFE}">
      <dgm:prSet phldrT="[Text]"/>
      <dgm:spPr/>
      <dgm:t>
        <a:bodyPr/>
        <a:lstStyle/>
        <a:p>
          <a:r>
            <a:rPr lang="en-US" dirty="0"/>
            <a:t>Gather views of transportation needs and services for older adults</a:t>
          </a:r>
        </a:p>
      </dgm:t>
    </dgm:pt>
    <dgm:pt modelId="{CCFD2C64-B9D9-3848-B31D-B7E0B6714A23}" type="parTrans" cxnId="{3853573C-0F72-F344-ABD0-2BD9D2529069}">
      <dgm:prSet/>
      <dgm:spPr/>
      <dgm:t>
        <a:bodyPr/>
        <a:lstStyle/>
        <a:p>
          <a:endParaRPr lang="en-US"/>
        </a:p>
      </dgm:t>
    </dgm:pt>
    <dgm:pt modelId="{DD662212-1330-1144-9448-3B4E8E80ED45}" type="sibTrans" cxnId="{3853573C-0F72-F344-ABD0-2BD9D2529069}">
      <dgm:prSet/>
      <dgm:spPr/>
      <dgm:t>
        <a:bodyPr/>
        <a:lstStyle/>
        <a:p>
          <a:endParaRPr lang="en-US"/>
        </a:p>
      </dgm:t>
    </dgm:pt>
    <dgm:pt modelId="{83160F39-9756-EC42-800D-6688AAC35390}">
      <dgm:prSet phldrT="[Text]"/>
      <dgm:spPr/>
      <dgm:t>
        <a:bodyPr/>
        <a:lstStyle/>
        <a:p>
          <a:r>
            <a:rPr lang="en-US" dirty="0"/>
            <a:t>Discuss challenges faced </a:t>
          </a:r>
        </a:p>
      </dgm:t>
    </dgm:pt>
    <dgm:pt modelId="{846F4EEA-1BF9-6B42-AAEE-6B9A8B4DC986}" type="parTrans" cxnId="{E56A746E-C448-334C-8C7D-BEA3B8F8D6C9}">
      <dgm:prSet/>
      <dgm:spPr/>
      <dgm:t>
        <a:bodyPr/>
        <a:lstStyle/>
        <a:p>
          <a:endParaRPr lang="en-US"/>
        </a:p>
      </dgm:t>
    </dgm:pt>
    <dgm:pt modelId="{48285819-6C9B-F74A-B071-74EE64082D5E}" type="sibTrans" cxnId="{E56A746E-C448-334C-8C7D-BEA3B8F8D6C9}">
      <dgm:prSet/>
      <dgm:spPr/>
      <dgm:t>
        <a:bodyPr/>
        <a:lstStyle/>
        <a:p>
          <a:endParaRPr lang="en-US"/>
        </a:p>
      </dgm:t>
    </dgm:pt>
    <dgm:pt modelId="{09CEFB33-1B34-094F-98A5-FBC67EC1610D}" type="pres">
      <dgm:prSet presAssocID="{36A7A200-313F-9E4C-B1CC-482273D4E1F4}" presName="Name0" presStyleCnt="0">
        <dgm:presLayoutVars>
          <dgm:dir/>
          <dgm:animLvl val="lvl"/>
          <dgm:resizeHandles val="exact"/>
        </dgm:presLayoutVars>
      </dgm:prSet>
      <dgm:spPr/>
    </dgm:pt>
    <dgm:pt modelId="{1298AE61-B312-1D4A-BA10-6565A8FCA25C}" type="pres">
      <dgm:prSet presAssocID="{1A982602-E777-B840-AFBD-422D1E672B80}" presName="composite" presStyleCnt="0"/>
      <dgm:spPr/>
    </dgm:pt>
    <dgm:pt modelId="{D0C09B9E-2996-D44C-BC4C-87B5497837BB}" type="pres">
      <dgm:prSet presAssocID="{1A982602-E777-B840-AFBD-422D1E672B80}" presName="parTx" presStyleLbl="alignNode1" presStyleIdx="0" presStyleCnt="1">
        <dgm:presLayoutVars>
          <dgm:chMax val="0"/>
          <dgm:chPref val="0"/>
          <dgm:bulletEnabled val="1"/>
        </dgm:presLayoutVars>
      </dgm:prSet>
      <dgm:spPr/>
    </dgm:pt>
    <dgm:pt modelId="{40DF28F0-05C7-2641-B04A-698110FB27BE}" type="pres">
      <dgm:prSet presAssocID="{1A982602-E777-B840-AFBD-422D1E672B80}" presName="desTx" presStyleLbl="alignAccFollowNode1" presStyleIdx="0" presStyleCnt="1">
        <dgm:presLayoutVars>
          <dgm:bulletEnabled val="1"/>
        </dgm:presLayoutVars>
      </dgm:prSet>
      <dgm:spPr/>
    </dgm:pt>
  </dgm:ptLst>
  <dgm:cxnLst>
    <dgm:cxn modelId="{9B69B80C-42A4-6845-92CE-412AD3A70C4E}" type="presOf" srcId="{1A982602-E777-B840-AFBD-422D1E672B80}" destId="{D0C09B9E-2996-D44C-BC4C-87B5497837BB}" srcOrd="0" destOrd="0" presId="urn:microsoft.com/office/officeart/2005/8/layout/hList1"/>
    <dgm:cxn modelId="{D53BD923-CFDA-E345-AE31-AA5298005A59}" srcId="{36A7A200-313F-9E4C-B1CC-482273D4E1F4}" destId="{1A982602-E777-B840-AFBD-422D1E672B80}" srcOrd="0" destOrd="0" parTransId="{0FCC295F-6377-F643-AEC0-FE2868A5253C}" sibTransId="{F209F7DF-2A0D-204B-85D4-94164E4AD238}"/>
    <dgm:cxn modelId="{3853573C-0F72-F344-ABD0-2BD9D2529069}" srcId="{1A982602-E777-B840-AFBD-422D1E672B80}" destId="{B4920C20-CF81-FB4A-BB1E-FE6C27E8ABFE}" srcOrd="0" destOrd="0" parTransId="{CCFD2C64-B9D9-3848-B31D-B7E0B6714A23}" sibTransId="{DD662212-1330-1144-9448-3B4E8E80ED45}"/>
    <dgm:cxn modelId="{82B7563E-A126-4740-A390-6732C5F7D0F9}" type="presOf" srcId="{B4920C20-CF81-FB4A-BB1E-FE6C27E8ABFE}" destId="{40DF28F0-05C7-2641-B04A-698110FB27BE}" srcOrd="0" destOrd="0" presId="urn:microsoft.com/office/officeart/2005/8/layout/hList1"/>
    <dgm:cxn modelId="{AFD37361-0B81-7242-BDDB-BC3BF96B43E2}" type="presOf" srcId="{83160F39-9756-EC42-800D-6688AAC35390}" destId="{40DF28F0-05C7-2641-B04A-698110FB27BE}" srcOrd="0" destOrd="1" presId="urn:microsoft.com/office/officeart/2005/8/layout/hList1"/>
    <dgm:cxn modelId="{E56A746E-C448-334C-8C7D-BEA3B8F8D6C9}" srcId="{1A982602-E777-B840-AFBD-422D1E672B80}" destId="{83160F39-9756-EC42-800D-6688AAC35390}" srcOrd="1" destOrd="0" parTransId="{846F4EEA-1BF9-6B42-AAEE-6B9A8B4DC986}" sibTransId="{48285819-6C9B-F74A-B071-74EE64082D5E}"/>
    <dgm:cxn modelId="{38DA50FC-83B6-3A4C-AC15-75B4D180BB82}" type="presOf" srcId="{36A7A200-313F-9E4C-B1CC-482273D4E1F4}" destId="{09CEFB33-1B34-094F-98A5-FBC67EC1610D}" srcOrd="0" destOrd="0" presId="urn:microsoft.com/office/officeart/2005/8/layout/hList1"/>
    <dgm:cxn modelId="{FD6CACFD-1254-4042-8C25-619E82D9E4BD}" type="presParOf" srcId="{09CEFB33-1B34-094F-98A5-FBC67EC1610D}" destId="{1298AE61-B312-1D4A-BA10-6565A8FCA25C}" srcOrd="0" destOrd="0" presId="urn:microsoft.com/office/officeart/2005/8/layout/hList1"/>
    <dgm:cxn modelId="{E1466C5A-2C43-414A-9F55-DBB1AC087281}" type="presParOf" srcId="{1298AE61-B312-1D4A-BA10-6565A8FCA25C}" destId="{D0C09B9E-2996-D44C-BC4C-87B5497837BB}" srcOrd="0" destOrd="0" presId="urn:microsoft.com/office/officeart/2005/8/layout/hList1"/>
    <dgm:cxn modelId="{D67E4963-0493-1645-81C6-2E7818E74D55}" type="presParOf" srcId="{1298AE61-B312-1D4A-BA10-6565A8FCA25C}" destId="{40DF28F0-05C7-2641-B04A-698110FB27B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EF6FCC5-2074-6B45-85AE-C11301283748}"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46802DD9-6DAA-0440-AD70-F6807AC8197D}">
      <dgm:prSet phldrT="[Text]"/>
      <dgm:spPr/>
      <dgm:t>
        <a:bodyPr/>
        <a:lstStyle/>
        <a:p>
          <a:r>
            <a:rPr lang="en-US" dirty="0"/>
            <a:t>TNC Services</a:t>
          </a:r>
        </a:p>
      </dgm:t>
    </dgm:pt>
    <dgm:pt modelId="{E1D75D0A-C1F5-8148-B28C-B926421CDD13}" type="parTrans" cxnId="{406F604C-184F-0641-8F1E-FB90236D4CBB}">
      <dgm:prSet/>
      <dgm:spPr/>
      <dgm:t>
        <a:bodyPr/>
        <a:lstStyle/>
        <a:p>
          <a:endParaRPr lang="en-US"/>
        </a:p>
      </dgm:t>
    </dgm:pt>
    <dgm:pt modelId="{FE094EEB-17D4-E045-8EE7-EB555EC8C47E}" type="sibTrans" cxnId="{406F604C-184F-0641-8F1E-FB90236D4CBB}">
      <dgm:prSet/>
      <dgm:spPr/>
      <dgm:t>
        <a:bodyPr/>
        <a:lstStyle/>
        <a:p>
          <a:endParaRPr lang="en-US"/>
        </a:p>
      </dgm:t>
    </dgm:pt>
    <dgm:pt modelId="{8B6A3E93-BCD2-894C-A898-1F945C29B4F5}">
      <dgm:prSet phldrT="[Text]"/>
      <dgm:spPr/>
      <dgm:t>
        <a:bodyPr/>
        <a:lstStyle/>
        <a:p>
          <a:r>
            <a:rPr lang="en-US" dirty="0"/>
            <a:t>Uber</a:t>
          </a:r>
        </a:p>
      </dgm:t>
    </dgm:pt>
    <dgm:pt modelId="{5AD0186D-57A1-BB4E-8200-9450C33EAA46}" type="parTrans" cxnId="{22EA1D9E-4EB2-894B-A5C6-1F37DC713A09}">
      <dgm:prSet/>
      <dgm:spPr/>
      <dgm:t>
        <a:bodyPr/>
        <a:lstStyle/>
        <a:p>
          <a:endParaRPr lang="en-US"/>
        </a:p>
      </dgm:t>
    </dgm:pt>
    <dgm:pt modelId="{6A56EFEC-3808-BB42-8FC2-1B33E7D7A752}" type="sibTrans" cxnId="{22EA1D9E-4EB2-894B-A5C6-1F37DC713A09}">
      <dgm:prSet/>
      <dgm:spPr/>
      <dgm:t>
        <a:bodyPr/>
        <a:lstStyle/>
        <a:p>
          <a:endParaRPr lang="en-US"/>
        </a:p>
      </dgm:t>
    </dgm:pt>
    <dgm:pt modelId="{2B33BFA2-C559-4243-B6AC-615B48A2CE88}">
      <dgm:prSet phldrT="[Text]"/>
      <dgm:spPr/>
      <dgm:t>
        <a:bodyPr/>
        <a:lstStyle/>
        <a:p>
          <a:r>
            <a:rPr lang="en-US" dirty="0"/>
            <a:t>Human Service Organizations (HSO)</a:t>
          </a:r>
        </a:p>
      </dgm:t>
    </dgm:pt>
    <dgm:pt modelId="{85E4548E-4C22-FB49-81D5-005028B922E7}" type="parTrans" cxnId="{AD51B615-177C-EA47-93C6-27BC1197B773}">
      <dgm:prSet/>
      <dgm:spPr/>
      <dgm:t>
        <a:bodyPr/>
        <a:lstStyle/>
        <a:p>
          <a:endParaRPr lang="en-US"/>
        </a:p>
      </dgm:t>
    </dgm:pt>
    <dgm:pt modelId="{F09307FE-1AF2-FD47-9D66-EA55ACF2C62D}" type="sibTrans" cxnId="{AD51B615-177C-EA47-93C6-27BC1197B773}">
      <dgm:prSet/>
      <dgm:spPr/>
      <dgm:t>
        <a:bodyPr/>
        <a:lstStyle/>
        <a:p>
          <a:endParaRPr lang="en-US"/>
        </a:p>
      </dgm:t>
    </dgm:pt>
    <dgm:pt modelId="{2EE3AD40-9C1D-4340-B1D9-B45053917374}">
      <dgm:prSet phldrT="[Text]"/>
      <dgm:spPr/>
      <dgm:t>
        <a:bodyPr/>
        <a:lstStyle/>
        <a:p>
          <a:r>
            <a:rPr lang="en-US" dirty="0"/>
            <a:t>Feonix: Mobility Rising</a:t>
          </a:r>
        </a:p>
      </dgm:t>
    </dgm:pt>
    <dgm:pt modelId="{BACA3FB1-1107-964E-B217-483E0F4DC79D}" type="parTrans" cxnId="{E83C2B40-0C3C-F04F-8F5C-DAE2E80DE410}">
      <dgm:prSet/>
      <dgm:spPr/>
      <dgm:t>
        <a:bodyPr/>
        <a:lstStyle/>
        <a:p>
          <a:endParaRPr lang="en-US"/>
        </a:p>
      </dgm:t>
    </dgm:pt>
    <dgm:pt modelId="{0FE02766-4243-BE4F-8AC0-48B55B538AFE}" type="sibTrans" cxnId="{E83C2B40-0C3C-F04F-8F5C-DAE2E80DE410}">
      <dgm:prSet/>
      <dgm:spPr/>
      <dgm:t>
        <a:bodyPr/>
        <a:lstStyle/>
        <a:p>
          <a:endParaRPr lang="en-US"/>
        </a:p>
      </dgm:t>
    </dgm:pt>
    <dgm:pt modelId="{6B49C701-5E58-1E45-B94F-D21477428055}">
      <dgm:prSet phldrT="[Text]"/>
      <dgm:spPr/>
      <dgm:t>
        <a:bodyPr/>
        <a:lstStyle/>
        <a:p>
          <a:r>
            <a:rPr lang="en-US" dirty="0"/>
            <a:t>Alamo Area Agency on Aging</a:t>
          </a:r>
        </a:p>
      </dgm:t>
    </dgm:pt>
    <dgm:pt modelId="{D8F6015D-35EC-2F4A-9BBF-156C35ACD67D}" type="parTrans" cxnId="{30FA6CE1-8A4B-4C4B-B8DE-4940E7A3A032}">
      <dgm:prSet/>
      <dgm:spPr/>
      <dgm:t>
        <a:bodyPr/>
        <a:lstStyle/>
        <a:p>
          <a:endParaRPr lang="en-US"/>
        </a:p>
      </dgm:t>
    </dgm:pt>
    <dgm:pt modelId="{17F62478-3D0A-8547-B2B0-05D9FC0F168C}" type="sibTrans" cxnId="{30FA6CE1-8A4B-4C4B-B8DE-4940E7A3A032}">
      <dgm:prSet/>
      <dgm:spPr/>
      <dgm:t>
        <a:bodyPr/>
        <a:lstStyle/>
        <a:p>
          <a:endParaRPr lang="en-US"/>
        </a:p>
      </dgm:t>
    </dgm:pt>
    <dgm:pt modelId="{4600E92E-7A56-E345-9B8E-042D177CB570}">
      <dgm:prSet phldrT="[Text]"/>
      <dgm:spPr/>
      <dgm:t>
        <a:bodyPr/>
        <a:lstStyle/>
        <a:p>
          <a:r>
            <a:rPr lang="en-US" dirty="0"/>
            <a:t>Rio Grande Area Agency on Aging</a:t>
          </a:r>
        </a:p>
      </dgm:t>
    </dgm:pt>
    <dgm:pt modelId="{4737B662-3514-104E-B69B-669E7A99C362}" type="parTrans" cxnId="{858B0A1D-FF97-AE44-8F6D-FB6524107EA7}">
      <dgm:prSet/>
      <dgm:spPr/>
      <dgm:t>
        <a:bodyPr/>
        <a:lstStyle/>
        <a:p>
          <a:endParaRPr lang="en-US"/>
        </a:p>
      </dgm:t>
    </dgm:pt>
    <dgm:pt modelId="{90BC61FF-651B-E640-BF49-2DBEFCEA7877}" type="sibTrans" cxnId="{858B0A1D-FF97-AE44-8F6D-FB6524107EA7}">
      <dgm:prSet/>
      <dgm:spPr/>
      <dgm:t>
        <a:bodyPr/>
        <a:lstStyle/>
        <a:p>
          <a:endParaRPr lang="en-US"/>
        </a:p>
      </dgm:t>
    </dgm:pt>
    <dgm:pt modelId="{F6BD1C43-9A6E-8545-9812-3938BE403087}">
      <dgm:prSet phldrT="[Text]"/>
      <dgm:spPr/>
      <dgm:t>
        <a:bodyPr/>
        <a:lstStyle/>
        <a:p>
          <a:r>
            <a:rPr lang="en-US" dirty="0"/>
            <a:t>North Central Texas Council of Governments</a:t>
          </a:r>
        </a:p>
      </dgm:t>
    </dgm:pt>
    <dgm:pt modelId="{B3D79829-C617-7B43-B9C8-DC17F438CE1F}" type="parTrans" cxnId="{798F71AD-20DA-3247-A999-F927EDD20FF0}">
      <dgm:prSet/>
      <dgm:spPr/>
      <dgm:t>
        <a:bodyPr/>
        <a:lstStyle/>
        <a:p>
          <a:endParaRPr lang="en-US"/>
        </a:p>
      </dgm:t>
    </dgm:pt>
    <dgm:pt modelId="{44E1949D-D1AE-304A-9B8A-ABE86D59F08E}" type="sibTrans" cxnId="{798F71AD-20DA-3247-A999-F927EDD20FF0}">
      <dgm:prSet/>
      <dgm:spPr/>
      <dgm:t>
        <a:bodyPr/>
        <a:lstStyle/>
        <a:p>
          <a:endParaRPr lang="en-US"/>
        </a:p>
      </dgm:t>
    </dgm:pt>
    <dgm:pt modelId="{2C6A91CD-7BED-434E-950C-8116DCB20EE4}">
      <dgm:prSet phldrT="[Text]"/>
      <dgm:spPr/>
      <dgm:t>
        <a:bodyPr/>
        <a:lstStyle/>
        <a:p>
          <a:r>
            <a:rPr lang="en-US" dirty="0"/>
            <a:t>Brazos Valley Council of Governments</a:t>
          </a:r>
        </a:p>
      </dgm:t>
    </dgm:pt>
    <dgm:pt modelId="{D9698960-8D86-664F-B1D5-17909D439438}" type="parTrans" cxnId="{416CFE66-3DA0-5242-A02F-77FC55DAF19F}">
      <dgm:prSet/>
      <dgm:spPr/>
      <dgm:t>
        <a:bodyPr/>
        <a:lstStyle/>
        <a:p>
          <a:endParaRPr lang="en-US"/>
        </a:p>
      </dgm:t>
    </dgm:pt>
    <dgm:pt modelId="{6C853DD4-B6E4-0D4D-A358-ADF71EAF53F7}" type="sibTrans" cxnId="{416CFE66-3DA0-5242-A02F-77FC55DAF19F}">
      <dgm:prSet/>
      <dgm:spPr/>
      <dgm:t>
        <a:bodyPr/>
        <a:lstStyle/>
        <a:p>
          <a:endParaRPr lang="en-US"/>
        </a:p>
      </dgm:t>
    </dgm:pt>
    <dgm:pt modelId="{16A9145E-5AF3-9E4D-B5D6-4FF215C57BD1}">
      <dgm:prSet phldrT="[Text]"/>
      <dgm:spPr/>
      <dgm:t>
        <a:bodyPr/>
        <a:lstStyle/>
        <a:p>
          <a:r>
            <a:rPr lang="en-US" dirty="0"/>
            <a:t>St. David's Foundation</a:t>
          </a:r>
        </a:p>
      </dgm:t>
    </dgm:pt>
    <dgm:pt modelId="{C1F5DE94-F705-7947-BD8E-78F138DECADF}" type="parTrans" cxnId="{59A8A892-3ED7-C943-881D-59156F6A8321}">
      <dgm:prSet/>
      <dgm:spPr/>
      <dgm:t>
        <a:bodyPr/>
        <a:lstStyle/>
        <a:p>
          <a:endParaRPr lang="en-US"/>
        </a:p>
      </dgm:t>
    </dgm:pt>
    <dgm:pt modelId="{0F4D89EF-7342-E641-A843-F47EC9E05789}" type="sibTrans" cxnId="{59A8A892-3ED7-C943-881D-59156F6A8321}">
      <dgm:prSet/>
      <dgm:spPr/>
      <dgm:t>
        <a:bodyPr/>
        <a:lstStyle/>
        <a:p>
          <a:endParaRPr lang="en-US"/>
        </a:p>
      </dgm:t>
    </dgm:pt>
    <dgm:pt modelId="{A522E885-57B1-B649-B888-A6D55120851D}">
      <dgm:prSet phldrT="[Text]"/>
      <dgm:spPr/>
      <dgm:t>
        <a:bodyPr/>
        <a:lstStyle/>
        <a:p>
          <a:r>
            <a:rPr lang="en-US" dirty="0"/>
            <a:t>Lyft</a:t>
          </a:r>
        </a:p>
      </dgm:t>
    </dgm:pt>
    <dgm:pt modelId="{90482357-AA4C-014C-A5ED-FD98EA0669E5}" type="parTrans" cxnId="{474F3A82-5FE4-BB49-9426-1889F8748F26}">
      <dgm:prSet/>
      <dgm:spPr/>
      <dgm:t>
        <a:bodyPr/>
        <a:lstStyle/>
        <a:p>
          <a:endParaRPr lang="en-US"/>
        </a:p>
      </dgm:t>
    </dgm:pt>
    <dgm:pt modelId="{E7F5F816-2C32-E14D-8D39-45E3719A68B2}" type="sibTrans" cxnId="{474F3A82-5FE4-BB49-9426-1889F8748F26}">
      <dgm:prSet/>
      <dgm:spPr/>
      <dgm:t>
        <a:bodyPr/>
        <a:lstStyle/>
        <a:p>
          <a:endParaRPr lang="en-US"/>
        </a:p>
      </dgm:t>
    </dgm:pt>
    <dgm:pt modelId="{8F1DB3FE-0922-C84A-8E9A-96F4BAC9D786}">
      <dgm:prSet phldrT="[Text]"/>
      <dgm:spPr/>
      <dgm:t>
        <a:bodyPr/>
        <a:lstStyle/>
        <a:p>
          <a:r>
            <a:rPr lang="en-US" dirty="0" err="1"/>
            <a:t>RideAustin</a:t>
          </a:r>
          <a:endParaRPr lang="en-US" dirty="0"/>
        </a:p>
      </dgm:t>
    </dgm:pt>
    <dgm:pt modelId="{F8376390-EE42-6340-AE5B-EEB4177CB2DB}" type="parTrans" cxnId="{858C0080-E8E2-7F4C-99A4-74E69286B453}">
      <dgm:prSet/>
      <dgm:spPr/>
      <dgm:t>
        <a:bodyPr/>
        <a:lstStyle/>
        <a:p>
          <a:endParaRPr lang="en-US"/>
        </a:p>
      </dgm:t>
    </dgm:pt>
    <dgm:pt modelId="{9CBDC006-CB91-9C41-8055-478C1F3F4B40}" type="sibTrans" cxnId="{858C0080-E8E2-7F4C-99A4-74E69286B453}">
      <dgm:prSet/>
      <dgm:spPr/>
      <dgm:t>
        <a:bodyPr/>
        <a:lstStyle/>
        <a:p>
          <a:endParaRPr lang="en-US"/>
        </a:p>
      </dgm:t>
    </dgm:pt>
    <dgm:pt modelId="{046EA2CB-28A5-8645-91E8-5A7EB6136EBE}">
      <dgm:prSet phldrT="[Text]"/>
      <dgm:spPr/>
      <dgm:t>
        <a:bodyPr/>
        <a:lstStyle/>
        <a:p>
          <a:r>
            <a:rPr lang="en-US" dirty="0" err="1"/>
            <a:t>SilverRide</a:t>
          </a:r>
          <a:endParaRPr lang="en-US" dirty="0"/>
        </a:p>
      </dgm:t>
    </dgm:pt>
    <dgm:pt modelId="{3D0D5CB8-8617-F248-A8A0-F712A16F6B5B}" type="parTrans" cxnId="{6AE3D25D-8AFB-F345-88BC-81071E36FCA1}">
      <dgm:prSet/>
      <dgm:spPr/>
      <dgm:t>
        <a:bodyPr/>
        <a:lstStyle/>
        <a:p>
          <a:endParaRPr lang="en-US"/>
        </a:p>
      </dgm:t>
    </dgm:pt>
    <dgm:pt modelId="{F89A38CD-2619-E346-BD0B-9C4328E1FF4A}" type="sibTrans" cxnId="{6AE3D25D-8AFB-F345-88BC-81071E36FCA1}">
      <dgm:prSet/>
      <dgm:spPr/>
      <dgm:t>
        <a:bodyPr/>
        <a:lstStyle/>
        <a:p>
          <a:endParaRPr lang="en-US"/>
        </a:p>
      </dgm:t>
    </dgm:pt>
    <dgm:pt modelId="{C021D482-390A-B44E-83F7-71156A6AB08D}">
      <dgm:prSet phldrT="[Text]"/>
      <dgm:spPr/>
      <dgm:t>
        <a:bodyPr/>
        <a:lstStyle/>
        <a:p>
          <a:r>
            <a:rPr lang="en-US" dirty="0" err="1"/>
            <a:t>GoGoGrandparent</a:t>
          </a:r>
          <a:endParaRPr lang="en-US" dirty="0"/>
        </a:p>
      </dgm:t>
    </dgm:pt>
    <dgm:pt modelId="{0BFCEAC8-7ACB-FB47-9448-D34459C6321B}" type="parTrans" cxnId="{377299BB-B513-134B-A4EE-7BD9C75B2B3E}">
      <dgm:prSet/>
      <dgm:spPr/>
      <dgm:t>
        <a:bodyPr/>
        <a:lstStyle/>
        <a:p>
          <a:endParaRPr lang="en-US"/>
        </a:p>
      </dgm:t>
    </dgm:pt>
    <dgm:pt modelId="{19528B11-7561-A84A-8488-C5708BCEFA2C}" type="sibTrans" cxnId="{377299BB-B513-134B-A4EE-7BD9C75B2B3E}">
      <dgm:prSet/>
      <dgm:spPr/>
      <dgm:t>
        <a:bodyPr/>
        <a:lstStyle/>
        <a:p>
          <a:endParaRPr lang="en-US"/>
        </a:p>
      </dgm:t>
    </dgm:pt>
    <dgm:pt modelId="{73FA2CB1-6B58-684E-AE05-E8618C702B15}" type="pres">
      <dgm:prSet presAssocID="{FEF6FCC5-2074-6B45-85AE-C11301283748}" presName="Name0" presStyleCnt="0">
        <dgm:presLayoutVars>
          <dgm:dir/>
          <dgm:animLvl val="lvl"/>
          <dgm:resizeHandles val="exact"/>
        </dgm:presLayoutVars>
      </dgm:prSet>
      <dgm:spPr/>
    </dgm:pt>
    <dgm:pt modelId="{916F4059-E5A5-D540-A609-883D72B6886E}" type="pres">
      <dgm:prSet presAssocID="{46802DD9-6DAA-0440-AD70-F6807AC8197D}" presName="composite" presStyleCnt="0"/>
      <dgm:spPr/>
    </dgm:pt>
    <dgm:pt modelId="{5FC09394-90BA-B244-91CB-0E3742C4B6F8}" type="pres">
      <dgm:prSet presAssocID="{46802DD9-6DAA-0440-AD70-F6807AC8197D}" presName="parTx" presStyleLbl="alignNode1" presStyleIdx="0" presStyleCnt="2">
        <dgm:presLayoutVars>
          <dgm:chMax val="0"/>
          <dgm:chPref val="0"/>
          <dgm:bulletEnabled val="1"/>
        </dgm:presLayoutVars>
      </dgm:prSet>
      <dgm:spPr/>
    </dgm:pt>
    <dgm:pt modelId="{8A5DCC5E-4C5B-A443-8D3B-77948BD1A5B7}" type="pres">
      <dgm:prSet presAssocID="{46802DD9-6DAA-0440-AD70-F6807AC8197D}" presName="desTx" presStyleLbl="alignAccFollowNode1" presStyleIdx="0" presStyleCnt="2">
        <dgm:presLayoutVars>
          <dgm:bulletEnabled val="1"/>
        </dgm:presLayoutVars>
      </dgm:prSet>
      <dgm:spPr/>
    </dgm:pt>
    <dgm:pt modelId="{80B6C6B1-29FF-A045-B7CB-1894F2F6C524}" type="pres">
      <dgm:prSet presAssocID="{FE094EEB-17D4-E045-8EE7-EB555EC8C47E}" presName="space" presStyleCnt="0"/>
      <dgm:spPr/>
    </dgm:pt>
    <dgm:pt modelId="{4F9DBD68-1204-6044-9972-BE31A40C4369}" type="pres">
      <dgm:prSet presAssocID="{2B33BFA2-C559-4243-B6AC-615B48A2CE88}" presName="composite" presStyleCnt="0"/>
      <dgm:spPr/>
    </dgm:pt>
    <dgm:pt modelId="{37904A80-6F2E-3A4E-85CD-A0FA22DCED1B}" type="pres">
      <dgm:prSet presAssocID="{2B33BFA2-C559-4243-B6AC-615B48A2CE88}" presName="parTx" presStyleLbl="alignNode1" presStyleIdx="1" presStyleCnt="2" custLinFactNeighborX="-505" custLinFactNeighborY="-4150">
        <dgm:presLayoutVars>
          <dgm:chMax val="0"/>
          <dgm:chPref val="0"/>
          <dgm:bulletEnabled val="1"/>
        </dgm:presLayoutVars>
      </dgm:prSet>
      <dgm:spPr/>
    </dgm:pt>
    <dgm:pt modelId="{5F4CB51C-8C55-2B49-932C-307FA10A91C5}" type="pres">
      <dgm:prSet presAssocID="{2B33BFA2-C559-4243-B6AC-615B48A2CE88}" presName="desTx" presStyleLbl="alignAccFollowNode1" presStyleIdx="1" presStyleCnt="2">
        <dgm:presLayoutVars>
          <dgm:bulletEnabled val="1"/>
        </dgm:presLayoutVars>
      </dgm:prSet>
      <dgm:spPr/>
    </dgm:pt>
  </dgm:ptLst>
  <dgm:cxnLst>
    <dgm:cxn modelId="{9D8E2610-AF3B-0049-A999-22879B7CF6CF}" type="presOf" srcId="{4600E92E-7A56-E345-9B8E-042D177CB570}" destId="{5F4CB51C-8C55-2B49-932C-307FA10A91C5}" srcOrd="0" destOrd="2" presId="urn:microsoft.com/office/officeart/2005/8/layout/hList1"/>
    <dgm:cxn modelId="{0E615415-7A95-F043-B12F-4EE2C6172F06}" type="presOf" srcId="{2B33BFA2-C559-4243-B6AC-615B48A2CE88}" destId="{37904A80-6F2E-3A4E-85CD-A0FA22DCED1B}" srcOrd="0" destOrd="0" presId="urn:microsoft.com/office/officeart/2005/8/layout/hList1"/>
    <dgm:cxn modelId="{AD51B615-177C-EA47-93C6-27BC1197B773}" srcId="{FEF6FCC5-2074-6B45-85AE-C11301283748}" destId="{2B33BFA2-C559-4243-B6AC-615B48A2CE88}" srcOrd="1" destOrd="0" parTransId="{85E4548E-4C22-FB49-81D5-005028B922E7}" sibTransId="{F09307FE-1AF2-FD47-9D66-EA55ACF2C62D}"/>
    <dgm:cxn modelId="{858B0A1D-FF97-AE44-8F6D-FB6524107EA7}" srcId="{2B33BFA2-C559-4243-B6AC-615B48A2CE88}" destId="{4600E92E-7A56-E345-9B8E-042D177CB570}" srcOrd="2" destOrd="0" parTransId="{4737B662-3514-104E-B69B-669E7A99C362}" sibTransId="{90BC61FF-651B-E640-BF49-2DBEFCEA7877}"/>
    <dgm:cxn modelId="{002B0532-6A74-1346-A94B-6C24677EAE13}" type="presOf" srcId="{8B6A3E93-BCD2-894C-A898-1F945C29B4F5}" destId="{8A5DCC5E-4C5B-A443-8D3B-77948BD1A5B7}" srcOrd="0" destOrd="0" presId="urn:microsoft.com/office/officeart/2005/8/layout/hList1"/>
    <dgm:cxn modelId="{E83C2B40-0C3C-F04F-8F5C-DAE2E80DE410}" srcId="{2B33BFA2-C559-4243-B6AC-615B48A2CE88}" destId="{2EE3AD40-9C1D-4340-B1D9-B45053917374}" srcOrd="0" destOrd="0" parTransId="{BACA3FB1-1107-964E-B217-483E0F4DC79D}" sibTransId="{0FE02766-4243-BE4F-8AC0-48B55B538AFE}"/>
    <dgm:cxn modelId="{6AE3D25D-8AFB-F345-88BC-81071E36FCA1}" srcId="{46802DD9-6DAA-0440-AD70-F6807AC8197D}" destId="{046EA2CB-28A5-8645-91E8-5A7EB6136EBE}" srcOrd="3" destOrd="0" parTransId="{3D0D5CB8-8617-F248-A8A0-F712A16F6B5B}" sibTransId="{F89A38CD-2619-E346-BD0B-9C4328E1FF4A}"/>
    <dgm:cxn modelId="{B3368D5F-63FA-9D44-886A-3C0425E1B661}" type="presOf" srcId="{F6BD1C43-9A6E-8545-9812-3938BE403087}" destId="{5F4CB51C-8C55-2B49-932C-307FA10A91C5}" srcOrd="0" destOrd="3" presId="urn:microsoft.com/office/officeart/2005/8/layout/hList1"/>
    <dgm:cxn modelId="{416CFE66-3DA0-5242-A02F-77FC55DAF19F}" srcId="{2B33BFA2-C559-4243-B6AC-615B48A2CE88}" destId="{2C6A91CD-7BED-434E-950C-8116DCB20EE4}" srcOrd="4" destOrd="0" parTransId="{D9698960-8D86-664F-B1D5-17909D439438}" sibTransId="{6C853DD4-B6E4-0D4D-A358-ADF71EAF53F7}"/>
    <dgm:cxn modelId="{406F604C-184F-0641-8F1E-FB90236D4CBB}" srcId="{FEF6FCC5-2074-6B45-85AE-C11301283748}" destId="{46802DD9-6DAA-0440-AD70-F6807AC8197D}" srcOrd="0" destOrd="0" parTransId="{E1D75D0A-C1F5-8148-B28C-B926421CDD13}" sibTransId="{FE094EEB-17D4-E045-8EE7-EB555EC8C47E}"/>
    <dgm:cxn modelId="{FA526D76-70C2-734E-A95E-3ED539305D8A}" type="presOf" srcId="{16A9145E-5AF3-9E4D-B5D6-4FF215C57BD1}" destId="{5F4CB51C-8C55-2B49-932C-307FA10A91C5}" srcOrd="0" destOrd="5" presId="urn:microsoft.com/office/officeart/2005/8/layout/hList1"/>
    <dgm:cxn modelId="{D2217F76-B5E2-4E4E-B79C-7881C7AC5DC6}" type="presOf" srcId="{8F1DB3FE-0922-C84A-8E9A-96F4BAC9D786}" destId="{8A5DCC5E-4C5B-A443-8D3B-77948BD1A5B7}" srcOrd="0" destOrd="2" presId="urn:microsoft.com/office/officeart/2005/8/layout/hList1"/>
    <dgm:cxn modelId="{E68B7077-47C3-6841-9EED-0426A48AD8B1}" type="presOf" srcId="{FEF6FCC5-2074-6B45-85AE-C11301283748}" destId="{73FA2CB1-6B58-684E-AE05-E8618C702B15}" srcOrd="0" destOrd="0" presId="urn:microsoft.com/office/officeart/2005/8/layout/hList1"/>
    <dgm:cxn modelId="{858C0080-E8E2-7F4C-99A4-74E69286B453}" srcId="{46802DD9-6DAA-0440-AD70-F6807AC8197D}" destId="{8F1DB3FE-0922-C84A-8E9A-96F4BAC9D786}" srcOrd="2" destOrd="0" parTransId="{F8376390-EE42-6340-AE5B-EEB4177CB2DB}" sibTransId="{9CBDC006-CB91-9C41-8055-478C1F3F4B40}"/>
    <dgm:cxn modelId="{474F3A82-5FE4-BB49-9426-1889F8748F26}" srcId="{46802DD9-6DAA-0440-AD70-F6807AC8197D}" destId="{A522E885-57B1-B649-B888-A6D55120851D}" srcOrd="1" destOrd="0" parTransId="{90482357-AA4C-014C-A5ED-FD98EA0669E5}" sibTransId="{E7F5F816-2C32-E14D-8D39-45E3719A68B2}"/>
    <dgm:cxn modelId="{59A8A892-3ED7-C943-881D-59156F6A8321}" srcId="{2B33BFA2-C559-4243-B6AC-615B48A2CE88}" destId="{16A9145E-5AF3-9E4D-B5D6-4FF215C57BD1}" srcOrd="5" destOrd="0" parTransId="{C1F5DE94-F705-7947-BD8E-78F138DECADF}" sibTransId="{0F4D89EF-7342-E641-A843-F47EC9E05789}"/>
    <dgm:cxn modelId="{22EA1D9E-4EB2-894B-A5C6-1F37DC713A09}" srcId="{46802DD9-6DAA-0440-AD70-F6807AC8197D}" destId="{8B6A3E93-BCD2-894C-A898-1F945C29B4F5}" srcOrd="0" destOrd="0" parTransId="{5AD0186D-57A1-BB4E-8200-9450C33EAA46}" sibTransId="{6A56EFEC-3808-BB42-8FC2-1B33E7D7A752}"/>
    <dgm:cxn modelId="{798F71AD-20DA-3247-A999-F927EDD20FF0}" srcId="{2B33BFA2-C559-4243-B6AC-615B48A2CE88}" destId="{F6BD1C43-9A6E-8545-9812-3938BE403087}" srcOrd="3" destOrd="0" parTransId="{B3D79829-C617-7B43-B9C8-DC17F438CE1F}" sibTransId="{44E1949D-D1AE-304A-9B8A-ABE86D59F08E}"/>
    <dgm:cxn modelId="{A2E8BDB3-A664-0947-8DEE-F8634E828E40}" type="presOf" srcId="{046EA2CB-28A5-8645-91E8-5A7EB6136EBE}" destId="{8A5DCC5E-4C5B-A443-8D3B-77948BD1A5B7}" srcOrd="0" destOrd="3" presId="urn:microsoft.com/office/officeart/2005/8/layout/hList1"/>
    <dgm:cxn modelId="{377299BB-B513-134B-A4EE-7BD9C75B2B3E}" srcId="{46802DD9-6DAA-0440-AD70-F6807AC8197D}" destId="{C021D482-390A-B44E-83F7-71156A6AB08D}" srcOrd="4" destOrd="0" parTransId="{0BFCEAC8-7ACB-FB47-9448-D34459C6321B}" sibTransId="{19528B11-7561-A84A-8488-C5708BCEFA2C}"/>
    <dgm:cxn modelId="{F3571FC0-0889-054C-BF82-1A2CA9B50F2B}" type="presOf" srcId="{C021D482-390A-B44E-83F7-71156A6AB08D}" destId="{8A5DCC5E-4C5B-A443-8D3B-77948BD1A5B7}" srcOrd="0" destOrd="4" presId="urn:microsoft.com/office/officeart/2005/8/layout/hList1"/>
    <dgm:cxn modelId="{A2D84CC7-875E-F746-A213-3343F38051FC}" type="presOf" srcId="{6B49C701-5E58-1E45-B94F-D21477428055}" destId="{5F4CB51C-8C55-2B49-932C-307FA10A91C5}" srcOrd="0" destOrd="1" presId="urn:microsoft.com/office/officeart/2005/8/layout/hList1"/>
    <dgm:cxn modelId="{30FA6CE1-8A4B-4C4B-B8DE-4940E7A3A032}" srcId="{2B33BFA2-C559-4243-B6AC-615B48A2CE88}" destId="{6B49C701-5E58-1E45-B94F-D21477428055}" srcOrd="1" destOrd="0" parTransId="{D8F6015D-35EC-2F4A-9BBF-156C35ACD67D}" sibTransId="{17F62478-3D0A-8547-B2B0-05D9FC0F168C}"/>
    <dgm:cxn modelId="{6E8FE3E6-D089-D249-B28B-77CD665CFA5A}" type="presOf" srcId="{2EE3AD40-9C1D-4340-B1D9-B45053917374}" destId="{5F4CB51C-8C55-2B49-932C-307FA10A91C5}" srcOrd="0" destOrd="0" presId="urn:microsoft.com/office/officeart/2005/8/layout/hList1"/>
    <dgm:cxn modelId="{CBA943F0-517C-AD48-B93D-9A16D8664DBC}" type="presOf" srcId="{46802DD9-6DAA-0440-AD70-F6807AC8197D}" destId="{5FC09394-90BA-B244-91CB-0E3742C4B6F8}" srcOrd="0" destOrd="0" presId="urn:microsoft.com/office/officeart/2005/8/layout/hList1"/>
    <dgm:cxn modelId="{AD41F0F8-B29D-5C45-B175-2AE214326DE6}" type="presOf" srcId="{2C6A91CD-7BED-434E-950C-8116DCB20EE4}" destId="{5F4CB51C-8C55-2B49-932C-307FA10A91C5}" srcOrd="0" destOrd="4" presId="urn:microsoft.com/office/officeart/2005/8/layout/hList1"/>
    <dgm:cxn modelId="{80C3FBF9-4E0F-CE4C-8121-A36B70EE59A7}" type="presOf" srcId="{A522E885-57B1-B649-B888-A6D55120851D}" destId="{8A5DCC5E-4C5B-A443-8D3B-77948BD1A5B7}" srcOrd="0" destOrd="1" presId="urn:microsoft.com/office/officeart/2005/8/layout/hList1"/>
    <dgm:cxn modelId="{A7BEC35F-4BA6-644A-9B89-2D4832EEC562}" type="presParOf" srcId="{73FA2CB1-6B58-684E-AE05-E8618C702B15}" destId="{916F4059-E5A5-D540-A609-883D72B6886E}" srcOrd="0" destOrd="0" presId="urn:microsoft.com/office/officeart/2005/8/layout/hList1"/>
    <dgm:cxn modelId="{020A7681-224C-D74B-B4AC-AB3328739EBA}" type="presParOf" srcId="{916F4059-E5A5-D540-A609-883D72B6886E}" destId="{5FC09394-90BA-B244-91CB-0E3742C4B6F8}" srcOrd="0" destOrd="0" presId="urn:microsoft.com/office/officeart/2005/8/layout/hList1"/>
    <dgm:cxn modelId="{E1B600DE-B685-AE49-A1D3-22888C72C444}" type="presParOf" srcId="{916F4059-E5A5-D540-A609-883D72B6886E}" destId="{8A5DCC5E-4C5B-A443-8D3B-77948BD1A5B7}" srcOrd="1" destOrd="0" presId="urn:microsoft.com/office/officeart/2005/8/layout/hList1"/>
    <dgm:cxn modelId="{AF47A2B4-5F89-F546-8D04-84EE63ADACCA}" type="presParOf" srcId="{73FA2CB1-6B58-684E-AE05-E8618C702B15}" destId="{80B6C6B1-29FF-A045-B7CB-1894F2F6C524}" srcOrd="1" destOrd="0" presId="urn:microsoft.com/office/officeart/2005/8/layout/hList1"/>
    <dgm:cxn modelId="{089526AB-7F06-F346-99E3-CD096F6F9824}" type="presParOf" srcId="{73FA2CB1-6B58-684E-AE05-E8618C702B15}" destId="{4F9DBD68-1204-6044-9972-BE31A40C4369}" srcOrd="2" destOrd="0" presId="urn:microsoft.com/office/officeart/2005/8/layout/hList1"/>
    <dgm:cxn modelId="{AC7E0780-F0E9-C148-99C2-DBBCD420BBBC}" type="presParOf" srcId="{4F9DBD68-1204-6044-9972-BE31A40C4369}" destId="{37904A80-6F2E-3A4E-85CD-A0FA22DCED1B}" srcOrd="0" destOrd="0" presId="urn:microsoft.com/office/officeart/2005/8/layout/hList1"/>
    <dgm:cxn modelId="{6082154E-7E81-7B47-84BF-AB641899F9E9}" type="presParOf" srcId="{4F9DBD68-1204-6044-9972-BE31A40C4369}" destId="{5F4CB51C-8C55-2B49-932C-307FA10A91C5}"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DB0845-EE38-7B47-88E9-0C9842A67C2A}">
      <dsp:nvSpPr>
        <dsp:cNvPr id="0" name=""/>
        <dsp:cNvSpPr/>
      </dsp:nvSpPr>
      <dsp:spPr>
        <a:xfrm>
          <a:off x="4977" y="1269114"/>
          <a:ext cx="1399744" cy="673893"/>
        </a:xfrm>
        <a:prstGeom prst="homePlat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008"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Download app</a:t>
          </a:r>
        </a:p>
      </dsp:txBody>
      <dsp:txXfrm>
        <a:off x="4977" y="1269114"/>
        <a:ext cx="1231271" cy="673893"/>
      </dsp:txXfrm>
    </dsp:sp>
    <dsp:sp modelId="{55AB8F41-C3E1-9C41-9EC6-4948EEC290AF}">
      <dsp:nvSpPr>
        <dsp:cNvPr id="0" name=""/>
        <dsp:cNvSpPr/>
      </dsp:nvSpPr>
      <dsp:spPr>
        <a:xfrm>
          <a:off x="1067775" y="1269114"/>
          <a:ext cx="1684734" cy="673893"/>
        </a:xfrm>
        <a:prstGeom prst="chevron">
          <a:avLst/>
        </a:prstGeom>
        <a:gradFill rotWithShape="0">
          <a:gsLst>
            <a:gs pos="0">
              <a:schemeClr val="accent2">
                <a:hueOff val="-193173"/>
                <a:satOff val="-10143"/>
                <a:lumOff val="-686"/>
                <a:alphaOff val="0"/>
                <a:satMod val="103000"/>
                <a:lumMod val="102000"/>
                <a:tint val="94000"/>
              </a:schemeClr>
            </a:gs>
            <a:gs pos="50000">
              <a:schemeClr val="accent2">
                <a:hueOff val="-193173"/>
                <a:satOff val="-10143"/>
                <a:lumOff val="-686"/>
                <a:alphaOff val="0"/>
                <a:satMod val="110000"/>
                <a:lumMod val="100000"/>
                <a:shade val="100000"/>
              </a:schemeClr>
            </a:gs>
            <a:gs pos="100000">
              <a:schemeClr val="accent2">
                <a:hueOff val="-193173"/>
                <a:satOff val="-10143"/>
                <a:lumOff val="-68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Register with credit card</a:t>
          </a:r>
        </a:p>
      </dsp:txBody>
      <dsp:txXfrm>
        <a:off x="1404722" y="1269114"/>
        <a:ext cx="1010841" cy="673893"/>
      </dsp:txXfrm>
    </dsp:sp>
    <dsp:sp modelId="{36517990-B932-FF47-9B3B-B01EEBDB2C93}">
      <dsp:nvSpPr>
        <dsp:cNvPr id="0" name=""/>
        <dsp:cNvSpPr/>
      </dsp:nvSpPr>
      <dsp:spPr>
        <a:xfrm>
          <a:off x="2415562" y="1269114"/>
          <a:ext cx="1684734" cy="673893"/>
        </a:xfrm>
        <a:prstGeom prst="chevron">
          <a:avLst/>
        </a:prstGeom>
        <a:gradFill rotWithShape="0">
          <a:gsLst>
            <a:gs pos="0">
              <a:schemeClr val="accent2">
                <a:hueOff val="-386345"/>
                <a:satOff val="-20287"/>
                <a:lumOff val="-1373"/>
                <a:alphaOff val="0"/>
                <a:satMod val="103000"/>
                <a:lumMod val="102000"/>
                <a:tint val="94000"/>
              </a:schemeClr>
            </a:gs>
            <a:gs pos="50000">
              <a:schemeClr val="accent2">
                <a:hueOff val="-386345"/>
                <a:satOff val="-20287"/>
                <a:lumOff val="-1373"/>
                <a:alphaOff val="0"/>
                <a:satMod val="110000"/>
                <a:lumMod val="100000"/>
                <a:shade val="100000"/>
              </a:schemeClr>
            </a:gs>
            <a:gs pos="100000">
              <a:schemeClr val="accent2">
                <a:hueOff val="-386345"/>
                <a:satOff val="-20287"/>
                <a:lumOff val="-137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Request ride using app</a:t>
          </a:r>
        </a:p>
      </dsp:txBody>
      <dsp:txXfrm>
        <a:off x="2752509" y="1269114"/>
        <a:ext cx="1010841" cy="673893"/>
      </dsp:txXfrm>
    </dsp:sp>
    <dsp:sp modelId="{A2E53363-FAE1-6448-86C8-BAE3A2CD181E}">
      <dsp:nvSpPr>
        <dsp:cNvPr id="0" name=""/>
        <dsp:cNvSpPr/>
      </dsp:nvSpPr>
      <dsp:spPr>
        <a:xfrm>
          <a:off x="3763350" y="1269114"/>
          <a:ext cx="1684734" cy="673893"/>
        </a:xfrm>
        <a:prstGeom prst="chevron">
          <a:avLst/>
        </a:prstGeom>
        <a:gradFill rotWithShape="0">
          <a:gsLst>
            <a:gs pos="0">
              <a:schemeClr val="accent2">
                <a:hueOff val="-579518"/>
                <a:satOff val="-30430"/>
                <a:lumOff val="-2059"/>
                <a:alphaOff val="0"/>
                <a:satMod val="103000"/>
                <a:lumMod val="102000"/>
                <a:tint val="94000"/>
              </a:schemeClr>
            </a:gs>
            <a:gs pos="50000">
              <a:schemeClr val="accent2">
                <a:hueOff val="-579518"/>
                <a:satOff val="-30430"/>
                <a:lumOff val="-2059"/>
                <a:alphaOff val="0"/>
                <a:satMod val="110000"/>
                <a:lumMod val="100000"/>
                <a:shade val="100000"/>
              </a:schemeClr>
            </a:gs>
            <a:gs pos="100000">
              <a:schemeClr val="accent2">
                <a:hueOff val="-579518"/>
                <a:satOff val="-30430"/>
                <a:lumOff val="-205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App connects rider to driver</a:t>
          </a:r>
        </a:p>
      </dsp:txBody>
      <dsp:txXfrm>
        <a:off x="4100297" y="1269114"/>
        <a:ext cx="1010841" cy="673893"/>
      </dsp:txXfrm>
    </dsp:sp>
    <dsp:sp modelId="{79184CDB-7689-844E-8137-D5D772BCF8F0}">
      <dsp:nvSpPr>
        <dsp:cNvPr id="0" name=""/>
        <dsp:cNvSpPr/>
      </dsp:nvSpPr>
      <dsp:spPr>
        <a:xfrm>
          <a:off x="5111137" y="1269114"/>
          <a:ext cx="1684734" cy="673893"/>
        </a:xfrm>
        <a:prstGeom prst="chevron">
          <a:avLst/>
        </a:prstGeom>
        <a:gradFill rotWithShape="0">
          <a:gsLst>
            <a:gs pos="0">
              <a:schemeClr val="accent2">
                <a:hueOff val="-772690"/>
                <a:satOff val="-40573"/>
                <a:lumOff val="-2746"/>
                <a:alphaOff val="0"/>
                <a:satMod val="103000"/>
                <a:lumMod val="102000"/>
                <a:tint val="94000"/>
              </a:schemeClr>
            </a:gs>
            <a:gs pos="50000">
              <a:schemeClr val="accent2">
                <a:hueOff val="-772690"/>
                <a:satOff val="-40573"/>
                <a:lumOff val="-2746"/>
                <a:alphaOff val="0"/>
                <a:satMod val="110000"/>
                <a:lumMod val="100000"/>
                <a:shade val="100000"/>
              </a:schemeClr>
            </a:gs>
            <a:gs pos="100000">
              <a:schemeClr val="accent2">
                <a:hueOff val="-772690"/>
                <a:satOff val="-40573"/>
                <a:lumOff val="-274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App routes trip</a:t>
          </a:r>
        </a:p>
      </dsp:txBody>
      <dsp:txXfrm>
        <a:off x="5448084" y="1269114"/>
        <a:ext cx="1010841" cy="673893"/>
      </dsp:txXfrm>
    </dsp:sp>
    <dsp:sp modelId="{EE91943C-9AB7-EE4B-9A00-9F028543BC25}">
      <dsp:nvSpPr>
        <dsp:cNvPr id="0" name=""/>
        <dsp:cNvSpPr/>
      </dsp:nvSpPr>
      <dsp:spPr>
        <a:xfrm>
          <a:off x="6458925" y="1269114"/>
          <a:ext cx="1684734" cy="673893"/>
        </a:xfrm>
        <a:prstGeom prst="chevron">
          <a:avLst/>
        </a:prstGeom>
        <a:gradFill rotWithShape="0">
          <a:gsLst>
            <a:gs pos="0">
              <a:schemeClr val="accent2">
                <a:hueOff val="-965863"/>
                <a:satOff val="-50717"/>
                <a:lumOff val="-3432"/>
                <a:alphaOff val="0"/>
                <a:satMod val="103000"/>
                <a:lumMod val="102000"/>
                <a:tint val="94000"/>
              </a:schemeClr>
            </a:gs>
            <a:gs pos="50000">
              <a:schemeClr val="accent2">
                <a:hueOff val="-965863"/>
                <a:satOff val="-50717"/>
                <a:lumOff val="-3432"/>
                <a:alphaOff val="0"/>
                <a:satMod val="110000"/>
                <a:lumMod val="100000"/>
                <a:shade val="100000"/>
              </a:schemeClr>
            </a:gs>
            <a:gs pos="100000">
              <a:schemeClr val="accent2">
                <a:hueOff val="-965863"/>
                <a:satOff val="-50717"/>
                <a:lumOff val="-343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App provides cost and arrival time</a:t>
          </a:r>
        </a:p>
      </dsp:txBody>
      <dsp:txXfrm>
        <a:off x="6795872" y="1269114"/>
        <a:ext cx="1010841" cy="673893"/>
      </dsp:txXfrm>
    </dsp:sp>
    <dsp:sp modelId="{CC92FAE1-5BEB-433B-A0C1-545E5C72007D}">
      <dsp:nvSpPr>
        <dsp:cNvPr id="0" name=""/>
        <dsp:cNvSpPr/>
      </dsp:nvSpPr>
      <dsp:spPr>
        <a:xfrm>
          <a:off x="7806712" y="1269114"/>
          <a:ext cx="1684734" cy="673893"/>
        </a:xfrm>
        <a:prstGeom prst="chevron">
          <a:avLst/>
        </a:prstGeom>
        <a:gradFill rotWithShape="0">
          <a:gsLst>
            <a:gs pos="0">
              <a:schemeClr val="accent2">
                <a:hueOff val="-1159036"/>
                <a:satOff val="-60860"/>
                <a:lumOff val="-4119"/>
                <a:alphaOff val="0"/>
                <a:satMod val="103000"/>
                <a:lumMod val="102000"/>
                <a:tint val="94000"/>
              </a:schemeClr>
            </a:gs>
            <a:gs pos="50000">
              <a:schemeClr val="accent2">
                <a:hueOff val="-1159036"/>
                <a:satOff val="-60860"/>
                <a:lumOff val="-4119"/>
                <a:alphaOff val="0"/>
                <a:satMod val="110000"/>
                <a:lumMod val="100000"/>
                <a:shade val="100000"/>
              </a:schemeClr>
            </a:gs>
            <a:gs pos="100000">
              <a:schemeClr val="accent2">
                <a:hueOff val="-1159036"/>
                <a:satOff val="-60860"/>
                <a:lumOff val="-411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App automatically charges fare</a:t>
          </a:r>
        </a:p>
      </dsp:txBody>
      <dsp:txXfrm>
        <a:off x="8143659" y="1269114"/>
        <a:ext cx="1010841" cy="673893"/>
      </dsp:txXfrm>
    </dsp:sp>
    <dsp:sp modelId="{0C4EF6F4-FCF1-7D49-B494-BEBF55878946}">
      <dsp:nvSpPr>
        <dsp:cNvPr id="0" name=""/>
        <dsp:cNvSpPr/>
      </dsp:nvSpPr>
      <dsp:spPr>
        <a:xfrm>
          <a:off x="9154500" y="1269114"/>
          <a:ext cx="1684734" cy="673893"/>
        </a:xfrm>
        <a:prstGeom prst="chevron">
          <a:avLst/>
        </a:prstGeom>
        <a:gradFill rotWithShape="0">
          <a:gsLst>
            <a:gs pos="0">
              <a:schemeClr val="accent2">
                <a:hueOff val="-1352208"/>
                <a:satOff val="-71004"/>
                <a:lumOff val="-4805"/>
                <a:alphaOff val="0"/>
                <a:satMod val="103000"/>
                <a:lumMod val="102000"/>
                <a:tint val="94000"/>
              </a:schemeClr>
            </a:gs>
            <a:gs pos="50000">
              <a:schemeClr val="accent2">
                <a:hueOff val="-1352208"/>
                <a:satOff val="-71004"/>
                <a:lumOff val="-4805"/>
                <a:alphaOff val="0"/>
                <a:satMod val="110000"/>
                <a:lumMod val="100000"/>
                <a:shade val="100000"/>
              </a:schemeClr>
            </a:gs>
            <a:gs pos="100000">
              <a:schemeClr val="accent2">
                <a:hueOff val="-1352208"/>
                <a:satOff val="-71004"/>
                <a:lumOff val="-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App logs trip, generates receipt</a:t>
          </a:r>
        </a:p>
      </dsp:txBody>
      <dsp:txXfrm>
        <a:off x="9491447" y="1269114"/>
        <a:ext cx="1010841" cy="673893"/>
      </dsp:txXfrm>
    </dsp:sp>
    <dsp:sp modelId="{22227CDA-8A14-D045-9C4B-77D05F9CEB4F}">
      <dsp:nvSpPr>
        <dsp:cNvPr id="0" name=""/>
        <dsp:cNvSpPr/>
      </dsp:nvSpPr>
      <dsp:spPr>
        <a:xfrm>
          <a:off x="10502287" y="1269114"/>
          <a:ext cx="1684734" cy="673893"/>
        </a:xfrm>
        <a:prstGeom prst="chevron">
          <a:avLst/>
        </a:prstGeom>
        <a:gradFill rotWithShape="0">
          <a:gsLst>
            <a:gs pos="0">
              <a:schemeClr val="accent2">
                <a:hueOff val="-1545381"/>
                <a:satOff val="-81147"/>
                <a:lumOff val="-5492"/>
                <a:alphaOff val="0"/>
                <a:satMod val="103000"/>
                <a:lumMod val="102000"/>
                <a:tint val="94000"/>
              </a:schemeClr>
            </a:gs>
            <a:gs pos="50000">
              <a:schemeClr val="accent2">
                <a:hueOff val="-1545381"/>
                <a:satOff val="-81147"/>
                <a:lumOff val="-5492"/>
                <a:alphaOff val="0"/>
                <a:satMod val="110000"/>
                <a:lumMod val="100000"/>
                <a:shade val="100000"/>
              </a:schemeClr>
            </a:gs>
            <a:gs pos="100000">
              <a:schemeClr val="accent2">
                <a:hueOff val="-1545381"/>
                <a:satOff val="-81147"/>
                <a:lumOff val="-549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32004" rIns="16002" bIns="32004" numCol="1" spcCol="1270" anchor="ctr" anchorCtr="0">
          <a:noAutofit/>
        </a:bodyPr>
        <a:lstStyle/>
        <a:p>
          <a:pPr marL="0" lvl="0" indent="0" algn="ctr" defTabSz="533400">
            <a:lnSpc>
              <a:spcPct val="90000"/>
            </a:lnSpc>
            <a:spcBef>
              <a:spcPct val="0"/>
            </a:spcBef>
            <a:spcAft>
              <a:spcPct val="35000"/>
            </a:spcAft>
            <a:buNone/>
          </a:pPr>
          <a:r>
            <a:rPr lang="en-US" sz="1200" kern="1200" dirty="0"/>
            <a:t>Rate/tip driver using app</a:t>
          </a:r>
        </a:p>
      </dsp:txBody>
      <dsp:txXfrm>
        <a:off x="10839234" y="1269114"/>
        <a:ext cx="1010841" cy="67389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2E737B-F695-A348-B4A8-E69DED71351E}">
      <dsp:nvSpPr>
        <dsp:cNvPr id="0" name=""/>
        <dsp:cNvSpPr/>
      </dsp:nvSpPr>
      <dsp:spPr>
        <a:xfrm>
          <a:off x="2979" y="0"/>
          <a:ext cx="1787461" cy="1858263"/>
        </a:xfrm>
        <a:prstGeom prst="upArrow">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D4B7529B-4DD3-DA4B-834E-3ED19D701CFB}">
      <dsp:nvSpPr>
        <dsp:cNvPr id="0" name=""/>
        <dsp:cNvSpPr/>
      </dsp:nvSpPr>
      <dsp:spPr>
        <a:xfrm>
          <a:off x="1844064" y="0"/>
          <a:ext cx="3033268" cy="1858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0472" tIns="0" rIns="220472" bIns="220472" numCol="1" spcCol="1270" anchor="ctr" anchorCtr="0">
          <a:noAutofit/>
        </a:bodyPr>
        <a:lstStyle/>
        <a:p>
          <a:pPr marL="0" lvl="0" indent="0" algn="l" defTabSz="1377950">
            <a:lnSpc>
              <a:spcPct val="90000"/>
            </a:lnSpc>
            <a:spcBef>
              <a:spcPct val="0"/>
            </a:spcBef>
            <a:spcAft>
              <a:spcPct val="35000"/>
            </a:spcAft>
            <a:buNone/>
          </a:pPr>
          <a:r>
            <a:rPr lang="en-US" sz="3100" kern="1200" dirty="0"/>
            <a:t>Increased demand for trips</a:t>
          </a:r>
        </a:p>
      </dsp:txBody>
      <dsp:txXfrm>
        <a:off x="1844064" y="0"/>
        <a:ext cx="3033268" cy="1858263"/>
      </dsp:txXfrm>
    </dsp:sp>
    <dsp:sp modelId="{E0D82A39-683F-894C-A47E-1D43AE7E0CBE}">
      <dsp:nvSpPr>
        <dsp:cNvPr id="0" name=""/>
        <dsp:cNvSpPr/>
      </dsp:nvSpPr>
      <dsp:spPr>
        <a:xfrm>
          <a:off x="539217" y="2013119"/>
          <a:ext cx="1787461" cy="1858263"/>
        </a:xfrm>
        <a:prstGeom prst="downArrow">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148975C2-1339-9F45-8C18-C5C66F98074E}">
      <dsp:nvSpPr>
        <dsp:cNvPr id="0" name=""/>
        <dsp:cNvSpPr/>
      </dsp:nvSpPr>
      <dsp:spPr>
        <a:xfrm>
          <a:off x="2380302" y="2013119"/>
          <a:ext cx="3033268" cy="1858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0472" tIns="0" rIns="220472" bIns="220472" numCol="1" spcCol="1270" anchor="ctr" anchorCtr="0">
          <a:noAutofit/>
        </a:bodyPr>
        <a:lstStyle/>
        <a:p>
          <a:pPr marL="0" lvl="0" indent="0" algn="l" defTabSz="1377950">
            <a:lnSpc>
              <a:spcPct val="90000"/>
            </a:lnSpc>
            <a:spcBef>
              <a:spcPct val="0"/>
            </a:spcBef>
            <a:spcAft>
              <a:spcPct val="35000"/>
            </a:spcAft>
            <a:buNone/>
          </a:pPr>
          <a:r>
            <a:rPr lang="en-US" sz="3100" kern="1200" dirty="0"/>
            <a:t>Stagnant or decreased service capacity</a:t>
          </a:r>
        </a:p>
      </dsp:txBody>
      <dsp:txXfrm>
        <a:off x="2380302" y="2013119"/>
        <a:ext cx="3033268" cy="185826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C09B9E-2996-D44C-BC4C-87B5497837BB}">
      <dsp:nvSpPr>
        <dsp:cNvPr id="0" name=""/>
        <dsp:cNvSpPr/>
      </dsp:nvSpPr>
      <dsp:spPr>
        <a:xfrm>
          <a:off x="0" y="216326"/>
          <a:ext cx="11480800" cy="132480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327152" tIns="186944" rIns="327152" bIns="186944" numCol="1" spcCol="1270" anchor="ctr" anchorCtr="0">
          <a:noAutofit/>
        </a:bodyPr>
        <a:lstStyle/>
        <a:p>
          <a:pPr marL="0" lvl="0" indent="0" algn="ctr" defTabSz="2044700">
            <a:lnSpc>
              <a:spcPct val="90000"/>
            </a:lnSpc>
            <a:spcBef>
              <a:spcPct val="0"/>
            </a:spcBef>
            <a:spcAft>
              <a:spcPct val="35000"/>
            </a:spcAft>
            <a:buNone/>
          </a:pPr>
          <a:r>
            <a:rPr lang="en-US" sz="4600" kern="1200" dirty="0"/>
            <a:t>Purpose</a:t>
          </a:r>
        </a:p>
      </dsp:txBody>
      <dsp:txXfrm>
        <a:off x="0" y="216326"/>
        <a:ext cx="11480800" cy="1324800"/>
      </dsp:txXfrm>
    </dsp:sp>
    <dsp:sp modelId="{40DF28F0-05C7-2641-B04A-698110FB27BE}">
      <dsp:nvSpPr>
        <dsp:cNvPr id="0" name=""/>
        <dsp:cNvSpPr/>
      </dsp:nvSpPr>
      <dsp:spPr>
        <a:xfrm>
          <a:off x="0" y="1541127"/>
          <a:ext cx="11480800" cy="265167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5364" tIns="245364" rIns="327152" bIns="368046" numCol="1" spcCol="1270" anchor="t" anchorCtr="0">
          <a:noAutofit/>
        </a:bodyPr>
        <a:lstStyle/>
        <a:p>
          <a:pPr marL="285750" lvl="1" indent="-285750" algn="l" defTabSz="2044700">
            <a:lnSpc>
              <a:spcPct val="90000"/>
            </a:lnSpc>
            <a:spcBef>
              <a:spcPct val="0"/>
            </a:spcBef>
            <a:spcAft>
              <a:spcPct val="15000"/>
            </a:spcAft>
            <a:buChar char="•"/>
          </a:pPr>
          <a:r>
            <a:rPr lang="en-US" sz="4600" kern="1200" dirty="0"/>
            <a:t>Identify opportunities and barriers </a:t>
          </a:r>
        </a:p>
        <a:p>
          <a:pPr marL="285750" lvl="1" indent="-285750" algn="l" defTabSz="2044700">
            <a:lnSpc>
              <a:spcPct val="90000"/>
            </a:lnSpc>
            <a:spcBef>
              <a:spcPct val="0"/>
            </a:spcBef>
            <a:spcAft>
              <a:spcPct val="15000"/>
            </a:spcAft>
            <a:buChar char="•"/>
          </a:pPr>
          <a:r>
            <a:rPr lang="en-US" sz="4600" kern="1200" dirty="0"/>
            <a:t>Discern aging adults' mobility options</a:t>
          </a:r>
        </a:p>
        <a:p>
          <a:pPr marL="285750" lvl="1" indent="-285750" algn="l" defTabSz="2044700">
            <a:lnSpc>
              <a:spcPct val="90000"/>
            </a:lnSpc>
            <a:spcBef>
              <a:spcPct val="0"/>
            </a:spcBef>
            <a:spcAft>
              <a:spcPct val="15000"/>
            </a:spcAft>
            <a:buChar char="•"/>
          </a:pPr>
          <a:r>
            <a:rPr lang="en-US" sz="4600" kern="1200" dirty="0"/>
            <a:t>Determine preferred information sources</a:t>
          </a:r>
        </a:p>
      </dsp:txBody>
      <dsp:txXfrm>
        <a:off x="0" y="1541127"/>
        <a:ext cx="11480800" cy="26516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EB5AE5-2A03-0141-98AF-8B9F2C02C95C}">
      <dsp:nvSpPr>
        <dsp:cNvPr id="0" name=""/>
        <dsp:cNvSpPr/>
      </dsp:nvSpPr>
      <dsp:spPr>
        <a:xfrm rot="1769342">
          <a:off x="3930084" y="2895814"/>
          <a:ext cx="808380" cy="47109"/>
        </a:xfrm>
        <a:custGeom>
          <a:avLst/>
          <a:gdLst/>
          <a:ahLst/>
          <a:cxnLst/>
          <a:rect l="0" t="0" r="0" b="0"/>
          <a:pathLst>
            <a:path>
              <a:moveTo>
                <a:pt x="0" y="23554"/>
              </a:moveTo>
              <a:lnTo>
                <a:pt x="808380" y="2355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53E0383-D131-C046-B734-A307A26BA30E}">
      <dsp:nvSpPr>
        <dsp:cNvPr id="0" name=""/>
        <dsp:cNvSpPr/>
      </dsp:nvSpPr>
      <dsp:spPr>
        <a:xfrm rot="19830658">
          <a:off x="3930084" y="1408414"/>
          <a:ext cx="808380" cy="47109"/>
        </a:xfrm>
        <a:custGeom>
          <a:avLst/>
          <a:gdLst/>
          <a:ahLst/>
          <a:cxnLst/>
          <a:rect l="0" t="0" r="0" b="0"/>
          <a:pathLst>
            <a:path>
              <a:moveTo>
                <a:pt x="0" y="23554"/>
              </a:moveTo>
              <a:lnTo>
                <a:pt x="808380" y="2355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4C12DED-7696-D14E-8482-2D92B510D81F}">
      <dsp:nvSpPr>
        <dsp:cNvPr id="0" name=""/>
        <dsp:cNvSpPr/>
      </dsp:nvSpPr>
      <dsp:spPr>
        <a:xfrm>
          <a:off x="1643137" y="799604"/>
          <a:ext cx="2752129" cy="2752129"/>
        </a:xfrm>
        <a:prstGeom prst="ellipse">
          <a:avLst/>
        </a:prstGeom>
        <a:solidFill>
          <a:schemeClr val="tx1"/>
        </a:solidFill>
        <a:ln>
          <a:noFill/>
        </a:ln>
        <a:effectLst/>
      </dsp:spPr>
      <dsp:style>
        <a:lnRef idx="0">
          <a:scrgbClr r="0" g="0" b="0"/>
        </a:lnRef>
        <a:fillRef idx="3">
          <a:scrgbClr r="0" g="0" b="0"/>
        </a:fillRef>
        <a:effectRef idx="2">
          <a:scrgbClr r="0" g="0" b="0"/>
        </a:effectRef>
        <a:fontRef idx="minor">
          <a:schemeClr val="lt1"/>
        </a:fontRef>
      </dsp:style>
    </dsp:sp>
    <dsp:sp modelId="{089F53E3-10B6-744C-BC34-222776209F2D}">
      <dsp:nvSpPr>
        <dsp:cNvPr id="0" name=""/>
        <dsp:cNvSpPr/>
      </dsp:nvSpPr>
      <dsp:spPr>
        <a:xfrm>
          <a:off x="4579140" y="938"/>
          <a:ext cx="1651277" cy="1651277"/>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Richmond, VA</a:t>
          </a:r>
        </a:p>
      </dsp:txBody>
      <dsp:txXfrm>
        <a:off x="4820964" y="242762"/>
        <a:ext cx="1167629" cy="1167629"/>
      </dsp:txXfrm>
    </dsp:sp>
    <dsp:sp modelId="{A7C0CBE4-8CAD-5546-9BAE-D96E74A8E5C0}">
      <dsp:nvSpPr>
        <dsp:cNvPr id="0" name=""/>
        <dsp:cNvSpPr/>
      </dsp:nvSpPr>
      <dsp:spPr>
        <a:xfrm>
          <a:off x="6395546" y="938"/>
          <a:ext cx="2476916" cy="16512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65-74 years</a:t>
          </a:r>
        </a:p>
        <a:p>
          <a:pPr marL="228600" lvl="1" indent="-228600" algn="l" defTabSz="889000">
            <a:lnSpc>
              <a:spcPct val="90000"/>
            </a:lnSpc>
            <a:spcBef>
              <a:spcPct val="0"/>
            </a:spcBef>
            <a:spcAft>
              <a:spcPct val="15000"/>
            </a:spcAft>
            <a:buChar char="•"/>
          </a:pPr>
          <a:r>
            <a:rPr lang="en-US" sz="2000" kern="1200" dirty="0"/>
            <a:t>75-84 years</a:t>
          </a:r>
        </a:p>
        <a:p>
          <a:pPr marL="228600" lvl="1" indent="-228600" algn="l" defTabSz="889000">
            <a:lnSpc>
              <a:spcPct val="90000"/>
            </a:lnSpc>
            <a:spcBef>
              <a:spcPct val="0"/>
            </a:spcBef>
            <a:spcAft>
              <a:spcPct val="15000"/>
            </a:spcAft>
            <a:buChar char="•"/>
          </a:pPr>
          <a:r>
            <a:rPr lang="en-US" sz="2000" kern="1200" dirty="0"/>
            <a:t>85+ years</a:t>
          </a:r>
        </a:p>
      </dsp:txBody>
      <dsp:txXfrm>
        <a:off x="6395546" y="938"/>
        <a:ext cx="2476916" cy="1651277"/>
      </dsp:txXfrm>
    </dsp:sp>
    <dsp:sp modelId="{3631AAA5-3A10-314F-B60E-644A5C07C2D0}">
      <dsp:nvSpPr>
        <dsp:cNvPr id="0" name=""/>
        <dsp:cNvSpPr/>
      </dsp:nvSpPr>
      <dsp:spPr>
        <a:xfrm>
          <a:off x="4579140" y="2699122"/>
          <a:ext cx="1651277" cy="1651277"/>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Houston, TX</a:t>
          </a:r>
        </a:p>
      </dsp:txBody>
      <dsp:txXfrm>
        <a:off x="4820964" y="2940946"/>
        <a:ext cx="1167629" cy="1167629"/>
      </dsp:txXfrm>
    </dsp:sp>
    <dsp:sp modelId="{87DC30CA-7B56-4D49-A652-F2BC029D2A65}">
      <dsp:nvSpPr>
        <dsp:cNvPr id="0" name=""/>
        <dsp:cNvSpPr/>
      </dsp:nvSpPr>
      <dsp:spPr>
        <a:xfrm>
          <a:off x="6395546" y="2699122"/>
          <a:ext cx="2476916" cy="16512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65-74 years</a:t>
          </a:r>
        </a:p>
        <a:p>
          <a:pPr marL="228600" lvl="1" indent="-228600" algn="l" defTabSz="889000">
            <a:lnSpc>
              <a:spcPct val="90000"/>
            </a:lnSpc>
            <a:spcBef>
              <a:spcPct val="0"/>
            </a:spcBef>
            <a:spcAft>
              <a:spcPct val="15000"/>
            </a:spcAft>
            <a:buChar char="•"/>
          </a:pPr>
          <a:r>
            <a:rPr lang="en-US" sz="2000" kern="1200" dirty="0"/>
            <a:t>75-84 years</a:t>
          </a:r>
        </a:p>
        <a:p>
          <a:pPr marL="228600" lvl="1" indent="-228600" algn="l" defTabSz="889000">
            <a:lnSpc>
              <a:spcPct val="90000"/>
            </a:lnSpc>
            <a:spcBef>
              <a:spcPct val="0"/>
            </a:spcBef>
            <a:spcAft>
              <a:spcPct val="15000"/>
            </a:spcAft>
            <a:buChar char="•"/>
          </a:pPr>
          <a:r>
            <a:rPr lang="en-US" sz="2000" kern="1200" dirty="0"/>
            <a:t>85+ years</a:t>
          </a:r>
        </a:p>
      </dsp:txBody>
      <dsp:txXfrm>
        <a:off x="6395546" y="2699122"/>
        <a:ext cx="2476916" cy="16512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25B680-D3A5-A040-85B0-3C1EC13D142F}">
      <dsp:nvSpPr>
        <dsp:cNvPr id="0" name=""/>
        <dsp:cNvSpPr/>
      </dsp:nvSpPr>
      <dsp:spPr>
        <a:xfrm>
          <a:off x="51" y="36604"/>
          <a:ext cx="4913783" cy="72000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Reduced Risk of Crashes</a:t>
          </a:r>
        </a:p>
      </dsp:txBody>
      <dsp:txXfrm>
        <a:off x="51" y="36604"/>
        <a:ext cx="4913783" cy="720000"/>
      </dsp:txXfrm>
    </dsp:sp>
    <dsp:sp modelId="{C3B01260-3BEA-3A4C-92A3-9B5EA8067358}">
      <dsp:nvSpPr>
        <dsp:cNvPr id="0" name=""/>
        <dsp:cNvSpPr/>
      </dsp:nvSpPr>
      <dsp:spPr>
        <a:xfrm>
          <a:off x="51" y="756604"/>
          <a:ext cx="4913783" cy="3225375"/>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Older adults (65+) have higher crash and fatality rates</a:t>
          </a:r>
        </a:p>
        <a:p>
          <a:pPr marL="548640" lvl="2" indent="-228600" algn="l" defTabSz="1111250">
            <a:lnSpc>
              <a:spcPct val="90000"/>
            </a:lnSpc>
            <a:spcBef>
              <a:spcPct val="0"/>
            </a:spcBef>
            <a:spcAft>
              <a:spcPct val="15000"/>
            </a:spcAft>
            <a:buChar char="•"/>
          </a:pPr>
          <a:r>
            <a:rPr lang="en-US" sz="2500" kern="1200" dirty="0"/>
            <a:t>18% of traffic fatalities</a:t>
          </a:r>
        </a:p>
        <a:p>
          <a:pPr marL="548640" lvl="2" indent="-228600" algn="l" defTabSz="1111250">
            <a:lnSpc>
              <a:spcPct val="90000"/>
            </a:lnSpc>
            <a:spcBef>
              <a:spcPct val="0"/>
            </a:spcBef>
            <a:spcAft>
              <a:spcPct val="15000"/>
            </a:spcAft>
            <a:buChar char="•"/>
          </a:pPr>
          <a:r>
            <a:rPr lang="en-US" sz="2500" kern="1200" dirty="0"/>
            <a:t>20% of pedestrian fatalities</a:t>
          </a:r>
        </a:p>
        <a:p>
          <a:pPr marL="228600" lvl="1" indent="-228600" algn="l" defTabSz="1111250">
            <a:lnSpc>
              <a:spcPct val="90000"/>
            </a:lnSpc>
            <a:spcBef>
              <a:spcPct val="0"/>
            </a:spcBef>
            <a:spcAft>
              <a:spcPct val="15000"/>
            </a:spcAft>
            <a:buChar char="•"/>
          </a:pPr>
          <a:r>
            <a:rPr lang="en-US" sz="2500" b="1" kern="1200" dirty="0"/>
            <a:t>TNC drivers operate vehicles more safely than average drivers </a:t>
          </a:r>
        </a:p>
        <a:p>
          <a:pPr marL="228600" lvl="1" indent="-228600" algn="l" defTabSz="1111250">
            <a:lnSpc>
              <a:spcPct val="90000"/>
            </a:lnSpc>
            <a:spcBef>
              <a:spcPct val="0"/>
            </a:spcBef>
            <a:spcAft>
              <a:spcPct val="15000"/>
            </a:spcAft>
            <a:buChar char="•"/>
          </a:pPr>
          <a:endParaRPr lang="en-US" sz="2500" kern="1200" dirty="0"/>
        </a:p>
      </dsp:txBody>
      <dsp:txXfrm>
        <a:off x="51" y="756604"/>
        <a:ext cx="4913783" cy="3225375"/>
      </dsp:txXfrm>
    </dsp:sp>
    <dsp:sp modelId="{440A63C8-A168-BE49-B0B2-A9B563972BE9}">
      <dsp:nvSpPr>
        <dsp:cNvPr id="0" name=""/>
        <dsp:cNvSpPr/>
      </dsp:nvSpPr>
      <dsp:spPr>
        <a:xfrm>
          <a:off x="5601764" y="36604"/>
          <a:ext cx="4913783" cy="72000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TNC Safety Features </a:t>
          </a:r>
        </a:p>
      </dsp:txBody>
      <dsp:txXfrm>
        <a:off x="5601764" y="36604"/>
        <a:ext cx="4913783" cy="720000"/>
      </dsp:txXfrm>
    </dsp:sp>
    <dsp:sp modelId="{52F2BDF9-8538-C647-8ED5-B48F09D82AC1}">
      <dsp:nvSpPr>
        <dsp:cNvPr id="0" name=""/>
        <dsp:cNvSpPr/>
      </dsp:nvSpPr>
      <dsp:spPr>
        <a:xfrm>
          <a:off x="5601764" y="756604"/>
          <a:ext cx="4913783" cy="3225375"/>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Background checks</a:t>
          </a:r>
        </a:p>
        <a:p>
          <a:pPr marL="228600" lvl="1" indent="-228600" algn="l" defTabSz="1111250">
            <a:lnSpc>
              <a:spcPct val="90000"/>
            </a:lnSpc>
            <a:spcBef>
              <a:spcPct val="0"/>
            </a:spcBef>
            <a:spcAft>
              <a:spcPct val="15000"/>
            </a:spcAft>
            <a:buChar char="•"/>
          </a:pPr>
          <a:r>
            <a:rPr lang="en-US" sz="2500" kern="1200" dirty="0"/>
            <a:t>Clear driving records </a:t>
          </a:r>
        </a:p>
        <a:p>
          <a:pPr marL="228600" lvl="1" indent="-228600" algn="l" defTabSz="1111250">
            <a:lnSpc>
              <a:spcPct val="90000"/>
            </a:lnSpc>
            <a:spcBef>
              <a:spcPct val="0"/>
            </a:spcBef>
            <a:spcAft>
              <a:spcPct val="15000"/>
            </a:spcAft>
            <a:buChar char="•"/>
          </a:pPr>
          <a:r>
            <a:rPr lang="en-US" sz="2500" kern="1200" dirty="0"/>
            <a:t>Vehicle inspections</a:t>
          </a:r>
        </a:p>
        <a:p>
          <a:pPr marL="228600" lvl="1" indent="-228600" algn="l" defTabSz="1111250">
            <a:lnSpc>
              <a:spcPct val="90000"/>
            </a:lnSpc>
            <a:spcBef>
              <a:spcPct val="0"/>
            </a:spcBef>
            <a:spcAft>
              <a:spcPct val="15000"/>
            </a:spcAft>
            <a:buChar char="•"/>
          </a:pPr>
          <a:r>
            <a:rPr lang="en-US" sz="2500" kern="1200" dirty="0"/>
            <a:t>Digital payments</a:t>
          </a:r>
        </a:p>
        <a:p>
          <a:pPr marL="228600" lvl="1" indent="-228600" algn="l" defTabSz="1111250">
            <a:lnSpc>
              <a:spcPct val="90000"/>
            </a:lnSpc>
            <a:spcBef>
              <a:spcPct val="0"/>
            </a:spcBef>
            <a:spcAft>
              <a:spcPct val="15000"/>
            </a:spcAft>
            <a:buChar char="•"/>
          </a:pPr>
          <a:r>
            <a:rPr lang="en-US" sz="2500" kern="1200" dirty="0"/>
            <a:t>GPS tracking</a:t>
          </a:r>
        </a:p>
        <a:p>
          <a:pPr marL="228600" lvl="1" indent="-228600" algn="l" defTabSz="1111250">
            <a:lnSpc>
              <a:spcPct val="90000"/>
            </a:lnSpc>
            <a:spcBef>
              <a:spcPct val="0"/>
            </a:spcBef>
            <a:spcAft>
              <a:spcPct val="15000"/>
            </a:spcAft>
            <a:buChar char="•"/>
          </a:pPr>
          <a:r>
            <a:rPr lang="en-US" sz="2500" kern="1200" dirty="0"/>
            <a:t>Driver and passenger rating systems </a:t>
          </a:r>
        </a:p>
      </dsp:txBody>
      <dsp:txXfrm>
        <a:off x="5601764" y="756604"/>
        <a:ext cx="4913783" cy="32253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25B680-D3A5-A040-85B0-3C1EC13D142F}">
      <dsp:nvSpPr>
        <dsp:cNvPr id="0" name=""/>
        <dsp:cNvSpPr/>
      </dsp:nvSpPr>
      <dsp:spPr>
        <a:xfrm>
          <a:off x="51" y="36604"/>
          <a:ext cx="4913783" cy="72000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Reduced Risk of Crashes</a:t>
          </a:r>
        </a:p>
      </dsp:txBody>
      <dsp:txXfrm>
        <a:off x="51" y="36604"/>
        <a:ext cx="4913783" cy="720000"/>
      </dsp:txXfrm>
    </dsp:sp>
    <dsp:sp modelId="{C3B01260-3BEA-3A4C-92A3-9B5EA8067358}">
      <dsp:nvSpPr>
        <dsp:cNvPr id="0" name=""/>
        <dsp:cNvSpPr/>
      </dsp:nvSpPr>
      <dsp:spPr>
        <a:xfrm>
          <a:off x="51" y="756604"/>
          <a:ext cx="4913783" cy="3225375"/>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Older adults 65+ years high crash and fatality rates</a:t>
          </a:r>
        </a:p>
        <a:p>
          <a:pPr marL="228600" lvl="1" indent="-228600" algn="l" defTabSz="1111250">
            <a:lnSpc>
              <a:spcPct val="90000"/>
            </a:lnSpc>
            <a:spcBef>
              <a:spcPct val="0"/>
            </a:spcBef>
            <a:spcAft>
              <a:spcPct val="15000"/>
            </a:spcAft>
            <a:buChar char="•"/>
          </a:pPr>
          <a:r>
            <a:rPr lang="en-US" sz="2500" kern="1200" dirty="0"/>
            <a:t>17% of traffic fatalities</a:t>
          </a:r>
        </a:p>
        <a:p>
          <a:pPr marL="228600" lvl="1" indent="-228600" algn="l" defTabSz="1111250">
            <a:lnSpc>
              <a:spcPct val="90000"/>
            </a:lnSpc>
            <a:spcBef>
              <a:spcPct val="0"/>
            </a:spcBef>
            <a:spcAft>
              <a:spcPct val="15000"/>
            </a:spcAft>
            <a:buChar char="•"/>
          </a:pPr>
          <a:r>
            <a:rPr lang="en-US" sz="2500" kern="1200" dirty="0"/>
            <a:t>20% of pedestrian fatalities</a:t>
          </a:r>
        </a:p>
        <a:p>
          <a:pPr marL="228600" lvl="1" indent="-228600" algn="l" defTabSz="1111250">
            <a:lnSpc>
              <a:spcPct val="90000"/>
            </a:lnSpc>
            <a:spcBef>
              <a:spcPct val="0"/>
            </a:spcBef>
            <a:spcAft>
              <a:spcPct val="15000"/>
            </a:spcAft>
            <a:buChar char="•"/>
          </a:pPr>
          <a:r>
            <a:rPr lang="en-US" sz="2500" b="1" kern="1200" dirty="0"/>
            <a:t>TNC drivers operate vehicles more safely than average drivers </a:t>
          </a:r>
        </a:p>
        <a:p>
          <a:pPr marL="228600" lvl="1" indent="-228600" algn="l" defTabSz="1111250">
            <a:lnSpc>
              <a:spcPct val="90000"/>
            </a:lnSpc>
            <a:spcBef>
              <a:spcPct val="0"/>
            </a:spcBef>
            <a:spcAft>
              <a:spcPct val="15000"/>
            </a:spcAft>
            <a:buChar char="•"/>
          </a:pPr>
          <a:endParaRPr lang="en-US" sz="2500" kern="1200" dirty="0"/>
        </a:p>
      </dsp:txBody>
      <dsp:txXfrm>
        <a:off x="51" y="756604"/>
        <a:ext cx="4913783" cy="3225375"/>
      </dsp:txXfrm>
    </dsp:sp>
    <dsp:sp modelId="{440A63C8-A168-BE49-B0B2-A9B563972BE9}">
      <dsp:nvSpPr>
        <dsp:cNvPr id="0" name=""/>
        <dsp:cNvSpPr/>
      </dsp:nvSpPr>
      <dsp:spPr>
        <a:xfrm>
          <a:off x="5601764" y="36604"/>
          <a:ext cx="4913783" cy="72000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TNC Safety Features </a:t>
          </a:r>
        </a:p>
      </dsp:txBody>
      <dsp:txXfrm>
        <a:off x="5601764" y="36604"/>
        <a:ext cx="4913783" cy="720000"/>
      </dsp:txXfrm>
    </dsp:sp>
    <dsp:sp modelId="{52F2BDF9-8538-C647-8ED5-B48F09D82AC1}">
      <dsp:nvSpPr>
        <dsp:cNvPr id="0" name=""/>
        <dsp:cNvSpPr/>
      </dsp:nvSpPr>
      <dsp:spPr>
        <a:xfrm>
          <a:off x="5601764" y="756604"/>
          <a:ext cx="4913783" cy="3225375"/>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Background checks</a:t>
          </a:r>
        </a:p>
        <a:p>
          <a:pPr marL="228600" lvl="1" indent="-228600" algn="l" defTabSz="1111250">
            <a:lnSpc>
              <a:spcPct val="90000"/>
            </a:lnSpc>
            <a:spcBef>
              <a:spcPct val="0"/>
            </a:spcBef>
            <a:spcAft>
              <a:spcPct val="15000"/>
            </a:spcAft>
            <a:buChar char="•"/>
          </a:pPr>
          <a:r>
            <a:rPr lang="en-US" sz="2500" kern="1200" dirty="0"/>
            <a:t>Clear driving records </a:t>
          </a:r>
        </a:p>
        <a:p>
          <a:pPr marL="228600" lvl="1" indent="-228600" algn="l" defTabSz="1111250">
            <a:lnSpc>
              <a:spcPct val="90000"/>
            </a:lnSpc>
            <a:spcBef>
              <a:spcPct val="0"/>
            </a:spcBef>
            <a:spcAft>
              <a:spcPct val="15000"/>
            </a:spcAft>
            <a:buChar char="•"/>
          </a:pPr>
          <a:r>
            <a:rPr lang="en-US" sz="2500" kern="1200" dirty="0"/>
            <a:t>Vehicle inspections</a:t>
          </a:r>
        </a:p>
        <a:p>
          <a:pPr marL="228600" lvl="1" indent="-228600" algn="l" defTabSz="1111250">
            <a:lnSpc>
              <a:spcPct val="90000"/>
            </a:lnSpc>
            <a:spcBef>
              <a:spcPct val="0"/>
            </a:spcBef>
            <a:spcAft>
              <a:spcPct val="15000"/>
            </a:spcAft>
            <a:buChar char="•"/>
          </a:pPr>
          <a:r>
            <a:rPr lang="en-US" sz="2500" kern="1200" dirty="0"/>
            <a:t>Digital payments</a:t>
          </a:r>
        </a:p>
        <a:p>
          <a:pPr marL="228600" lvl="1" indent="-228600" algn="l" defTabSz="1111250">
            <a:lnSpc>
              <a:spcPct val="90000"/>
            </a:lnSpc>
            <a:spcBef>
              <a:spcPct val="0"/>
            </a:spcBef>
            <a:spcAft>
              <a:spcPct val="15000"/>
            </a:spcAft>
            <a:buChar char="•"/>
          </a:pPr>
          <a:r>
            <a:rPr lang="en-US" sz="2500" kern="1200" dirty="0"/>
            <a:t>GPS tracking</a:t>
          </a:r>
        </a:p>
        <a:p>
          <a:pPr marL="228600" lvl="1" indent="-228600" algn="l" defTabSz="1111250">
            <a:lnSpc>
              <a:spcPct val="90000"/>
            </a:lnSpc>
            <a:spcBef>
              <a:spcPct val="0"/>
            </a:spcBef>
            <a:spcAft>
              <a:spcPct val="15000"/>
            </a:spcAft>
            <a:buChar char="•"/>
          </a:pPr>
          <a:r>
            <a:rPr lang="en-US" sz="2500" kern="1200" dirty="0"/>
            <a:t>Driver and passenger rating systems </a:t>
          </a:r>
        </a:p>
      </dsp:txBody>
      <dsp:txXfrm>
        <a:off x="5601764" y="756604"/>
        <a:ext cx="4913783" cy="32253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F8CC6E-8D86-444B-B57B-470314CBC304}">
      <dsp:nvSpPr>
        <dsp:cNvPr id="0" name=""/>
        <dsp:cNvSpPr/>
      </dsp:nvSpPr>
      <dsp:spPr>
        <a:xfrm>
          <a:off x="-5405193" y="-834015"/>
          <a:ext cx="6485564" cy="6485564"/>
        </a:xfrm>
        <a:prstGeom prst="blockArc">
          <a:avLst>
            <a:gd name="adj1" fmla="val 18900000"/>
            <a:gd name="adj2" fmla="val 2700000"/>
            <a:gd name="adj3" fmla="val 33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62063FB-7F2A-8B40-A200-4A63DAC8BE88}">
      <dsp:nvSpPr>
        <dsp:cNvPr id="0" name=""/>
        <dsp:cNvSpPr/>
      </dsp:nvSpPr>
      <dsp:spPr>
        <a:xfrm>
          <a:off x="885583" y="688232"/>
          <a:ext cx="7217004" cy="137627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92417" tIns="76200" rIns="76200" bIns="76200" numCol="1" spcCol="1270" anchor="ctr" anchorCtr="0">
          <a:noAutofit/>
        </a:bodyPr>
        <a:lstStyle/>
        <a:p>
          <a:pPr marL="0" lvl="0" indent="0" algn="l" defTabSz="1333500">
            <a:lnSpc>
              <a:spcPct val="90000"/>
            </a:lnSpc>
            <a:spcBef>
              <a:spcPct val="0"/>
            </a:spcBef>
            <a:spcAft>
              <a:spcPct val="35000"/>
            </a:spcAft>
            <a:buNone/>
          </a:pPr>
          <a:r>
            <a:rPr lang="en-US" sz="3000" kern="1200" dirty="0"/>
            <a:t>What are the factors influencing the adoption and use of TNCs by older populations?</a:t>
          </a:r>
        </a:p>
      </dsp:txBody>
      <dsp:txXfrm>
        <a:off x="885583" y="688232"/>
        <a:ext cx="7217004" cy="1376272"/>
      </dsp:txXfrm>
    </dsp:sp>
    <dsp:sp modelId="{133486E7-8139-CA4D-9F4A-5DDC2B0F38AA}">
      <dsp:nvSpPr>
        <dsp:cNvPr id="0" name=""/>
        <dsp:cNvSpPr/>
      </dsp:nvSpPr>
      <dsp:spPr>
        <a:xfrm>
          <a:off x="25412" y="516198"/>
          <a:ext cx="1720341" cy="1720341"/>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204D9E4-6A10-A94B-9217-3BC1C0BCC9C9}">
      <dsp:nvSpPr>
        <dsp:cNvPr id="0" name=""/>
        <dsp:cNvSpPr/>
      </dsp:nvSpPr>
      <dsp:spPr>
        <a:xfrm>
          <a:off x="885583" y="2753027"/>
          <a:ext cx="7217004" cy="137627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92417" tIns="76200" rIns="76200" bIns="76200" numCol="1" spcCol="1270" anchor="ctr" anchorCtr="0">
          <a:noAutofit/>
        </a:bodyPr>
        <a:lstStyle/>
        <a:p>
          <a:pPr marL="0" lvl="0" indent="0" algn="l" defTabSz="1333500">
            <a:lnSpc>
              <a:spcPct val="90000"/>
            </a:lnSpc>
            <a:spcBef>
              <a:spcPct val="0"/>
            </a:spcBef>
            <a:spcAft>
              <a:spcPct val="35000"/>
            </a:spcAft>
            <a:buNone/>
          </a:pPr>
          <a:r>
            <a:rPr lang="en-US" sz="3000" kern="1200" dirty="0"/>
            <a:t>What would be the most effective ways of mitigating perceived </a:t>
          </a:r>
          <a:r>
            <a:rPr lang="en-US" sz="3000" kern="1200"/>
            <a:t>negative influence?</a:t>
          </a:r>
        </a:p>
      </dsp:txBody>
      <dsp:txXfrm>
        <a:off x="885583" y="2753027"/>
        <a:ext cx="7217004" cy="1376272"/>
      </dsp:txXfrm>
    </dsp:sp>
    <dsp:sp modelId="{1CE31C96-885B-3D40-8099-E582510C6AFC}">
      <dsp:nvSpPr>
        <dsp:cNvPr id="0" name=""/>
        <dsp:cNvSpPr/>
      </dsp:nvSpPr>
      <dsp:spPr>
        <a:xfrm>
          <a:off x="25412" y="2580993"/>
          <a:ext cx="1720341" cy="1720341"/>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F8CC6E-8D86-444B-B57B-470314CBC304}">
      <dsp:nvSpPr>
        <dsp:cNvPr id="0" name=""/>
        <dsp:cNvSpPr/>
      </dsp:nvSpPr>
      <dsp:spPr>
        <a:xfrm>
          <a:off x="-5405193" y="-834015"/>
          <a:ext cx="6485564" cy="6485564"/>
        </a:xfrm>
        <a:prstGeom prst="blockArc">
          <a:avLst>
            <a:gd name="adj1" fmla="val 18900000"/>
            <a:gd name="adj2" fmla="val 2700000"/>
            <a:gd name="adj3" fmla="val 33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62063FB-7F2A-8B40-A200-4A63DAC8BE88}">
      <dsp:nvSpPr>
        <dsp:cNvPr id="0" name=""/>
        <dsp:cNvSpPr/>
      </dsp:nvSpPr>
      <dsp:spPr>
        <a:xfrm>
          <a:off x="885583" y="688232"/>
          <a:ext cx="7217004" cy="137627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92417" tIns="76200" rIns="76200" bIns="76200" numCol="1" spcCol="1270" anchor="ctr" anchorCtr="0">
          <a:noAutofit/>
        </a:bodyPr>
        <a:lstStyle/>
        <a:p>
          <a:pPr marL="0" lvl="0" indent="0" algn="l" defTabSz="1333500">
            <a:lnSpc>
              <a:spcPct val="90000"/>
            </a:lnSpc>
            <a:spcBef>
              <a:spcPct val="0"/>
            </a:spcBef>
            <a:spcAft>
              <a:spcPct val="35000"/>
            </a:spcAft>
            <a:buNone/>
          </a:pPr>
          <a:r>
            <a:rPr lang="en-US" sz="3000" kern="1200" dirty="0"/>
            <a:t>What are the factors influencing the adoption and use of TNCs by older populations</a:t>
          </a:r>
        </a:p>
      </dsp:txBody>
      <dsp:txXfrm>
        <a:off x="885583" y="688232"/>
        <a:ext cx="7217004" cy="1376272"/>
      </dsp:txXfrm>
    </dsp:sp>
    <dsp:sp modelId="{133486E7-8139-CA4D-9F4A-5DDC2B0F38AA}">
      <dsp:nvSpPr>
        <dsp:cNvPr id="0" name=""/>
        <dsp:cNvSpPr/>
      </dsp:nvSpPr>
      <dsp:spPr>
        <a:xfrm>
          <a:off x="25412" y="516198"/>
          <a:ext cx="1720341" cy="1720341"/>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204D9E4-6A10-A94B-9217-3BC1C0BCC9C9}">
      <dsp:nvSpPr>
        <dsp:cNvPr id="0" name=""/>
        <dsp:cNvSpPr/>
      </dsp:nvSpPr>
      <dsp:spPr>
        <a:xfrm>
          <a:off x="885583" y="2753027"/>
          <a:ext cx="7217004" cy="137627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92417" tIns="76200" rIns="76200" bIns="76200" numCol="1" spcCol="1270" anchor="ctr" anchorCtr="0">
          <a:noAutofit/>
        </a:bodyPr>
        <a:lstStyle/>
        <a:p>
          <a:pPr marL="0" lvl="0" indent="0" algn="l" defTabSz="1333500">
            <a:lnSpc>
              <a:spcPct val="90000"/>
            </a:lnSpc>
            <a:spcBef>
              <a:spcPct val="0"/>
            </a:spcBef>
            <a:spcAft>
              <a:spcPct val="35000"/>
            </a:spcAft>
            <a:buNone/>
          </a:pPr>
          <a:r>
            <a:rPr lang="en-US" sz="3000" kern="1200" dirty="0"/>
            <a:t>What would be the most effective ways of mitigating negative perceptions?</a:t>
          </a:r>
        </a:p>
      </dsp:txBody>
      <dsp:txXfrm>
        <a:off x="885583" y="2753027"/>
        <a:ext cx="7217004" cy="1376272"/>
      </dsp:txXfrm>
    </dsp:sp>
    <dsp:sp modelId="{1CE31C96-885B-3D40-8099-E582510C6AFC}">
      <dsp:nvSpPr>
        <dsp:cNvPr id="0" name=""/>
        <dsp:cNvSpPr/>
      </dsp:nvSpPr>
      <dsp:spPr>
        <a:xfrm>
          <a:off x="25412" y="2580993"/>
          <a:ext cx="1720341" cy="1720341"/>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A49E4C-D198-CF40-8089-82AE49943E17}">
      <dsp:nvSpPr>
        <dsp:cNvPr id="0" name=""/>
        <dsp:cNvSpPr/>
      </dsp:nvSpPr>
      <dsp:spPr>
        <a:xfrm>
          <a:off x="2462026" y="1178"/>
          <a:ext cx="2485132" cy="124256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4295" tIns="49530" rIns="74295" bIns="49530" numCol="1" spcCol="1270" anchor="ctr" anchorCtr="0">
          <a:noAutofit/>
        </a:bodyPr>
        <a:lstStyle/>
        <a:p>
          <a:pPr marL="0" lvl="0" indent="0" algn="ctr" defTabSz="1733550">
            <a:lnSpc>
              <a:spcPct val="90000"/>
            </a:lnSpc>
            <a:spcBef>
              <a:spcPct val="0"/>
            </a:spcBef>
            <a:spcAft>
              <a:spcPct val="35000"/>
            </a:spcAft>
            <a:buNone/>
          </a:pPr>
          <a:r>
            <a:rPr lang="en-US" sz="3900" kern="1200" dirty="0"/>
            <a:t>Expert Interviews</a:t>
          </a:r>
        </a:p>
      </dsp:txBody>
      <dsp:txXfrm>
        <a:off x="2498420" y="37572"/>
        <a:ext cx="2412344" cy="1169778"/>
      </dsp:txXfrm>
    </dsp:sp>
    <dsp:sp modelId="{27883BD1-7060-E84F-9572-119EB7D8B2A8}">
      <dsp:nvSpPr>
        <dsp:cNvPr id="0" name=""/>
        <dsp:cNvSpPr/>
      </dsp:nvSpPr>
      <dsp:spPr>
        <a:xfrm>
          <a:off x="2710539" y="1243744"/>
          <a:ext cx="248513" cy="931924"/>
        </a:xfrm>
        <a:custGeom>
          <a:avLst/>
          <a:gdLst/>
          <a:ahLst/>
          <a:cxnLst/>
          <a:rect l="0" t="0" r="0" b="0"/>
          <a:pathLst>
            <a:path>
              <a:moveTo>
                <a:pt x="0" y="0"/>
              </a:moveTo>
              <a:lnTo>
                <a:pt x="0" y="931924"/>
              </a:lnTo>
              <a:lnTo>
                <a:pt x="248513" y="93192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2FF55F4-7FFD-DB48-8071-677BFCD21318}">
      <dsp:nvSpPr>
        <dsp:cNvPr id="0" name=""/>
        <dsp:cNvSpPr/>
      </dsp:nvSpPr>
      <dsp:spPr>
        <a:xfrm>
          <a:off x="2959052" y="1554385"/>
          <a:ext cx="1988105" cy="124256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TNC Providers </a:t>
          </a:r>
        </a:p>
      </dsp:txBody>
      <dsp:txXfrm>
        <a:off x="2995446" y="1590779"/>
        <a:ext cx="1915317" cy="1169778"/>
      </dsp:txXfrm>
    </dsp:sp>
    <dsp:sp modelId="{D9E34BD3-7A04-9345-905C-B96A4B4C8E74}">
      <dsp:nvSpPr>
        <dsp:cNvPr id="0" name=""/>
        <dsp:cNvSpPr/>
      </dsp:nvSpPr>
      <dsp:spPr>
        <a:xfrm>
          <a:off x="2710539" y="1243744"/>
          <a:ext cx="248513" cy="2485132"/>
        </a:xfrm>
        <a:custGeom>
          <a:avLst/>
          <a:gdLst/>
          <a:ahLst/>
          <a:cxnLst/>
          <a:rect l="0" t="0" r="0" b="0"/>
          <a:pathLst>
            <a:path>
              <a:moveTo>
                <a:pt x="0" y="0"/>
              </a:moveTo>
              <a:lnTo>
                <a:pt x="0" y="2485132"/>
              </a:lnTo>
              <a:lnTo>
                <a:pt x="248513" y="2485132"/>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3E58843-663C-A24B-B475-0D027CCB4A29}">
      <dsp:nvSpPr>
        <dsp:cNvPr id="0" name=""/>
        <dsp:cNvSpPr/>
      </dsp:nvSpPr>
      <dsp:spPr>
        <a:xfrm>
          <a:off x="2959052" y="3107593"/>
          <a:ext cx="1988105" cy="124256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Human Service Organizations</a:t>
          </a:r>
        </a:p>
      </dsp:txBody>
      <dsp:txXfrm>
        <a:off x="2995446" y="3143987"/>
        <a:ext cx="1915317" cy="1169778"/>
      </dsp:txXfrm>
    </dsp:sp>
    <dsp:sp modelId="{ECD2917B-D0D9-D947-B27D-D30AA7FB78BC}">
      <dsp:nvSpPr>
        <dsp:cNvPr id="0" name=""/>
        <dsp:cNvSpPr/>
      </dsp:nvSpPr>
      <dsp:spPr>
        <a:xfrm>
          <a:off x="5568441" y="1178"/>
          <a:ext cx="2485132" cy="124256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4295" tIns="49530" rIns="74295" bIns="49530" numCol="1" spcCol="1270" anchor="ctr" anchorCtr="0">
          <a:noAutofit/>
        </a:bodyPr>
        <a:lstStyle/>
        <a:p>
          <a:pPr marL="0" lvl="0" indent="0" algn="ctr" defTabSz="1733550">
            <a:lnSpc>
              <a:spcPct val="90000"/>
            </a:lnSpc>
            <a:spcBef>
              <a:spcPct val="0"/>
            </a:spcBef>
            <a:spcAft>
              <a:spcPct val="35000"/>
            </a:spcAft>
            <a:buNone/>
          </a:pPr>
          <a:r>
            <a:rPr lang="en-US" sz="3900" kern="1200" dirty="0"/>
            <a:t>Focus Groups</a:t>
          </a:r>
        </a:p>
      </dsp:txBody>
      <dsp:txXfrm>
        <a:off x="5604835" y="37572"/>
        <a:ext cx="2412344" cy="1169778"/>
      </dsp:txXfrm>
    </dsp:sp>
    <dsp:sp modelId="{3C62AE07-BD68-494B-8A8B-44F3D82FEA7D}">
      <dsp:nvSpPr>
        <dsp:cNvPr id="0" name=""/>
        <dsp:cNvSpPr/>
      </dsp:nvSpPr>
      <dsp:spPr>
        <a:xfrm>
          <a:off x="5816954" y="1243744"/>
          <a:ext cx="248513" cy="931924"/>
        </a:xfrm>
        <a:custGeom>
          <a:avLst/>
          <a:gdLst/>
          <a:ahLst/>
          <a:cxnLst/>
          <a:rect l="0" t="0" r="0" b="0"/>
          <a:pathLst>
            <a:path>
              <a:moveTo>
                <a:pt x="0" y="0"/>
              </a:moveTo>
              <a:lnTo>
                <a:pt x="0" y="931924"/>
              </a:lnTo>
              <a:lnTo>
                <a:pt x="248513" y="93192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863D4E6-CDFF-844D-BD2E-7B94C69B368C}">
      <dsp:nvSpPr>
        <dsp:cNvPr id="0" name=""/>
        <dsp:cNvSpPr/>
      </dsp:nvSpPr>
      <dsp:spPr>
        <a:xfrm>
          <a:off x="6065467" y="1554385"/>
          <a:ext cx="1988105" cy="124256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Richmond, VA</a:t>
          </a:r>
        </a:p>
      </dsp:txBody>
      <dsp:txXfrm>
        <a:off x="6101861" y="1590779"/>
        <a:ext cx="1915317" cy="1169778"/>
      </dsp:txXfrm>
    </dsp:sp>
    <dsp:sp modelId="{6E36976C-5CA9-1F4F-AD24-862A275FC542}">
      <dsp:nvSpPr>
        <dsp:cNvPr id="0" name=""/>
        <dsp:cNvSpPr/>
      </dsp:nvSpPr>
      <dsp:spPr>
        <a:xfrm>
          <a:off x="5816954" y="1243744"/>
          <a:ext cx="248513" cy="2485132"/>
        </a:xfrm>
        <a:custGeom>
          <a:avLst/>
          <a:gdLst/>
          <a:ahLst/>
          <a:cxnLst/>
          <a:rect l="0" t="0" r="0" b="0"/>
          <a:pathLst>
            <a:path>
              <a:moveTo>
                <a:pt x="0" y="0"/>
              </a:moveTo>
              <a:lnTo>
                <a:pt x="0" y="2485132"/>
              </a:lnTo>
              <a:lnTo>
                <a:pt x="248513" y="2485132"/>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9318471-3011-9543-9AD9-3D688B67C851}">
      <dsp:nvSpPr>
        <dsp:cNvPr id="0" name=""/>
        <dsp:cNvSpPr/>
      </dsp:nvSpPr>
      <dsp:spPr>
        <a:xfrm>
          <a:off x="6065467" y="3107593"/>
          <a:ext cx="1988105" cy="124256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Houston, TX</a:t>
          </a:r>
        </a:p>
      </dsp:txBody>
      <dsp:txXfrm>
        <a:off x="6101861" y="3143987"/>
        <a:ext cx="1915317" cy="11697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A49E4C-D198-CF40-8089-82AE49943E17}">
      <dsp:nvSpPr>
        <dsp:cNvPr id="0" name=""/>
        <dsp:cNvSpPr/>
      </dsp:nvSpPr>
      <dsp:spPr>
        <a:xfrm>
          <a:off x="2462026" y="1178"/>
          <a:ext cx="2485132" cy="124256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4295" tIns="49530" rIns="74295" bIns="49530" numCol="1" spcCol="1270" anchor="ctr" anchorCtr="0">
          <a:noAutofit/>
        </a:bodyPr>
        <a:lstStyle/>
        <a:p>
          <a:pPr marL="0" lvl="0" indent="0" algn="ctr" defTabSz="1733550">
            <a:lnSpc>
              <a:spcPct val="90000"/>
            </a:lnSpc>
            <a:spcBef>
              <a:spcPct val="0"/>
            </a:spcBef>
            <a:spcAft>
              <a:spcPct val="35000"/>
            </a:spcAft>
            <a:buNone/>
          </a:pPr>
          <a:r>
            <a:rPr lang="en-US" sz="3900" kern="1200" dirty="0"/>
            <a:t>Expert Interviews</a:t>
          </a:r>
        </a:p>
      </dsp:txBody>
      <dsp:txXfrm>
        <a:off x="2498420" y="37572"/>
        <a:ext cx="2412344" cy="1169778"/>
      </dsp:txXfrm>
    </dsp:sp>
    <dsp:sp modelId="{27883BD1-7060-E84F-9572-119EB7D8B2A8}">
      <dsp:nvSpPr>
        <dsp:cNvPr id="0" name=""/>
        <dsp:cNvSpPr/>
      </dsp:nvSpPr>
      <dsp:spPr>
        <a:xfrm>
          <a:off x="2710539" y="1243744"/>
          <a:ext cx="248513" cy="931924"/>
        </a:xfrm>
        <a:custGeom>
          <a:avLst/>
          <a:gdLst/>
          <a:ahLst/>
          <a:cxnLst/>
          <a:rect l="0" t="0" r="0" b="0"/>
          <a:pathLst>
            <a:path>
              <a:moveTo>
                <a:pt x="0" y="0"/>
              </a:moveTo>
              <a:lnTo>
                <a:pt x="0" y="931924"/>
              </a:lnTo>
              <a:lnTo>
                <a:pt x="248513" y="93192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2FF55F4-7FFD-DB48-8071-677BFCD21318}">
      <dsp:nvSpPr>
        <dsp:cNvPr id="0" name=""/>
        <dsp:cNvSpPr/>
      </dsp:nvSpPr>
      <dsp:spPr>
        <a:xfrm>
          <a:off x="2959052" y="1554385"/>
          <a:ext cx="1988105" cy="124256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TNC Providers </a:t>
          </a:r>
        </a:p>
      </dsp:txBody>
      <dsp:txXfrm>
        <a:off x="2995446" y="1590779"/>
        <a:ext cx="1915317" cy="1169778"/>
      </dsp:txXfrm>
    </dsp:sp>
    <dsp:sp modelId="{D9E34BD3-7A04-9345-905C-B96A4B4C8E74}">
      <dsp:nvSpPr>
        <dsp:cNvPr id="0" name=""/>
        <dsp:cNvSpPr/>
      </dsp:nvSpPr>
      <dsp:spPr>
        <a:xfrm>
          <a:off x="2710539" y="1243744"/>
          <a:ext cx="248513" cy="2485132"/>
        </a:xfrm>
        <a:custGeom>
          <a:avLst/>
          <a:gdLst/>
          <a:ahLst/>
          <a:cxnLst/>
          <a:rect l="0" t="0" r="0" b="0"/>
          <a:pathLst>
            <a:path>
              <a:moveTo>
                <a:pt x="0" y="0"/>
              </a:moveTo>
              <a:lnTo>
                <a:pt x="0" y="2485132"/>
              </a:lnTo>
              <a:lnTo>
                <a:pt x="248513" y="2485132"/>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3E58843-663C-A24B-B475-0D027CCB4A29}">
      <dsp:nvSpPr>
        <dsp:cNvPr id="0" name=""/>
        <dsp:cNvSpPr/>
      </dsp:nvSpPr>
      <dsp:spPr>
        <a:xfrm>
          <a:off x="2959052" y="3107593"/>
          <a:ext cx="1988105" cy="124256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Human Service Organizations</a:t>
          </a:r>
        </a:p>
      </dsp:txBody>
      <dsp:txXfrm>
        <a:off x="2995446" y="3143987"/>
        <a:ext cx="1915317" cy="1169778"/>
      </dsp:txXfrm>
    </dsp:sp>
    <dsp:sp modelId="{ECD2917B-D0D9-D947-B27D-D30AA7FB78BC}">
      <dsp:nvSpPr>
        <dsp:cNvPr id="0" name=""/>
        <dsp:cNvSpPr/>
      </dsp:nvSpPr>
      <dsp:spPr>
        <a:xfrm>
          <a:off x="5568441" y="1178"/>
          <a:ext cx="2485132" cy="124256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4295" tIns="49530" rIns="74295" bIns="49530" numCol="1" spcCol="1270" anchor="ctr" anchorCtr="0">
          <a:noAutofit/>
        </a:bodyPr>
        <a:lstStyle/>
        <a:p>
          <a:pPr marL="0" lvl="0" indent="0" algn="ctr" defTabSz="1733550">
            <a:lnSpc>
              <a:spcPct val="90000"/>
            </a:lnSpc>
            <a:spcBef>
              <a:spcPct val="0"/>
            </a:spcBef>
            <a:spcAft>
              <a:spcPct val="35000"/>
            </a:spcAft>
            <a:buNone/>
          </a:pPr>
          <a:r>
            <a:rPr lang="en-US" sz="3900" kern="1200" dirty="0"/>
            <a:t>Focus Groups</a:t>
          </a:r>
        </a:p>
      </dsp:txBody>
      <dsp:txXfrm>
        <a:off x="5604835" y="37572"/>
        <a:ext cx="2412344" cy="1169778"/>
      </dsp:txXfrm>
    </dsp:sp>
    <dsp:sp modelId="{3C62AE07-BD68-494B-8A8B-44F3D82FEA7D}">
      <dsp:nvSpPr>
        <dsp:cNvPr id="0" name=""/>
        <dsp:cNvSpPr/>
      </dsp:nvSpPr>
      <dsp:spPr>
        <a:xfrm>
          <a:off x="5816954" y="1243744"/>
          <a:ext cx="248513" cy="931924"/>
        </a:xfrm>
        <a:custGeom>
          <a:avLst/>
          <a:gdLst/>
          <a:ahLst/>
          <a:cxnLst/>
          <a:rect l="0" t="0" r="0" b="0"/>
          <a:pathLst>
            <a:path>
              <a:moveTo>
                <a:pt x="0" y="0"/>
              </a:moveTo>
              <a:lnTo>
                <a:pt x="0" y="931924"/>
              </a:lnTo>
              <a:lnTo>
                <a:pt x="248513" y="931924"/>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863D4E6-CDFF-844D-BD2E-7B94C69B368C}">
      <dsp:nvSpPr>
        <dsp:cNvPr id="0" name=""/>
        <dsp:cNvSpPr/>
      </dsp:nvSpPr>
      <dsp:spPr>
        <a:xfrm>
          <a:off x="6065467" y="1554385"/>
          <a:ext cx="1988105" cy="124256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Richmond, VA</a:t>
          </a:r>
        </a:p>
      </dsp:txBody>
      <dsp:txXfrm>
        <a:off x="6101861" y="1590779"/>
        <a:ext cx="1915317" cy="1169778"/>
      </dsp:txXfrm>
    </dsp:sp>
    <dsp:sp modelId="{6E36976C-5CA9-1F4F-AD24-862A275FC542}">
      <dsp:nvSpPr>
        <dsp:cNvPr id="0" name=""/>
        <dsp:cNvSpPr/>
      </dsp:nvSpPr>
      <dsp:spPr>
        <a:xfrm>
          <a:off x="5816954" y="1243744"/>
          <a:ext cx="248513" cy="2485132"/>
        </a:xfrm>
        <a:custGeom>
          <a:avLst/>
          <a:gdLst/>
          <a:ahLst/>
          <a:cxnLst/>
          <a:rect l="0" t="0" r="0" b="0"/>
          <a:pathLst>
            <a:path>
              <a:moveTo>
                <a:pt x="0" y="0"/>
              </a:moveTo>
              <a:lnTo>
                <a:pt x="0" y="2485132"/>
              </a:lnTo>
              <a:lnTo>
                <a:pt x="248513" y="2485132"/>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9318471-3011-9543-9AD9-3D688B67C851}">
      <dsp:nvSpPr>
        <dsp:cNvPr id="0" name=""/>
        <dsp:cNvSpPr/>
      </dsp:nvSpPr>
      <dsp:spPr>
        <a:xfrm>
          <a:off x="6065467" y="3107593"/>
          <a:ext cx="1988105" cy="124256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Houston, TX</a:t>
          </a:r>
        </a:p>
      </dsp:txBody>
      <dsp:txXfrm>
        <a:off x="6101861" y="3143987"/>
        <a:ext cx="1915317" cy="11697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C09B9E-2996-D44C-BC4C-87B5497837BB}">
      <dsp:nvSpPr>
        <dsp:cNvPr id="0" name=""/>
        <dsp:cNvSpPr/>
      </dsp:nvSpPr>
      <dsp:spPr>
        <a:xfrm>
          <a:off x="0" y="133928"/>
          <a:ext cx="10515600" cy="138240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341376" tIns="195072" rIns="341376" bIns="195072" numCol="1" spcCol="1270" anchor="ctr" anchorCtr="0">
          <a:noAutofit/>
        </a:bodyPr>
        <a:lstStyle/>
        <a:p>
          <a:pPr marL="0" lvl="0" indent="0" algn="ctr" defTabSz="2133600">
            <a:lnSpc>
              <a:spcPct val="90000"/>
            </a:lnSpc>
            <a:spcBef>
              <a:spcPct val="0"/>
            </a:spcBef>
            <a:spcAft>
              <a:spcPct val="35000"/>
            </a:spcAft>
            <a:buNone/>
          </a:pPr>
          <a:r>
            <a:rPr lang="en-US" sz="4800" kern="1200" dirty="0"/>
            <a:t>Purpose</a:t>
          </a:r>
        </a:p>
      </dsp:txBody>
      <dsp:txXfrm>
        <a:off x="0" y="133928"/>
        <a:ext cx="10515600" cy="1382400"/>
      </dsp:txXfrm>
    </dsp:sp>
    <dsp:sp modelId="{40DF28F0-05C7-2641-B04A-698110FB27BE}">
      <dsp:nvSpPr>
        <dsp:cNvPr id="0" name=""/>
        <dsp:cNvSpPr/>
      </dsp:nvSpPr>
      <dsp:spPr>
        <a:xfrm>
          <a:off x="0" y="1516329"/>
          <a:ext cx="10515600" cy="270108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56032" tIns="256032" rIns="341376" bIns="384048" numCol="1" spcCol="1270" anchor="t" anchorCtr="0">
          <a:noAutofit/>
        </a:bodyPr>
        <a:lstStyle/>
        <a:p>
          <a:pPr marL="285750" lvl="1" indent="-285750" algn="l" defTabSz="2133600">
            <a:lnSpc>
              <a:spcPct val="90000"/>
            </a:lnSpc>
            <a:spcBef>
              <a:spcPct val="0"/>
            </a:spcBef>
            <a:spcAft>
              <a:spcPct val="15000"/>
            </a:spcAft>
            <a:buChar char="•"/>
          </a:pPr>
          <a:r>
            <a:rPr lang="en-US" sz="4800" kern="1200" dirty="0"/>
            <a:t>Gather views of transportation needs and services for older adults</a:t>
          </a:r>
        </a:p>
        <a:p>
          <a:pPr marL="285750" lvl="1" indent="-285750" algn="l" defTabSz="2133600">
            <a:lnSpc>
              <a:spcPct val="90000"/>
            </a:lnSpc>
            <a:spcBef>
              <a:spcPct val="0"/>
            </a:spcBef>
            <a:spcAft>
              <a:spcPct val="15000"/>
            </a:spcAft>
            <a:buChar char="•"/>
          </a:pPr>
          <a:r>
            <a:rPr lang="en-US" sz="4800" kern="1200" dirty="0"/>
            <a:t>Discuss challenges faced </a:t>
          </a:r>
        </a:p>
      </dsp:txBody>
      <dsp:txXfrm>
        <a:off x="0" y="1516329"/>
        <a:ext cx="10515600" cy="270108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C09394-90BA-B244-91CB-0E3742C4B6F8}">
      <dsp:nvSpPr>
        <dsp:cNvPr id="0" name=""/>
        <dsp:cNvSpPr/>
      </dsp:nvSpPr>
      <dsp:spPr>
        <a:xfrm>
          <a:off x="42" y="75303"/>
          <a:ext cx="4021395" cy="48960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t>TNC Services</a:t>
          </a:r>
        </a:p>
      </dsp:txBody>
      <dsp:txXfrm>
        <a:off x="42" y="75303"/>
        <a:ext cx="4021395" cy="489600"/>
      </dsp:txXfrm>
    </dsp:sp>
    <dsp:sp modelId="{8A5DCC5E-4C5B-A443-8D3B-77948BD1A5B7}">
      <dsp:nvSpPr>
        <dsp:cNvPr id="0" name=""/>
        <dsp:cNvSpPr/>
      </dsp:nvSpPr>
      <dsp:spPr>
        <a:xfrm>
          <a:off x="42" y="564903"/>
          <a:ext cx="4021395" cy="223992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t>Uber</a:t>
          </a:r>
        </a:p>
        <a:p>
          <a:pPr marL="171450" lvl="1" indent="-171450" algn="l" defTabSz="755650">
            <a:lnSpc>
              <a:spcPct val="90000"/>
            </a:lnSpc>
            <a:spcBef>
              <a:spcPct val="0"/>
            </a:spcBef>
            <a:spcAft>
              <a:spcPct val="15000"/>
            </a:spcAft>
            <a:buChar char="•"/>
          </a:pPr>
          <a:r>
            <a:rPr lang="en-US" sz="1700" kern="1200" dirty="0"/>
            <a:t>Lyft</a:t>
          </a:r>
        </a:p>
        <a:p>
          <a:pPr marL="171450" lvl="1" indent="-171450" algn="l" defTabSz="755650">
            <a:lnSpc>
              <a:spcPct val="90000"/>
            </a:lnSpc>
            <a:spcBef>
              <a:spcPct val="0"/>
            </a:spcBef>
            <a:spcAft>
              <a:spcPct val="15000"/>
            </a:spcAft>
            <a:buChar char="•"/>
          </a:pPr>
          <a:r>
            <a:rPr lang="en-US" sz="1700" kern="1200" dirty="0" err="1"/>
            <a:t>RideAustin</a:t>
          </a:r>
          <a:endParaRPr lang="en-US" sz="1700" kern="1200" dirty="0"/>
        </a:p>
        <a:p>
          <a:pPr marL="171450" lvl="1" indent="-171450" algn="l" defTabSz="755650">
            <a:lnSpc>
              <a:spcPct val="90000"/>
            </a:lnSpc>
            <a:spcBef>
              <a:spcPct val="0"/>
            </a:spcBef>
            <a:spcAft>
              <a:spcPct val="15000"/>
            </a:spcAft>
            <a:buChar char="•"/>
          </a:pPr>
          <a:r>
            <a:rPr lang="en-US" sz="1700" kern="1200" dirty="0" err="1"/>
            <a:t>SilverRide</a:t>
          </a:r>
          <a:endParaRPr lang="en-US" sz="1700" kern="1200" dirty="0"/>
        </a:p>
        <a:p>
          <a:pPr marL="171450" lvl="1" indent="-171450" algn="l" defTabSz="755650">
            <a:lnSpc>
              <a:spcPct val="90000"/>
            </a:lnSpc>
            <a:spcBef>
              <a:spcPct val="0"/>
            </a:spcBef>
            <a:spcAft>
              <a:spcPct val="15000"/>
            </a:spcAft>
            <a:buChar char="•"/>
          </a:pPr>
          <a:r>
            <a:rPr lang="en-US" sz="1700" kern="1200" dirty="0" err="1"/>
            <a:t>GoGoGrandparent</a:t>
          </a:r>
          <a:endParaRPr lang="en-US" sz="1700" kern="1200" dirty="0"/>
        </a:p>
      </dsp:txBody>
      <dsp:txXfrm>
        <a:off x="42" y="564903"/>
        <a:ext cx="4021395" cy="2239920"/>
      </dsp:txXfrm>
    </dsp:sp>
    <dsp:sp modelId="{37904A80-6F2E-3A4E-85CD-A0FA22DCED1B}">
      <dsp:nvSpPr>
        <dsp:cNvPr id="0" name=""/>
        <dsp:cNvSpPr/>
      </dsp:nvSpPr>
      <dsp:spPr>
        <a:xfrm>
          <a:off x="4564125" y="54984"/>
          <a:ext cx="4021395" cy="48960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t>Human Service Organizations (HSO)</a:t>
          </a:r>
        </a:p>
      </dsp:txBody>
      <dsp:txXfrm>
        <a:off x="4564125" y="54984"/>
        <a:ext cx="4021395" cy="489600"/>
      </dsp:txXfrm>
    </dsp:sp>
    <dsp:sp modelId="{5F4CB51C-8C55-2B49-932C-307FA10A91C5}">
      <dsp:nvSpPr>
        <dsp:cNvPr id="0" name=""/>
        <dsp:cNvSpPr/>
      </dsp:nvSpPr>
      <dsp:spPr>
        <a:xfrm>
          <a:off x="4584433" y="564903"/>
          <a:ext cx="4021395" cy="2239920"/>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t>Feonix: Mobility Rising</a:t>
          </a:r>
        </a:p>
        <a:p>
          <a:pPr marL="171450" lvl="1" indent="-171450" algn="l" defTabSz="755650">
            <a:lnSpc>
              <a:spcPct val="90000"/>
            </a:lnSpc>
            <a:spcBef>
              <a:spcPct val="0"/>
            </a:spcBef>
            <a:spcAft>
              <a:spcPct val="15000"/>
            </a:spcAft>
            <a:buChar char="•"/>
          </a:pPr>
          <a:r>
            <a:rPr lang="en-US" sz="1700" kern="1200" dirty="0"/>
            <a:t>Alamo Area Agency on Aging</a:t>
          </a:r>
        </a:p>
        <a:p>
          <a:pPr marL="171450" lvl="1" indent="-171450" algn="l" defTabSz="755650">
            <a:lnSpc>
              <a:spcPct val="90000"/>
            </a:lnSpc>
            <a:spcBef>
              <a:spcPct val="0"/>
            </a:spcBef>
            <a:spcAft>
              <a:spcPct val="15000"/>
            </a:spcAft>
            <a:buChar char="•"/>
          </a:pPr>
          <a:r>
            <a:rPr lang="en-US" sz="1700" kern="1200" dirty="0"/>
            <a:t>Rio Grande Area Agency on Aging</a:t>
          </a:r>
        </a:p>
        <a:p>
          <a:pPr marL="171450" lvl="1" indent="-171450" algn="l" defTabSz="755650">
            <a:lnSpc>
              <a:spcPct val="90000"/>
            </a:lnSpc>
            <a:spcBef>
              <a:spcPct val="0"/>
            </a:spcBef>
            <a:spcAft>
              <a:spcPct val="15000"/>
            </a:spcAft>
            <a:buChar char="•"/>
          </a:pPr>
          <a:r>
            <a:rPr lang="en-US" sz="1700" kern="1200" dirty="0"/>
            <a:t>North Central Texas Council of Governments</a:t>
          </a:r>
        </a:p>
        <a:p>
          <a:pPr marL="171450" lvl="1" indent="-171450" algn="l" defTabSz="755650">
            <a:lnSpc>
              <a:spcPct val="90000"/>
            </a:lnSpc>
            <a:spcBef>
              <a:spcPct val="0"/>
            </a:spcBef>
            <a:spcAft>
              <a:spcPct val="15000"/>
            </a:spcAft>
            <a:buChar char="•"/>
          </a:pPr>
          <a:r>
            <a:rPr lang="en-US" sz="1700" kern="1200" dirty="0"/>
            <a:t>Brazos Valley Council of Governments</a:t>
          </a:r>
        </a:p>
        <a:p>
          <a:pPr marL="171450" lvl="1" indent="-171450" algn="l" defTabSz="755650">
            <a:lnSpc>
              <a:spcPct val="90000"/>
            </a:lnSpc>
            <a:spcBef>
              <a:spcPct val="0"/>
            </a:spcBef>
            <a:spcAft>
              <a:spcPct val="15000"/>
            </a:spcAft>
            <a:buChar char="•"/>
          </a:pPr>
          <a:r>
            <a:rPr lang="en-US" sz="1700" kern="1200" dirty="0"/>
            <a:t>St. David's Foundation</a:t>
          </a:r>
        </a:p>
      </dsp:txBody>
      <dsp:txXfrm>
        <a:off x="4584433" y="564903"/>
        <a:ext cx="4021395" cy="2239920"/>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4835F3-6806-FD4A-8734-61C6530B77AA}" type="datetimeFigureOut">
              <a:rPr lang="en-US" smtClean="0"/>
              <a:t>11/7/2018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FDF340-579D-3D47-8873-B5AC6E09AB7A}" type="slidenum">
              <a:rPr lang="en-US" smtClean="0"/>
              <a:t>‹#›</a:t>
            </a:fld>
            <a:endParaRPr lang="en-US"/>
          </a:p>
        </p:txBody>
      </p:sp>
    </p:spTree>
    <p:extLst>
      <p:ext uri="{BB962C8B-B14F-4D97-AF65-F5344CB8AC3E}">
        <p14:creationId xmlns:p14="http://schemas.microsoft.com/office/powerpoint/2010/main" val="1917211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Transportation network companies, abbreviated as “TNCs,”</a:t>
            </a:r>
            <a:r>
              <a:rPr lang="en-US" baseline="0" dirty="0"/>
              <a:t> are primarily used to provide ride-sourcing that operates like traditional taxis, in that you request a ride and pay the driver for that ride or service. However, the way that riders request and pay for TNC rides are very different from taxis.</a:t>
            </a:r>
          </a:p>
          <a:p>
            <a:endParaRPr lang="en-US" baseline="0" dirty="0"/>
          </a:p>
          <a:p>
            <a:r>
              <a:rPr lang="en-US" sz="1200" kern="1200" dirty="0">
                <a:solidFill>
                  <a:schemeClr val="tx1"/>
                </a:solidFill>
                <a:effectLst/>
                <a:latin typeface="+mn-lt"/>
                <a:ea typeface="+mn-ea"/>
                <a:cs typeface="+mn-cs"/>
              </a:rPr>
              <a:t>Potential passengers must download a TNC’s application (typically free) to a smartphone, tablet, or computer, and register with a valid credit card. The TNC’s software application</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facilitates the ride request, connects passengers to a driver, uses global positioning systems (GPS) to navigate to the pick-up and drop-off locations, and shares the vehicle’s progress and estimated arrival with both driver and passenger. After the trip is complete, the application automatically charges the fare to the linked credit card, logs the trip, and generates a receipt.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Popular TNCs include Uber</a:t>
            </a:r>
            <a:r>
              <a:rPr lang="en-US" sz="1200" kern="1200" baseline="0" dirty="0">
                <a:solidFill>
                  <a:schemeClr val="tx1"/>
                </a:solidFill>
                <a:effectLst/>
                <a:latin typeface="+mn-lt"/>
                <a:ea typeface="+mn-ea"/>
                <a:cs typeface="+mn-cs"/>
              </a:rPr>
              <a:t> Technologies, Inc. and Lyft, Inc. </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UberX</a:t>
            </a:r>
            <a:r>
              <a:rPr lang="en-US" sz="1200" kern="1200" dirty="0">
                <a:solidFill>
                  <a:schemeClr val="tx1"/>
                </a:solidFill>
                <a:effectLst/>
                <a:latin typeface="+mn-lt"/>
                <a:ea typeface="+mn-ea"/>
                <a:cs typeface="+mn-cs"/>
              </a:rPr>
              <a:t> and Lyft are the primary ride-sourcing services provided. But these apps also provide additional services, such as a ride-pooling option like </a:t>
            </a:r>
            <a:r>
              <a:rPr lang="en-US" sz="1200" kern="1200" dirty="0" err="1">
                <a:solidFill>
                  <a:schemeClr val="tx1"/>
                </a:solidFill>
                <a:effectLst/>
                <a:latin typeface="+mn-lt"/>
                <a:ea typeface="+mn-ea"/>
                <a:cs typeface="+mn-cs"/>
              </a:rPr>
              <a:t>UberPool</a:t>
            </a:r>
            <a:r>
              <a:rPr lang="en-US" sz="1200" kern="1200" dirty="0">
                <a:solidFill>
                  <a:schemeClr val="tx1"/>
                </a:solidFill>
                <a:effectLst/>
                <a:latin typeface="+mn-lt"/>
                <a:ea typeface="+mn-ea"/>
                <a:cs typeface="+mn-cs"/>
              </a:rPr>
              <a:t> and </a:t>
            </a:r>
            <a:r>
              <a:rPr lang="en-US" sz="1200" kern="1200" dirty="0" err="1">
                <a:solidFill>
                  <a:schemeClr val="tx1"/>
                </a:solidFill>
                <a:effectLst/>
                <a:latin typeface="+mn-lt"/>
                <a:ea typeface="+mn-ea"/>
                <a:cs typeface="+mn-cs"/>
              </a:rPr>
              <a:t>Lyftline</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Ride sourcing concepts and technologies are being adapted to meet the needs of various travelers, including the aging population. In addition, TNCs have collaborated with transit agencies, health care providers and assisted living facilities to provide innovative approaches for on-demand transportation for older adults. </a:t>
            </a:r>
          </a:p>
          <a:p>
            <a:r>
              <a:rPr lang="en-US" sz="1200" kern="1200" dirty="0">
                <a:solidFill>
                  <a:schemeClr val="tx1"/>
                </a:solidFill>
                <a:effectLst/>
                <a:latin typeface="+mn-lt"/>
                <a:ea typeface="+mn-ea"/>
                <a:cs typeface="+mn-cs"/>
              </a:rPr>
              <a:t>See additional resources that include a list of existing TNC-transit partnerships in the United States. </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a:t>
            </a:fld>
            <a:endParaRPr lang="en-US"/>
          </a:p>
        </p:txBody>
      </p:sp>
    </p:spTree>
    <p:extLst>
      <p:ext uri="{BB962C8B-B14F-4D97-AF65-F5344CB8AC3E}">
        <p14:creationId xmlns:p14="http://schemas.microsoft.com/office/powerpoint/2010/main" val="10205943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study was completed in two phases using qualitative research methods. The first phase was expert interviews</a:t>
            </a:r>
            <a:r>
              <a:rPr lang="en-US" baseline="0" dirty="0"/>
              <a:t> with TNC providers and human service organizations</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11</a:t>
            </a:fld>
            <a:endParaRPr lang="en-US"/>
          </a:p>
        </p:txBody>
      </p:sp>
    </p:spTree>
    <p:extLst>
      <p:ext uri="{BB962C8B-B14F-4D97-AF65-F5344CB8AC3E}">
        <p14:creationId xmlns:p14="http://schemas.microsoft.com/office/powerpoint/2010/main" val="857468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phase consisted</a:t>
            </a:r>
            <a:r>
              <a:rPr lang="en-US" baseline="0" dirty="0"/>
              <a:t> of focus groups of older adults in Richmond, Virginia and Houston, Texas.</a:t>
            </a:r>
          </a:p>
          <a:p>
            <a:endParaRPr lang="en-US" baseline="0" dirty="0"/>
          </a:p>
          <a:p>
            <a:r>
              <a:rPr lang="en-US" baseline="0" dirty="0"/>
              <a:t>Houston has a wider range of transportation services available including social agencies, transit and paratransit, taxis and well-established TNCs</a:t>
            </a:r>
          </a:p>
          <a:p>
            <a:r>
              <a:rPr lang="en-US" baseline="0" dirty="0"/>
              <a:t>Richmond has sparse transportation options aside from personal vehicles.</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12</a:t>
            </a:fld>
            <a:endParaRPr lang="en-US"/>
          </a:p>
        </p:txBody>
      </p:sp>
    </p:spTree>
    <p:extLst>
      <p:ext uri="{BB962C8B-B14F-4D97-AF65-F5344CB8AC3E}">
        <p14:creationId xmlns:p14="http://schemas.microsoft.com/office/powerpoint/2010/main" val="8284042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purpose of the expert interviews was to gather system-level views of transportation needs and services for older adults</a:t>
            </a:r>
            <a:r>
              <a:rPr lang="en-US" baseline="0" dirty="0"/>
              <a:t> and to discuss challenges faced when serving older adults.</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13</a:t>
            </a:fld>
            <a:endParaRPr lang="en-US"/>
          </a:p>
        </p:txBody>
      </p:sp>
    </p:spTree>
    <p:extLst>
      <p:ext uri="{BB962C8B-B14F-4D97-AF65-F5344CB8AC3E}">
        <p14:creationId xmlns:p14="http://schemas.microsoft.com/office/powerpoint/2010/main" val="19455303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Expert interviews were conducted with representatives of TNC providers such as Lyft, Uber, Fasten, and </a:t>
            </a:r>
            <a:r>
              <a:rPr lang="en-US" sz="1200" kern="1200" dirty="0" err="1">
                <a:solidFill>
                  <a:schemeClr val="tx1"/>
                </a:solidFill>
                <a:effectLst/>
                <a:latin typeface="+mn-lt"/>
                <a:ea typeface="+mn-ea"/>
                <a:cs typeface="+mn-cs"/>
              </a:rPr>
              <a:t>SilverRide</a:t>
            </a:r>
            <a:r>
              <a:rPr lang="en-US" sz="1200" kern="1200" dirty="0">
                <a:solidFill>
                  <a:schemeClr val="tx1"/>
                </a:solidFill>
                <a:effectLst/>
                <a:latin typeface="+mn-lt"/>
                <a:ea typeface="+mn-ea"/>
                <a:cs typeface="+mn-cs"/>
              </a:rPr>
              <a:t>, as well as key stakeholders including AAA and human services organizations addressing elderly transportation needs.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semi-structured interview guide</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guided the interviews so that consistent information was collected. Eleven interviews were conducted (five TNC providers and six Human Service Organizations) and took on average about 60 minutes to complete.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Here</a:t>
            </a:r>
            <a:r>
              <a:rPr lang="en-US" sz="1200" kern="1200" baseline="0" dirty="0">
                <a:solidFill>
                  <a:schemeClr val="tx1"/>
                </a:solidFill>
                <a:effectLst/>
                <a:latin typeface="+mn-lt"/>
                <a:ea typeface="+mn-ea"/>
                <a:cs typeface="+mn-cs"/>
              </a:rPr>
              <a:t> is a sample of some of the questions asked:</a:t>
            </a:r>
          </a:p>
          <a:p>
            <a:endParaRPr lang="en-US" sz="1200" kern="1200" baseline="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Questions for TNCs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Does your TNC service older adults?</a:t>
            </a:r>
          </a:p>
          <a:p>
            <a:r>
              <a:rPr lang="en-US" sz="1200" kern="1200" dirty="0">
                <a:solidFill>
                  <a:schemeClr val="tx1"/>
                </a:solidFill>
                <a:effectLst/>
                <a:latin typeface="+mn-lt"/>
                <a:ea typeface="+mn-ea"/>
                <a:cs typeface="+mn-cs"/>
              </a:rPr>
              <a:t>Is there a different application or service model specifically for older adults?</a:t>
            </a:r>
          </a:p>
          <a:p>
            <a:r>
              <a:rPr lang="en-US" sz="1200" kern="1200" dirty="0">
                <a:solidFill>
                  <a:schemeClr val="tx1"/>
                </a:solidFill>
                <a:effectLst/>
                <a:latin typeface="+mn-lt"/>
                <a:ea typeface="+mn-ea"/>
                <a:cs typeface="+mn-cs"/>
              </a:rPr>
              <a:t>What obstacles has your TNC encountered to providing TNC service to older adults?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Questions for Human Service Organizations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Does your organization provide or facilitate transportation for older adults?</a:t>
            </a:r>
          </a:p>
          <a:p>
            <a:r>
              <a:rPr lang="en-US" sz="1200" kern="1200" dirty="0">
                <a:solidFill>
                  <a:schemeClr val="tx1"/>
                </a:solidFill>
                <a:effectLst/>
                <a:latin typeface="+mn-lt"/>
                <a:ea typeface="+mn-ea"/>
                <a:cs typeface="+mn-cs"/>
              </a:rPr>
              <a:t>Does your organization partner with senior transportation providers/ TNCs to provide transportation for older adults?</a:t>
            </a:r>
          </a:p>
          <a:p>
            <a:r>
              <a:rPr lang="en-US" sz="1200" kern="1200" dirty="0">
                <a:solidFill>
                  <a:schemeClr val="tx1"/>
                </a:solidFill>
                <a:effectLst/>
                <a:latin typeface="+mn-lt"/>
                <a:ea typeface="+mn-ea"/>
                <a:cs typeface="+mn-cs"/>
              </a:rPr>
              <a:t>What obstacles has your organization encountered in servicing older riders who require transportation services?</a:t>
            </a:r>
          </a:p>
          <a:p>
            <a:r>
              <a:rPr lang="en-US" sz="1200" kern="1200" dirty="0">
                <a:solidFill>
                  <a:schemeClr val="tx1"/>
                </a:solidFill>
                <a:effectLst/>
                <a:latin typeface="+mn-lt"/>
                <a:ea typeface="+mn-ea"/>
                <a:cs typeface="+mn-cs"/>
              </a:rPr>
              <a:t>What challenges are most frequently reported/communicated by your clients who are seeking transportation services?</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14</a:t>
            </a:fld>
            <a:endParaRPr lang="en-US"/>
          </a:p>
        </p:txBody>
      </p:sp>
    </p:spTree>
    <p:extLst>
      <p:ext uri="{BB962C8B-B14F-4D97-AF65-F5344CB8AC3E}">
        <p14:creationId xmlns:p14="http://schemas.microsoft.com/office/powerpoint/2010/main" val="19489142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participants indicated that their respective companies serve older adults.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Three out of the five (</a:t>
            </a:r>
            <a:r>
              <a:rPr lang="en-US" sz="1200" kern="1200" dirty="0" err="1">
                <a:solidFill>
                  <a:schemeClr val="tx1"/>
                </a:solidFill>
                <a:effectLst/>
                <a:latin typeface="+mn-lt"/>
                <a:ea typeface="+mn-ea"/>
                <a:cs typeface="+mn-cs"/>
              </a:rPr>
              <a:t>RideAustin</a:t>
            </a:r>
            <a:r>
              <a:rPr lang="en-US" sz="1200" kern="1200" dirty="0">
                <a:solidFill>
                  <a:schemeClr val="tx1"/>
                </a:solidFill>
                <a:effectLst/>
                <a:latin typeface="+mn-lt"/>
                <a:ea typeface="+mn-ea"/>
                <a:cs typeface="+mn-cs"/>
              </a:rPr>
              <a:t>, Uber, and </a:t>
            </a:r>
            <a:r>
              <a:rPr lang="en-US" sz="1200" kern="1200" dirty="0" err="1">
                <a:solidFill>
                  <a:schemeClr val="tx1"/>
                </a:solidFill>
                <a:effectLst/>
                <a:latin typeface="+mn-lt"/>
                <a:ea typeface="+mn-ea"/>
                <a:cs typeface="+mn-cs"/>
              </a:rPr>
              <a:t>SilverRide</a:t>
            </a:r>
            <a:r>
              <a:rPr lang="en-US" sz="1200" kern="1200" dirty="0">
                <a:solidFill>
                  <a:schemeClr val="tx1"/>
                </a:solidFill>
                <a:effectLst/>
                <a:latin typeface="+mn-lt"/>
                <a:ea typeface="+mn-ea"/>
                <a:cs typeface="+mn-cs"/>
              </a:rPr>
              <a:t>) do not specifically track rider demographics, so do not have information on the proportion of riders who are older adults.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According to Lyft’s Annual Impact Survey for 2018, 12% of the 30,000 respondents were over the age of 50. Furthermore, 30% of the senior Lyft riders report not owning a personal vehicle and 18% report living with a disability.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GoGoGrandparent</a:t>
            </a:r>
            <a:r>
              <a:rPr lang="en-US" sz="1200" kern="1200" dirty="0">
                <a:solidFill>
                  <a:schemeClr val="tx1"/>
                </a:solidFill>
                <a:effectLst/>
                <a:latin typeface="+mn-lt"/>
                <a:ea typeface="+mn-ea"/>
                <a:cs typeface="+mn-cs"/>
              </a:rPr>
              <a:t> reported that the majority of their clients are over the age of 75, and an additional 30% are between 60 and 75 years old.</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15</a:t>
            </a:fld>
            <a:endParaRPr lang="en-US"/>
          </a:p>
        </p:txBody>
      </p:sp>
    </p:spTree>
    <p:extLst>
      <p:ext uri="{BB962C8B-B14F-4D97-AF65-F5344CB8AC3E}">
        <p14:creationId xmlns:p14="http://schemas.microsoft.com/office/powerpoint/2010/main" val="17868106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participating TNCs have all developed some type of specific service or accommodation targeting older adults, either as part of their general service model, via one or more specialized classes of service, or through partnerships with other agencies or providers.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Accommodations generally address one or more aspects of TNC service that have been identified as obstacles for adults who are older and/or have disabilities, such as providing alternative methods for scheduling trips, ensuring that vehicles are accessible, providing door-to-door service when requested, and/or ensuring that drivers have the necessary skills to assist clients with special needs.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SilverRide</a:t>
            </a:r>
            <a:r>
              <a:rPr lang="en-US" sz="1200" kern="1200" dirty="0">
                <a:solidFill>
                  <a:schemeClr val="tx1"/>
                </a:solidFill>
                <a:effectLst/>
                <a:latin typeface="+mn-lt"/>
                <a:ea typeface="+mn-ea"/>
                <a:cs typeface="+mn-cs"/>
              </a:rPr>
              <a:t>, a San Francisco-based TNC service specifically targeted at an older demographic, has resources specifically allocated to ensuring accessibility and drivers trained in providing assistance.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TNCs have or are pursuing partnerships with local transit or paratransit services to expand service.</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16</a:t>
            </a:fld>
            <a:endParaRPr lang="en-US"/>
          </a:p>
        </p:txBody>
      </p:sp>
    </p:spTree>
    <p:extLst>
      <p:ext uri="{BB962C8B-B14F-4D97-AF65-F5344CB8AC3E}">
        <p14:creationId xmlns:p14="http://schemas.microsoft.com/office/powerpoint/2010/main" val="7169339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of the challenges and obstacles faced by TNCs when serving older adults are similar to those identified by the representatives of the more traditional senior-adult transportation services, among them lack of awareness of the services among the targeted population and cost considerations (particularly in rural areas).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Resource limitations are also a challenge for TNCs, particularly in the areas of accessible vehicles and drivers with the appropriate training and attitudes needed to provide safe and reliable service to riders with disabilities or special needs. </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17</a:t>
            </a:fld>
            <a:endParaRPr lang="en-US"/>
          </a:p>
        </p:txBody>
      </p:sp>
    </p:spTree>
    <p:extLst>
      <p:ext uri="{BB962C8B-B14F-4D97-AF65-F5344CB8AC3E}">
        <p14:creationId xmlns:p14="http://schemas.microsoft.com/office/powerpoint/2010/main" val="18195127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Agencies on Aging, associated with regional Councils of Government, directly provide or facilitate transportation services to older adults as part of their overall community-wide social services.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Feonix</a:t>
            </a:r>
            <a:r>
              <a:rPr lang="en-US" sz="1200" kern="1200" dirty="0">
                <a:solidFill>
                  <a:schemeClr val="tx1"/>
                </a:solidFill>
                <a:effectLst/>
                <a:latin typeface="+mn-lt"/>
                <a:ea typeface="+mn-ea"/>
                <a:cs typeface="+mn-cs"/>
              </a:rPr>
              <a:t> is a global nonprofit organization that partners with local organizations and local volunteers to fill gaps in the existing transportation networks within communities; this includes transportation for older adults.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 David’s Foundation is a nonprofit grant-making organization in central Texas that redistributes profits from St. David’s Healthcare in a five-county area to support seniors aging in place. </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18</a:t>
            </a:fld>
            <a:endParaRPr lang="en-US"/>
          </a:p>
        </p:txBody>
      </p:sp>
    </p:spTree>
    <p:extLst>
      <p:ext uri="{BB962C8B-B14F-4D97-AF65-F5344CB8AC3E}">
        <p14:creationId xmlns:p14="http://schemas.microsoft.com/office/powerpoint/2010/main" val="2747538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most common trend seen among the transportation providers is increased demand for trips and stagnant or decreased service capacity.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Rio Grande AAA, NCTCOG, and BVCOG, medical trips are the most common trip types requested by older adults.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Alamo AAA has seen increased demand for all types of trips, including medical, errands, and quality-of-life (social/entertainment).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 David’s is seeing a shrinking base of volunteers to help provide rides, as the volunteers themselves age.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Feonix</a:t>
            </a:r>
            <a:r>
              <a:rPr lang="en-US" sz="1200" kern="1200" dirty="0">
                <a:solidFill>
                  <a:schemeClr val="tx1"/>
                </a:solidFill>
                <a:effectLst/>
                <a:latin typeface="+mn-lt"/>
                <a:ea typeface="+mn-ea"/>
                <a:cs typeface="+mn-cs"/>
              </a:rPr>
              <a:t> is seeing a positive trend among older riders, particularly those in rural areas, as they become more comfortable with communication technologies that help them reserve rides on their own.</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19</a:t>
            </a:fld>
            <a:endParaRPr lang="en-US"/>
          </a:p>
        </p:txBody>
      </p:sp>
    </p:spTree>
    <p:extLst>
      <p:ext uri="{BB962C8B-B14F-4D97-AF65-F5344CB8AC3E}">
        <p14:creationId xmlns:p14="http://schemas.microsoft.com/office/powerpoint/2010/main" val="3192060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interviewed agencies have different policies regarding the number of trips that a client can take within a given</a:t>
            </a:r>
            <a:r>
              <a:rPr lang="en-US" sz="1200" kern="1200" baseline="0" dirty="0">
                <a:solidFill>
                  <a:schemeClr val="tx1"/>
                </a:solidFill>
                <a:effectLst/>
                <a:latin typeface="+mn-lt"/>
                <a:ea typeface="+mn-ea"/>
                <a:cs typeface="+mn-cs"/>
              </a:rPr>
              <a:t> time period</a:t>
            </a:r>
            <a:r>
              <a:rPr lang="en-US" sz="1200" kern="120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Rio Grande AAA sets caps of two to four trips per month per client, except for dialysis patients who can take up to three trips per week.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Alamo AAA does not set a limit, providing all trips on a first-come, first-served basis.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NCTCOG’s provider contracts allocate a certain number of trips per month on a first-come, first-served basis.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BVCOG does not set limits on trips.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Feonix</a:t>
            </a:r>
            <a:r>
              <a:rPr lang="en-US" sz="1200" kern="1200" dirty="0">
                <a:solidFill>
                  <a:schemeClr val="tx1"/>
                </a:solidFill>
                <a:effectLst/>
                <a:latin typeface="+mn-lt"/>
                <a:ea typeface="+mn-ea"/>
                <a:cs typeface="+mn-cs"/>
              </a:rPr>
              <a:t> does not set limits but some of its partner agencies limit the number of trips per week per customer.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older-adult trips, when the first-come, first-served trip cap is exceeded, the AAA provides can use local funds to supplement additional trips, and after that may ask for reduced fares for senior riders.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20</a:t>
            </a:fld>
            <a:endParaRPr lang="en-US"/>
          </a:p>
        </p:txBody>
      </p:sp>
    </p:spTree>
    <p:extLst>
      <p:ext uri="{BB962C8B-B14F-4D97-AF65-F5344CB8AC3E}">
        <p14:creationId xmlns:p14="http://schemas.microsoft.com/office/powerpoint/2010/main" val="1163465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TNC services have emerged in cities and towns across the country. However, there is limited data available about the demographics or travel behavior of users. This section summarizes available information on the use of TNCs by older adults.</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Pew Research Center survey conducted in late 2015 reported that 15 percent of U.S. adults have used a TNC. Adults 65 years and older were among the least likely demographic groups to have used a TNC. In 2015, only 4% of adults 65+ had used a TNC.</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3</a:t>
            </a:fld>
            <a:endParaRPr lang="en-US"/>
          </a:p>
        </p:txBody>
      </p:sp>
    </p:spTree>
    <p:extLst>
      <p:ext uri="{BB962C8B-B14F-4D97-AF65-F5344CB8AC3E}">
        <p14:creationId xmlns:p14="http://schemas.microsoft.com/office/powerpoint/2010/main" val="18927197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Obstacles mentioned by the agencies included the challenges of public outreach and education regarding how their transportation services operate and how to schedule a ride; capacity and cost limitations, particularly in rural areas where clients are spread out over large geographic areas; adjusting to the schedule needs of particular riders; and the inability for many county-based providers to cross county lines, making longer-distance trips more complicated.</a:t>
            </a:r>
          </a:p>
          <a:p>
            <a:endParaRPr lang="en-US" dirty="0"/>
          </a:p>
          <a:p>
            <a:r>
              <a:rPr lang="en-US" sz="1200" kern="1200" dirty="0">
                <a:solidFill>
                  <a:schemeClr val="tx1"/>
                </a:solidFill>
                <a:effectLst/>
                <a:latin typeface="+mn-lt"/>
                <a:ea typeface="+mn-ea"/>
                <a:cs typeface="+mn-cs"/>
              </a:rPr>
              <a:t>Challenges and obstacles reported by their clients and riders include insufficient service capacity, the need to schedule trips one to seven days in advance, the absence of evening and weekend service, long wait times and difficult or confusing transfers between routes or modes. Clients with physical disabilities or limited mobility may need door-to-door assistance, where many paratransit providers can only provide curb-to-curb service. Finally, some clients have a distrust of government, and are reluctant to accept government-provided services despite needing those services.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interviewed agencies have implemented a variety of strategies to mitigate these challenges. Several provide outreach to seniors to determine their needs and/or to educate them on how to use the provided transportation services. BVCOG produces a Transportation Resource Guide and maintains an Adult Disability Center to help seniors and their families understand the services that are available to them. Rio Grande AAA and </a:t>
            </a:r>
            <a:r>
              <a:rPr lang="en-US" sz="1200" kern="1200" dirty="0" err="1">
                <a:solidFill>
                  <a:schemeClr val="tx1"/>
                </a:solidFill>
                <a:effectLst/>
                <a:latin typeface="+mn-lt"/>
                <a:ea typeface="+mn-ea"/>
                <a:cs typeface="+mn-cs"/>
              </a:rPr>
              <a:t>Feonix</a:t>
            </a:r>
            <a:r>
              <a:rPr lang="en-US" sz="1200" kern="1200" dirty="0">
                <a:solidFill>
                  <a:schemeClr val="tx1"/>
                </a:solidFill>
                <a:effectLst/>
                <a:latin typeface="+mn-lt"/>
                <a:ea typeface="+mn-ea"/>
                <a:cs typeface="+mn-cs"/>
              </a:rPr>
              <a:t> allow clients to bring escorts to assist them during their trips. Alamo AAA have made sure that all of their vehicles are accessible to people with disabilities, and have trained drivers on how to accommodate the special needs of seniors, including door-to-door assistance if necessary. </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21</a:t>
            </a:fld>
            <a:endParaRPr lang="en-US"/>
          </a:p>
        </p:txBody>
      </p:sp>
    </p:spTree>
    <p:extLst>
      <p:ext uri="{BB962C8B-B14F-4D97-AF65-F5344CB8AC3E}">
        <p14:creationId xmlns:p14="http://schemas.microsoft.com/office/powerpoint/2010/main" val="11479861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primary concerns that the senior transportation providers expressed regarding TNCs and seniors centered around the ability of TNC drivers to safely accommodate the physical and emotional needs of older people. They emphasized the importance of training in ensuring that drivers understand how to assist older riders in ways that maintain their safety and dignity, and how to be sensitive to specific cultural issues and individual needs. In addition to this specialized training, TNCs must have at least some wheelchair-accessible vehicles to be able to accommodate seniors with mobility limitations.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Another concern is the technical abilities of seniors, as most TNCs require the rider to have some proficiency with smartphone applications. They are, however, anticipating that seniors will become more technologically capable as the Baby Boomers age.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Finally, while TNCs are plentiful in many urban areas, there are not currently many operating in rural areas, so may not be a viable option for that senior market.</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22</a:t>
            </a:fld>
            <a:endParaRPr lang="en-US"/>
          </a:p>
        </p:txBody>
      </p:sp>
    </p:spTree>
    <p:extLst>
      <p:ext uri="{BB962C8B-B14F-4D97-AF65-F5344CB8AC3E}">
        <p14:creationId xmlns:p14="http://schemas.microsoft.com/office/powerpoint/2010/main" val="13631529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purpose of the focus groups was to identify opportunities and barriers to TNC use from the perspective of older adults and to provide insight into the aging population’s mobility alternatives. Additionally, it</a:t>
            </a:r>
            <a:r>
              <a:rPr lang="en-US" sz="1200" kern="1200" baseline="0" dirty="0">
                <a:solidFill>
                  <a:schemeClr val="tx1"/>
                </a:solidFill>
                <a:effectLst/>
                <a:latin typeface="+mn-lt"/>
                <a:ea typeface="+mn-ea"/>
                <a:cs typeface="+mn-cs"/>
              </a:rPr>
              <a:t> was sought to determine the preferred training formats and locations for trainings.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CFDF340-579D-3D47-8873-B5AC6E09AB7A}" type="slidenum">
              <a:rPr lang="en-US" smtClean="0"/>
              <a:t>23</a:t>
            </a:fld>
            <a:endParaRPr lang="en-US"/>
          </a:p>
        </p:txBody>
      </p:sp>
    </p:spTree>
    <p:extLst>
      <p:ext uri="{BB962C8B-B14F-4D97-AF65-F5344CB8AC3E}">
        <p14:creationId xmlns:p14="http://schemas.microsoft.com/office/powerpoint/2010/main" val="13295245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 series of six focus groups with adults of three different age brackets (total n=57) were conducted in May of 2018: three in located in Houston, Texas (n=27) and three located in Richmond, Virginia (n=30). Age brackets for each site included (1) young-old (65-74 years old), (2) old (75-84 years old), and (3) old-old (85 years and older); all groups included both men and women.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two locations were selected to represent different geographic regions as well as a mix of large urban/metropolitan and small urban/suburban communities. The Houston area is served by multiple, widely available transportation services, including social agencies serving senior transportation needs, public transit and paratransit, traditional taxi services, and well-established TNC. Richmond has sparse transportation options aside from private vehicles.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Focus group participants were selected to include a range of familiarity with smartphones and smartphone applications. An effort was made to include participants in both cities who used transportation options other than personal vehicles, but nearly all participants that were successfully recruited predominantly drive themselves. </a:t>
            </a:r>
            <a:endParaRPr lang="en-US" dirty="0"/>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24</a:t>
            </a:fld>
            <a:endParaRPr lang="en-US"/>
          </a:p>
        </p:txBody>
      </p:sp>
    </p:spTree>
    <p:extLst>
      <p:ext uri="{BB962C8B-B14F-4D97-AF65-F5344CB8AC3E}">
        <p14:creationId xmlns:p14="http://schemas.microsoft.com/office/powerpoint/2010/main" val="9007629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two locations were selected to represent different geographic regions as well as a mix of large urban/metropolitan and small urban/suburban communities. The Houston metropolitan</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area is served by multiple, widely available transportation services, including social agencies serving senior transportation needs, public transit and paratransit, traditional taxi services, and well-established TNC. Richmond is a smaller</a:t>
            </a:r>
            <a:r>
              <a:rPr lang="en-US" sz="1200" kern="1200" baseline="0" dirty="0">
                <a:solidFill>
                  <a:schemeClr val="tx1"/>
                </a:solidFill>
                <a:effectLst/>
                <a:latin typeface="+mn-lt"/>
                <a:ea typeface="+mn-ea"/>
                <a:cs typeface="+mn-cs"/>
              </a:rPr>
              <a:t> urban area, and</a:t>
            </a:r>
            <a:r>
              <a:rPr lang="en-US" sz="1200" kern="1200" dirty="0">
                <a:solidFill>
                  <a:schemeClr val="tx1"/>
                </a:solidFill>
                <a:effectLst/>
                <a:latin typeface="+mn-lt"/>
                <a:ea typeface="+mn-ea"/>
                <a:cs typeface="+mn-cs"/>
              </a:rPr>
              <a:t> has sparse transportation options aside from private vehicles.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Focus group participants were selected to include a range of familiarity with smartphones and smartphone applications. An effort was made to include participants in both cities who used transportation options other than personal vehicles, but nearly all participants that were successfully recruited predominantly drive themselves. </a:t>
            </a:r>
            <a:endParaRPr lang="en-US" dirty="0"/>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25</a:t>
            </a:fld>
            <a:endParaRPr lang="en-US"/>
          </a:p>
        </p:txBody>
      </p:sp>
    </p:spTree>
    <p:extLst>
      <p:ext uri="{BB962C8B-B14F-4D97-AF65-F5344CB8AC3E}">
        <p14:creationId xmlns:p14="http://schemas.microsoft.com/office/powerpoint/2010/main" val="2355415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groups in both locations identified friends and family, taxis, and TNCs as being alternatives to driving.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a:t>
            </a:r>
            <a:r>
              <a:rPr lang="en-US" sz="1200" kern="1200" baseline="0" dirty="0">
                <a:solidFill>
                  <a:schemeClr val="tx1"/>
                </a:solidFill>
                <a:effectLst/>
                <a:latin typeface="+mn-lt"/>
                <a:ea typeface="+mn-ea"/>
                <a:cs typeface="+mn-cs"/>
              </a:rPr>
              <a:t> with identifying friends an family as an option, a</a:t>
            </a:r>
            <a:r>
              <a:rPr lang="en-US" sz="1200" kern="1200" dirty="0">
                <a:solidFill>
                  <a:schemeClr val="tx1"/>
                </a:solidFill>
                <a:effectLst/>
                <a:latin typeface="+mn-lt"/>
                <a:ea typeface="+mn-ea"/>
                <a:cs typeface="+mn-cs"/>
              </a:rPr>
              <a:t>lmost all participants, regardless of age group and location, expressed lack of independence as being a main concern of not being able to drive. They described it as being “at the mercy of” others like friends and family. They felt as if they were infringing on others’ time and occasionally felt uncomfortable asking others to go out of their way to help. Other mobility concerns included attending medical appointments, social events, and going to the grocery store.</a:t>
            </a:r>
          </a:p>
          <a:p>
            <a:endParaRPr lang="en-US" dirty="0"/>
          </a:p>
          <a:p>
            <a:r>
              <a:rPr lang="en-US" dirty="0"/>
              <a:t>Other options identified</a:t>
            </a:r>
            <a:r>
              <a:rPr lang="en-US" baseline="0" dirty="0"/>
              <a:t> included city shuttles, retirement facilities shuttles, paratransit, local transit, or volunteer drivers from church groups.</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26</a:t>
            </a:fld>
            <a:endParaRPr lang="en-US"/>
          </a:p>
        </p:txBody>
      </p:sp>
    </p:spTree>
    <p:extLst>
      <p:ext uri="{BB962C8B-B14F-4D97-AF65-F5344CB8AC3E}">
        <p14:creationId xmlns:p14="http://schemas.microsoft.com/office/powerpoint/2010/main" val="2291696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Overall, a majority of participants were aware of TNCs, particularly Uber.</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Most participants either heard about TNCs from children, grandchildren, or younger family members or in the media, but had very little personal experience using this type of service.   Participants who mentioned hearing</a:t>
            </a:r>
            <a:r>
              <a:rPr lang="en-US" sz="1200" kern="1200" baseline="0" dirty="0">
                <a:solidFill>
                  <a:schemeClr val="tx1"/>
                </a:solidFill>
                <a:effectLst/>
                <a:latin typeface="+mn-lt"/>
                <a:ea typeface="+mn-ea"/>
                <a:cs typeface="+mn-cs"/>
              </a:rPr>
              <a:t> about TNCs in the media typically recalled news stories that gave them a negative perception of TNC service or safety.</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27</a:t>
            </a:fld>
            <a:endParaRPr lang="en-US"/>
          </a:p>
        </p:txBody>
      </p:sp>
    </p:spTree>
    <p:extLst>
      <p:ext uri="{BB962C8B-B14F-4D97-AF65-F5344CB8AC3E}">
        <p14:creationId xmlns:p14="http://schemas.microsoft.com/office/powerpoint/2010/main" val="18354452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Following</a:t>
            </a:r>
            <a:r>
              <a:rPr lang="en-US" baseline="0" dirty="0"/>
              <a:t> a description of TNC services and how they operate, participants were asked if they could think of potential benefits that this type of ride-request service could provide. </a:t>
            </a:r>
            <a:r>
              <a:rPr lang="en-US" dirty="0"/>
              <a:t>The</a:t>
            </a:r>
            <a:r>
              <a:rPr lang="en-US" baseline="0" dirty="0"/>
              <a:t> </a:t>
            </a:r>
            <a:r>
              <a:rPr lang="en-US" dirty="0"/>
              <a:t>benefits</a:t>
            </a:r>
            <a:r>
              <a:rPr lang="en-US" baseline="0" dirty="0"/>
              <a:t> of TNCs that were most frequently mentioned by participants included:</a:t>
            </a:r>
          </a:p>
          <a:p>
            <a:pPr marL="171450" lvl="0" indent="-171450">
              <a:buFontTx/>
              <a:buChar char="-"/>
            </a:pPr>
            <a:r>
              <a:rPr lang="en-US" sz="1200" kern="1200" dirty="0">
                <a:solidFill>
                  <a:schemeClr val="tx1"/>
                </a:solidFill>
                <a:effectLst/>
                <a:latin typeface="+mn-lt"/>
                <a:ea typeface="+mn-ea"/>
                <a:cs typeface="+mn-cs"/>
              </a:rPr>
              <a:t>No need to park</a:t>
            </a:r>
          </a:p>
          <a:p>
            <a:pPr marL="171450" lvl="0" indent="-171450">
              <a:buFontTx/>
              <a:buChar char="-"/>
            </a:pPr>
            <a:r>
              <a:rPr lang="en-US" sz="1200" kern="1200" dirty="0">
                <a:solidFill>
                  <a:schemeClr val="tx1"/>
                </a:solidFill>
                <a:effectLst/>
                <a:latin typeface="+mn-lt"/>
                <a:ea typeface="+mn-ea"/>
                <a:cs typeface="+mn-cs"/>
              </a:rPr>
              <a:t>Less stressful than driving</a:t>
            </a:r>
          </a:p>
          <a:p>
            <a:pPr marL="171450" lvl="0" indent="-171450">
              <a:buFontTx/>
              <a:buChar char="-"/>
            </a:pPr>
            <a:r>
              <a:rPr lang="en-US" sz="1200" kern="1200" dirty="0">
                <a:solidFill>
                  <a:schemeClr val="tx1"/>
                </a:solidFill>
                <a:effectLst/>
                <a:latin typeface="+mn-lt"/>
                <a:ea typeface="+mn-ea"/>
                <a:cs typeface="+mn-cs"/>
              </a:rPr>
              <a:t>Flexibility, compared to transit</a:t>
            </a:r>
            <a:r>
              <a:rPr lang="en-US" sz="1200" kern="1200" baseline="0" dirty="0">
                <a:solidFill>
                  <a:schemeClr val="tx1"/>
                </a:solidFill>
                <a:effectLst/>
                <a:latin typeface="+mn-lt"/>
                <a:ea typeface="+mn-ea"/>
                <a:cs typeface="+mn-cs"/>
              </a:rPr>
              <a:t> or paratransit services</a:t>
            </a:r>
            <a:endParaRPr lang="en-US" sz="1200" kern="1200" dirty="0">
              <a:solidFill>
                <a:schemeClr val="tx1"/>
              </a:solidFill>
              <a:effectLst/>
              <a:latin typeface="+mn-lt"/>
              <a:ea typeface="+mn-ea"/>
              <a:cs typeface="+mn-cs"/>
            </a:endParaRPr>
          </a:p>
          <a:p>
            <a:pPr marL="171450" lvl="0" indent="-171450">
              <a:buFontTx/>
              <a:buChar char="-"/>
            </a:pPr>
            <a:r>
              <a:rPr lang="en-US" sz="1200" kern="1200" dirty="0">
                <a:solidFill>
                  <a:schemeClr val="tx1"/>
                </a:solidFill>
                <a:effectLst/>
                <a:latin typeface="+mn-lt"/>
                <a:ea typeface="+mn-ea"/>
                <a:cs typeface="+mn-cs"/>
              </a:rPr>
              <a:t>Ability to gain freedom/independence from relying on others for rides</a:t>
            </a:r>
          </a:p>
          <a:p>
            <a:pPr marL="171450" lvl="0" indent="-171450">
              <a:buFontTx/>
              <a:buChar char="-"/>
            </a:pPr>
            <a:r>
              <a:rPr lang="en-US" sz="1200" kern="1200" dirty="0">
                <a:solidFill>
                  <a:schemeClr val="tx1"/>
                </a:solidFill>
                <a:effectLst/>
                <a:latin typeface="+mn-lt"/>
                <a:ea typeface="+mn-ea"/>
                <a:cs typeface="+mn-cs"/>
              </a:rPr>
              <a:t>Cost efficiency </a:t>
            </a:r>
          </a:p>
          <a:p>
            <a:pPr marL="171450" lvl="0" indent="-171450">
              <a:buFontTx/>
              <a:buChar char="-"/>
            </a:pPr>
            <a:r>
              <a:rPr lang="en-US" sz="1200" kern="1200" dirty="0">
                <a:solidFill>
                  <a:schemeClr val="tx1"/>
                </a:solidFill>
                <a:effectLst/>
                <a:latin typeface="+mn-lt"/>
                <a:ea typeface="+mn-ea"/>
                <a:cs typeface="+mn-cs"/>
              </a:rPr>
              <a:t>Faster than taxi or bus</a:t>
            </a:r>
          </a:p>
          <a:p>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28</a:t>
            </a:fld>
            <a:endParaRPr lang="en-US"/>
          </a:p>
        </p:txBody>
      </p:sp>
    </p:spTree>
    <p:extLst>
      <p:ext uri="{BB962C8B-B14F-4D97-AF65-F5344CB8AC3E}">
        <p14:creationId xmlns:p14="http://schemas.microsoft.com/office/powerpoint/2010/main" val="5879338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most prevalent barrier to TNC use, identified across all groups in both locations, was the need for a smartphone. Many participants currently did not have a smartphone and most had no desire for one. One participant in group 1 in Richmond did not have a mobile phone, only a landline phone. Another major barrier, among those who did own a smartphone, was a lack of knowledge of how to use the applications.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Group 2 in Richmond discussed the cleanliness and comfort of the vehicle itself. They questioned if vehicle was going to be too high or too low for them to comfortably access.  Another question discussed in the Houston group 1 was whether TNC drivers were able to help load oxygen tanks or walkers. They wondered if this was an insurance liability for drivers.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Cost and payment methods were additional barriers. Group 3 in Richmond noted that if “faced with necessity” a person will choose the “best alternative within means,” meaning that if cost was too high they would not use TNCs. Additionally, the Houston Group 2 did not like the idea of having to use a credit card. They felt as though their financial information might not be secure if entered online. They also wondered if drivers could see their credit card information. </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29</a:t>
            </a:fld>
            <a:endParaRPr lang="en-US"/>
          </a:p>
        </p:txBody>
      </p:sp>
    </p:spTree>
    <p:extLst>
      <p:ext uri="{BB962C8B-B14F-4D97-AF65-F5344CB8AC3E}">
        <p14:creationId xmlns:p14="http://schemas.microsoft.com/office/powerpoint/2010/main" val="4472141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Participants in all groups expressed concerns about how TNC drivers are chosen and vetted, and how riders know that the person picking them up (a) is the person they are expecting and (b) has been confirmed to be a safe driver and a person of good character.  Some worried about the safety of the vehicles being used, and wondered about insurance requirements.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Some of these concerns were alleviated with the explanation that TNCs conduct background checks of potential drivers.  Participants also liked the idea of the ratings system for drivers, feeling that it contributed to the safety of TNC riders.  </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30</a:t>
            </a:fld>
            <a:endParaRPr lang="en-US"/>
          </a:p>
        </p:txBody>
      </p:sp>
    </p:spTree>
    <p:extLst>
      <p:ext uri="{BB962C8B-B14F-4D97-AF65-F5344CB8AC3E}">
        <p14:creationId xmlns:p14="http://schemas.microsoft.com/office/powerpoint/2010/main" val="1949808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Per mile driven, older drivers (65+) have greater crash and fatality rates compared to any other age group except for the most inexperienced drivers (aged 25 years or less). This trend is largely driven by an accelerating crash risk after the age of 70 coupled with greater physical frailty in old age with respect to crash forces (</a:t>
            </a:r>
            <a:r>
              <a:rPr lang="en-US" sz="1200" kern="1200" dirty="0" err="1">
                <a:solidFill>
                  <a:schemeClr val="tx1"/>
                </a:solidFill>
                <a:effectLst/>
                <a:latin typeface="+mn-lt"/>
                <a:ea typeface="+mn-ea"/>
                <a:cs typeface="+mn-cs"/>
              </a:rPr>
              <a:t>Tefft</a:t>
            </a:r>
            <a:r>
              <a:rPr lang="en-US" sz="1200" kern="1200" dirty="0">
                <a:solidFill>
                  <a:schemeClr val="tx1"/>
                </a:solidFill>
                <a:effectLst/>
                <a:latin typeface="+mn-lt"/>
                <a:ea typeface="+mn-ea"/>
                <a:cs typeface="+mn-cs"/>
              </a:rPr>
              <a:t> 2008). The National Highway Traffic Safety Administration (NHTSA) reported that in 2012, adults 65 years or older made up 17% of traffic fatalities and 20% of pedestrian fatalities nationwide, yet accounted for only 13% of the U.S. population (National Highway Traffic Safety Administration 2014).</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are also studies that suggest that TNC drivers are safe drivers. One such study evaluated 1 million trips made by approximately 12,000 TNC and non-TNC drivers over a total of 15 million miles to compare TNC drivers’ behavior to that of average U.S. drivers. The study found that based on attributes such as speeding, aggressive driving, phone use and hard-braking, TNC drivers operate vehicles more safely than average drivers. The report concludes that TNC drivers have a vested interest in being good citizens on the road and the rating system used by TNCs is likely a factor that contributes to TNC driver’s behavior (</a:t>
            </a:r>
            <a:r>
              <a:rPr lang="en-US" sz="1200" kern="1200" dirty="0" err="1">
                <a:solidFill>
                  <a:schemeClr val="tx1"/>
                </a:solidFill>
                <a:effectLst/>
                <a:latin typeface="+mn-lt"/>
                <a:ea typeface="+mn-ea"/>
                <a:cs typeface="+mn-cs"/>
              </a:rPr>
              <a:t>Bezard</a:t>
            </a:r>
            <a:r>
              <a:rPr lang="en-US" sz="1200" kern="1200" dirty="0">
                <a:solidFill>
                  <a:schemeClr val="tx1"/>
                </a:solidFill>
                <a:effectLst/>
                <a:latin typeface="+mn-lt"/>
                <a:ea typeface="+mn-ea"/>
                <a:cs typeface="+mn-cs"/>
              </a:rPr>
              <a:t> 2016).</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4</a:t>
            </a:fld>
            <a:endParaRPr lang="en-US"/>
          </a:p>
        </p:txBody>
      </p:sp>
    </p:spTree>
    <p:extLst>
      <p:ext uri="{BB962C8B-B14F-4D97-AF65-F5344CB8AC3E}">
        <p14:creationId xmlns:p14="http://schemas.microsoft.com/office/powerpoint/2010/main" val="16337861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participants agreed that “door through door” service would be a valuable feature for those that need it. However, not all agreed that they would pay for this additional feature. For example, one participant mentioned that a TNC driver helping carry groceries inside should not cost extra. Another commented that airlines offer help for passengers that need it at no additional charge. One participant expressed concern that the additional charge for door-to-door service may make TNC services too expensive.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Some participants noted that they did not necessarily trust TNC drivers with entering their homes. Others suggested adding an additional “certification” or “badge” for drivers that indicates that they are capable and willing to help older adults if needed.</a:t>
            </a:r>
            <a:r>
              <a:rPr lang="en-US" sz="1200" i="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31</a:t>
            </a:fld>
            <a:endParaRPr lang="en-US"/>
          </a:p>
        </p:txBody>
      </p:sp>
    </p:spTree>
    <p:extLst>
      <p:ext uri="{BB962C8B-B14F-4D97-AF65-F5344CB8AC3E}">
        <p14:creationId xmlns:p14="http://schemas.microsoft.com/office/powerpoint/2010/main" val="18818876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common question among participants was simply how these services work. Most wanted a step-by-step instruction and to know what tools and services were available. Additional emphasis was placed on the ability to “talk to a real human” if possible to help set up and request rides.  Other information requested included:</a:t>
            </a:r>
          </a:p>
          <a:p>
            <a:pPr lvl="0"/>
            <a:r>
              <a:rPr lang="en-US" sz="1200" kern="1200" dirty="0">
                <a:solidFill>
                  <a:schemeClr val="tx1"/>
                </a:solidFill>
                <a:effectLst/>
                <a:latin typeface="+mn-lt"/>
                <a:ea typeface="+mn-ea"/>
                <a:cs typeface="+mn-cs"/>
              </a:rPr>
              <a:t>- What is the cost?</a:t>
            </a:r>
          </a:p>
          <a:p>
            <a:pPr lvl="0"/>
            <a:r>
              <a:rPr lang="en-US" sz="1200" kern="1200" dirty="0">
                <a:solidFill>
                  <a:schemeClr val="tx1"/>
                </a:solidFill>
                <a:effectLst/>
                <a:latin typeface="+mn-lt"/>
                <a:ea typeface="+mn-ea"/>
                <a:cs typeface="+mn-cs"/>
              </a:rPr>
              <a:t>- Who is the driver?</a:t>
            </a:r>
          </a:p>
          <a:p>
            <a:pPr lvl="0"/>
            <a:r>
              <a:rPr lang="en-US" sz="1200" kern="1200" dirty="0">
                <a:solidFill>
                  <a:schemeClr val="tx1"/>
                </a:solidFill>
                <a:effectLst/>
                <a:latin typeface="+mn-lt"/>
                <a:ea typeface="+mn-ea"/>
                <a:cs typeface="+mn-cs"/>
              </a:rPr>
              <a:t>- How are drivers trained or selected, and what are their driving records?</a:t>
            </a:r>
          </a:p>
          <a:p>
            <a:pPr marL="171450" lvl="0" indent="-171450">
              <a:buFontTx/>
              <a:buChar char="-"/>
            </a:pPr>
            <a:r>
              <a:rPr lang="en-US" sz="1200" kern="1200" dirty="0">
                <a:solidFill>
                  <a:schemeClr val="tx1"/>
                </a:solidFill>
                <a:effectLst/>
                <a:latin typeface="+mn-lt"/>
                <a:ea typeface="+mn-ea"/>
                <a:cs typeface="+mn-cs"/>
              </a:rPr>
              <a:t>Is it safe?</a:t>
            </a:r>
          </a:p>
          <a:p>
            <a:pPr marL="171450" lvl="0" indent="-171450">
              <a:buFontTx/>
              <a:buChar cha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unique perspective offered by the oldest group in Houston was the suggestion to offer information on how TNC services can be used for medical transport, and how and if TNC drivers have the skills to help older or disabled adults with their specific needs. </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32</a:t>
            </a:fld>
            <a:endParaRPr lang="en-US"/>
          </a:p>
        </p:txBody>
      </p:sp>
    </p:spTree>
    <p:extLst>
      <p:ext uri="{BB962C8B-B14F-4D97-AF65-F5344CB8AC3E}">
        <p14:creationId xmlns:p14="http://schemas.microsoft.com/office/powerpoint/2010/main" val="436147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Training methods suggested by participants included educational seminars or tutorials, television or radio programs, and written material such brochures, pamphlets, and booklets.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participants recommended training seminars delivered at libraries, community centers, or other public gathering places; or one-on-one tutorials.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frequent suggestion was articles in periodicals such as the AARP Bulletin, Boomer, Senior Connection, or others that target the older adult demographic.  Participants also recommended stand-alone booklets or pamphlets on how to use TNC services. </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33</a:t>
            </a:fld>
            <a:endParaRPr lang="en-US"/>
          </a:p>
        </p:txBody>
      </p:sp>
    </p:spTree>
    <p:extLst>
      <p:ext uri="{BB962C8B-B14F-4D97-AF65-F5344CB8AC3E}">
        <p14:creationId xmlns:p14="http://schemas.microsoft.com/office/powerpoint/2010/main" val="11690747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majority of participants suggested holding TNC training at places where people already meet in order to reach as many people as possible. Common suggestions across age groups and locations included churches, community centers, and doctor’s offices. </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34</a:t>
            </a:fld>
            <a:endParaRPr lang="en-US"/>
          </a:p>
        </p:txBody>
      </p:sp>
    </p:spTree>
    <p:extLst>
      <p:ext uri="{BB962C8B-B14F-4D97-AF65-F5344CB8AC3E}">
        <p14:creationId xmlns:p14="http://schemas.microsoft.com/office/powerpoint/2010/main" val="21059391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a:t>
            </a:r>
            <a:r>
              <a:rPr lang="en-US" baseline="0" dirty="0"/>
              <a:t> for the individuals interviewed in the focus groups almost all of them were still driving. While most were still driving, many hadn’t thought about what their mobility options after driving cessation.</a:t>
            </a:r>
          </a:p>
          <a:p>
            <a:endParaRPr lang="en-US" baseline="0" dirty="0"/>
          </a:p>
          <a:p>
            <a:r>
              <a:rPr lang="en-US" baseline="0" dirty="0"/>
              <a:t>When asked what they would do if they couldn’t drive, majority said that they would rely on friends and family for rides. However, they acknowledged the limitations associated with relying on them.</a:t>
            </a:r>
          </a:p>
          <a:p>
            <a:endParaRPr lang="en-US" baseline="0" dirty="0"/>
          </a:p>
          <a:p>
            <a:r>
              <a:rPr lang="en-US" baseline="0" dirty="0"/>
              <a:t>Although most were aware of TNCs and they seemed interested but had very little personal experience using services. Which has presented a unique opportunity for the use of TNCs as a mobility option for older adults.</a:t>
            </a:r>
          </a:p>
        </p:txBody>
      </p:sp>
      <p:sp>
        <p:nvSpPr>
          <p:cNvPr id="4" name="Slide Number Placeholder 3"/>
          <p:cNvSpPr>
            <a:spLocks noGrp="1"/>
          </p:cNvSpPr>
          <p:nvPr>
            <p:ph type="sldNum" sz="quarter" idx="10"/>
          </p:nvPr>
        </p:nvSpPr>
        <p:spPr/>
        <p:txBody>
          <a:bodyPr/>
          <a:lstStyle/>
          <a:p>
            <a:fld id="{ECFDF340-579D-3D47-8873-B5AC6E09AB7A}" type="slidenum">
              <a:rPr lang="en-US" smtClean="0"/>
              <a:t>35</a:t>
            </a:fld>
            <a:endParaRPr lang="en-US"/>
          </a:p>
        </p:txBody>
      </p:sp>
    </p:spTree>
    <p:extLst>
      <p:ext uri="{BB962C8B-B14F-4D97-AF65-F5344CB8AC3E}">
        <p14:creationId xmlns:p14="http://schemas.microsoft.com/office/powerpoint/2010/main" val="16797022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barriers and challenges remain regarding the usability of TNCs among older adults, awareness and training on TNC use may eliminate many of the most common obstacles for physically healthy seniors who are seeking alternatives to driving. One</a:t>
            </a:r>
            <a:r>
              <a:rPr lang="en-US" sz="1200" kern="1200" baseline="0" dirty="0">
                <a:solidFill>
                  <a:schemeClr val="tx1"/>
                </a:solidFill>
                <a:effectLst/>
                <a:latin typeface="+mn-lt"/>
                <a:ea typeface="+mn-ea"/>
                <a:cs typeface="+mn-cs"/>
              </a:rPr>
              <a:t> of the largest hurdles was that older adults simply didn’t know what TNCs really were. While most had at least heard of Uber or Lyft, very few had experience actually using the services. Therefore, significant outreach is needed to promote the use of TNCs to older adults.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older adults with physical and/or cognitive disabilities, both transportation experts and potential users in the focus groups agreed that TNCs are safe and viable options only if accessible vehicles and specially trained drivers are available and affordable.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However, they stressed the emphasis on access to a “real person.” Telephone-based dispatch services that match drivers and riders can bridge a gap for potential riders who do not use smartphones.</a:t>
            </a:r>
            <a:r>
              <a:rPr lang="en-US" dirty="0">
                <a:effectLst/>
              </a:rPr>
              <a:t> </a:t>
            </a:r>
          </a:p>
          <a:p>
            <a:endParaRPr lang="en-US" dirty="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Increasing awareness among older adults about the benefits and limitations of TNCs, the basics of how to access and use TNCS, and the availability in some areas of specialized TNC services presents an opportunity to expand mobility options for the aging population. </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36</a:t>
            </a:fld>
            <a:endParaRPr lang="en-US"/>
          </a:p>
        </p:txBody>
      </p:sp>
    </p:spTree>
    <p:extLst>
      <p:ext uri="{BB962C8B-B14F-4D97-AF65-F5344CB8AC3E}">
        <p14:creationId xmlns:p14="http://schemas.microsoft.com/office/powerpoint/2010/main" val="5033653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&lt;Is</a:t>
            </a:r>
            <a:r>
              <a:rPr lang="en-US" baseline="0" dirty="0"/>
              <a:t> anything needed here?&gt;</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37</a:t>
            </a:fld>
            <a:endParaRPr lang="en-US"/>
          </a:p>
        </p:txBody>
      </p:sp>
    </p:spTree>
    <p:extLst>
      <p:ext uri="{BB962C8B-B14F-4D97-AF65-F5344CB8AC3E}">
        <p14:creationId xmlns:p14="http://schemas.microsoft.com/office/powerpoint/2010/main" val="2045832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addition to TNCs offering the reduced risk of crashes, TNCs also have built in safety features with the service. </a:t>
            </a:r>
            <a:r>
              <a:rPr lang="en-US" sz="1200" kern="1200" dirty="0">
                <a:solidFill>
                  <a:schemeClr val="tx1"/>
                </a:solidFill>
                <a:effectLst/>
                <a:latin typeface="+mn-lt"/>
                <a:ea typeface="+mn-ea"/>
                <a:cs typeface="+mn-cs"/>
              </a:rPr>
              <a:t>Statewide regulations in most U.S. states require that TNC drivers undergo background checks, have clear driving records and have had a vehicle inspection (Moran 2016). For example, TNC applications typically make identifying information of the driver and vehicle available prior to a ride, including their name, license plate number, photo and rating.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Additional features that can make TNC travel safer for older adults include: </a:t>
            </a:r>
          </a:p>
          <a:p>
            <a:pPr lvl="0"/>
            <a:r>
              <a:rPr lang="en-US" sz="1200" b="1" kern="1200" dirty="0">
                <a:solidFill>
                  <a:schemeClr val="tx1"/>
                </a:solidFill>
                <a:effectLst/>
                <a:latin typeface="+mn-lt"/>
                <a:ea typeface="+mn-ea"/>
                <a:cs typeface="+mn-cs"/>
              </a:rPr>
              <a:t>Digital Payments</a:t>
            </a:r>
            <a:r>
              <a:rPr lang="en-US" sz="1200" kern="1200" dirty="0">
                <a:solidFill>
                  <a:schemeClr val="tx1"/>
                </a:solidFill>
                <a:effectLst/>
                <a:latin typeface="+mn-lt"/>
                <a:ea typeface="+mn-ea"/>
                <a:cs typeface="+mn-cs"/>
              </a:rPr>
              <a:t> – TNCs facilitate payments through a digital application that offers users both convenience and potential safety benefits. The TNC application stores credit card information and automatically calculates and charges fares for each trip. Cash payments are not accepted, which is cited as a factor that improves safety by decreasing the risk of robbery (Feeney 2015). This payment functionality allows blind or visually impaired users to bypass the often-difficult manual financial transaction at the end of a fare (Uber, Inc. </a:t>
            </a:r>
            <a:r>
              <a:rPr lang="en-US" sz="1200" kern="1200" dirty="0" err="1">
                <a:solidFill>
                  <a:schemeClr val="tx1"/>
                </a:solidFill>
                <a:effectLst/>
                <a:latin typeface="+mn-lt"/>
                <a:ea typeface="+mn-ea"/>
                <a:cs typeface="+mn-cs"/>
              </a:rPr>
              <a:t>n.d.</a:t>
            </a:r>
            <a:r>
              <a:rPr lang="en-US" sz="1200" kern="1200" dirty="0">
                <a:solidFill>
                  <a:schemeClr val="tx1"/>
                </a:solidFill>
                <a:effectLst/>
                <a:latin typeface="+mn-lt"/>
                <a:ea typeface="+mn-ea"/>
                <a:cs typeface="+mn-cs"/>
              </a:rPr>
              <a:t>). However, the prohibition of cash payments can create a different barrier by limiting access to TNC services for individuals who do not, or choose not to use, credit cards. </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GPS Tracking –</a:t>
            </a:r>
            <a:r>
              <a:rPr lang="en-US" sz="1200" kern="1200" dirty="0">
                <a:solidFill>
                  <a:schemeClr val="tx1"/>
                </a:solidFill>
                <a:effectLst/>
                <a:latin typeface="+mn-lt"/>
                <a:ea typeface="+mn-ea"/>
                <a:cs typeface="+mn-cs"/>
              </a:rPr>
              <a:t> TNC applications use GPS technology to track the location of each trip in real-time and display your geographic location in the mobile application. This information can be shared with a friend or family member who can follow the trip’s progress (Uber, </a:t>
            </a:r>
            <a:r>
              <a:rPr lang="en-US" sz="1200" kern="1200" dirty="0" err="1">
                <a:solidFill>
                  <a:schemeClr val="tx1"/>
                </a:solidFill>
                <a:effectLst/>
                <a:latin typeface="+mn-lt"/>
                <a:ea typeface="+mn-ea"/>
                <a:cs typeface="+mn-cs"/>
              </a:rPr>
              <a:t>Inc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n.d.</a:t>
            </a:r>
            <a:r>
              <a:rPr lang="en-US" sz="1200" kern="1200" dirty="0">
                <a:solidFill>
                  <a:schemeClr val="tx1"/>
                </a:solidFill>
                <a:effectLst/>
                <a:latin typeface="+mn-lt"/>
                <a:ea typeface="+mn-ea"/>
                <a:cs typeface="+mn-cs"/>
              </a:rPr>
              <a:t>).</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Driver Rating Systems</a:t>
            </a:r>
            <a:r>
              <a:rPr lang="en-US" sz="1200" kern="1200" dirty="0">
                <a:solidFill>
                  <a:schemeClr val="tx1"/>
                </a:solidFill>
                <a:effectLst/>
                <a:latin typeface="+mn-lt"/>
                <a:ea typeface="+mn-ea"/>
                <a:cs typeface="+mn-cs"/>
              </a:rPr>
              <a:t> – At the end of each ride, TNCs allow riders to rate the driver, based on the quality of service provided. This additional level of accountability may combat perceptions held by older adults who feel unsafe riding in a vehicle with a stranger. It has also been argued that TNCs may be safer drivers compared to the general public, because they are providing a competitive service where their work is subject to a rating system (Hall and Krueger 2016).</a:t>
            </a:r>
          </a:p>
          <a:p>
            <a:r>
              <a:rPr lang="en-US" sz="1200" kern="1200" dirty="0">
                <a:solidFill>
                  <a:schemeClr val="tx1"/>
                </a:solidFill>
                <a:effectLst/>
                <a:latin typeface="+mn-lt"/>
                <a:ea typeface="+mn-ea"/>
                <a:cs typeface="+mn-cs"/>
              </a:rPr>
              <a:t>In addition to these service features, TNCs may offer additional safety features to address specific concerns. For example, Ride Austin offers a “female mode” that allows females and those who identify as female to request a female driver to facilitate their ride (Ride Austin 2017). Similarly, </a:t>
            </a:r>
            <a:r>
              <a:rPr lang="en-US" sz="1200" kern="1200" dirty="0" err="1">
                <a:solidFill>
                  <a:schemeClr val="tx1"/>
                </a:solidFill>
                <a:effectLst/>
                <a:latin typeface="+mn-lt"/>
                <a:ea typeface="+mn-ea"/>
                <a:cs typeface="+mn-cs"/>
              </a:rPr>
              <a:t>UberASSIST</a:t>
            </a:r>
            <a:r>
              <a:rPr lang="en-US" sz="1200" kern="1200" dirty="0">
                <a:solidFill>
                  <a:schemeClr val="tx1"/>
                </a:solidFill>
                <a:effectLst/>
                <a:latin typeface="+mn-lt"/>
                <a:ea typeface="+mn-ea"/>
                <a:cs typeface="+mn-cs"/>
              </a:rPr>
              <a:t> (described above) can mitigate safety concerns that older adults may have about how drivers treat passengers who may need special assistance.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CFDF340-579D-3D47-8873-B5AC6E09AB7A}" type="slidenum">
              <a:rPr lang="en-US" smtClean="0"/>
              <a:t>5</a:t>
            </a:fld>
            <a:endParaRPr lang="en-US"/>
          </a:p>
        </p:txBody>
      </p:sp>
    </p:spTree>
    <p:extLst>
      <p:ext uri="{BB962C8B-B14F-4D97-AF65-F5344CB8AC3E}">
        <p14:creationId xmlns:p14="http://schemas.microsoft.com/office/powerpoint/2010/main" val="1067877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To help accommodate the riders</a:t>
            </a:r>
            <a:r>
              <a:rPr lang="en-US" sz="1200" kern="1200" baseline="0" dirty="0">
                <a:solidFill>
                  <a:schemeClr val="tx1"/>
                </a:solidFill>
                <a:effectLst/>
                <a:latin typeface="+mn-lt"/>
                <a:ea typeface="+mn-ea"/>
                <a:cs typeface="+mn-cs"/>
              </a:rPr>
              <a:t> with special needs, Uber and Lyft has several services or programs available. </a:t>
            </a:r>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kern="1200" dirty="0" err="1">
                <a:solidFill>
                  <a:schemeClr val="tx1"/>
                </a:solidFill>
                <a:effectLst/>
                <a:latin typeface="+mn-lt"/>
                <a:ea typeface="+mn-ea"/>
                <a:cs typeface="+mn-cs"/>
              </a:rPr>
              <a:t>UberASSIST</a:t>
            </a:r>
            <a:r>
              <a:rPr lang="en-US" sz="1200" kern="1200" dirty="0">
                <a:solidFill>
                  <a:schemeClr val="tx1"/>
                </a:solidFill>
                <a:effectLst/>
                <a:latin typeface="+mn-lt"/>
                <a:ea typeface="+mn-ea"/>
                <a:cs typeface="+mn-cs"/>
              </a:rPr>
              <a:t> is available in 13 U.S. cities, enhances TNC ride sourcing with additional assistance for older adults</a:t>
            </a:r>
            <a:r>
              <a:rPr lang="en-US" sz="1200" kern="1200" baseline="0" dirty="0">
                <a:solidFill>
                  <a:schemeClr val="tx1"/>
                </a:solidFill>
                <a:effectLst/>
                <a:latin typeface="+mn-lt"/>
                <a:ea typeface="+mn-ea"/>
                <a:cs typeface="+mn-cs"/>
              </a:rPr>
              <a:t> and riders who have disabilities</a:t>
            </a:r>
            <a:r>
              <a:rPr lang="en-US" sz="1200" kern="1200" dirty="0">
                <a:solidFill>
                  <a:schemeClr val="tx1"/>
                </a:solidFill>
                <a:effectLst/>
                <a:latin typeface="+mn-lt"/>
                <a:ea typeface="+mn-ea"/>
                <a:cs typeface="+mn-cs"/>
              </a:rPr>
              <a:t>.  Drivers are trained to assist riders into the vehicles and can accommodate folding wheelchairs, walkers, and scooters. (Kelly 2016)</a:t>
            </a:r>
          </a:p>
          <a:p>
            <a:pPr lvl="0"/>
            <a:endParaRPr lang="en-US" sz="1200" kern="1200" dirty="0">
              <a:solidFill>
                <a:schemeClr val="tx1"/>
              </a:solidFill>
              <a:effectLst/>
              <a:latin typeface="+mn-lt"/>
              <a:ea typeface="+mn-ea"/>
              <a:cs typeface="+mn-cs"/>
            </a:endParaRPr>
          </a:p>
          <a:p>
            <a:pPr lvl="0"/>
            <a:r>
              <a:rPr lang="en-US" sz="1200" kern="1200" dirty="0" err="1">
                <a:solidFill>
                  <a:schemeClr val="tx1"/>
                </a:solidFill>
                <a:effectLst/>
                <a:latin typeface="+mn-lt"/>
                <a:ea typeface="+mn-ea"/>
                <a:cs typeface="+mn-cs"/>
              </a:rPr>
              <a:t>UberACCESS</a:t>
            </a:r>
            <a:r>
              <a:rPr lang="en-US" sz="1200" kern="1200" dirty="0">
                <a:solidFill>
                  <a:schemeClr val="tx1"/>
                </a:solidFill>
                <a:effectLst/>
                <a:latin typeface="+mn-lt"/>
                <a:ea typeface="+mn-ea"/>
                <a:cs typeface="+mn-cs"/>
              </a:rPr>
              <a:t> </a:t>
            </a:r>
            <a:r>
              <a:rPr lang="en-US" sz="1200" kern="1200" baseline="0" dirty="0">
                <a:solidFill>
                  <a:schemeClr val="tx1"/>
                </a:solidFill>
                <a:effectLst/>
                <a:latin typeface="+mn-lt"/>
                <a:ea typeface="+mn-ea"/>
                <a:cs typeface="+mn-cs"/>
              </a:rPr>
              <a:t> a</a:t>
            </a:r>
            <a:r>
              <a:rPr lang="en-US" sz="1200" kern="1200" dirty="0">
                <a:solidFill>
                  <a:schemeClr val="tx1"/>
                </a:solidFill>
                <a:effectLst/>
                <a:latin typeface="+mn-lt"/>
                <a:ea typeface="+mn-ea"/>
                <a:cs typeface="+mn-cs"/>
              </a:rPr>
              <a:t>llows customers to use the Uber smartphone application to order same-day ride service with wheelchair-accessible vehicles (WAVs). Customers request </a:t>
            </a:r>
            <a:r>
              <a:rPr lang="en-US" sz="1200" kern="1200" dirty="0" err="1">
                <a:solidFill>
                  <a:schemeClr val="tx1"/>
                </a:solidFill>
                <a:effectLst/>
                <a:latin typeface="+mn-lt"/>
                <a:ea typeface="+mn-ea"/>
                <a:cs typeface="+mn-cs"/>
              </a:rPr>
              <a:t>UberACCESS</a:t>
            </a:r>
            <a:r>
              <a:rPr lang="en-US" sz="1200" kern="1200" dirty="0">
                <a:solidFill>
                  <a:schemeClr val="tx1"/>
                </a:solidFill>
                <a:effectLst/>
                <a:latin typeface="+mn-lt"/>
                <a:ea typeface="+mn-ea"/>
                <a:cs typeface="+mn-cs"/>
              </a:rPr>
              <a:t> by opening the standard Uber application and typing “access” in the promotional code section. This opens a section of the application that allows customers to request wheelchair-accessible vehicles (Uber </a:t>
            </a:r>
            <a:r>
              <a:rPr lang="en-US" sz="1200" kern="1200" dirty="0" err="1">
                <a:solidFill>
                  <a:schemeClr val="tx1"/>
                </a:solidFill>
                <a:effectLst/>
                <a:latin typeface="+mn-lt"/>
                <a:ea typeface="+mn-ea"/>
                <a:cs typeface="+mn-cs"/>
              </a:rPr>
              <a:t>n.d.</a:t>
            </a:r>
            <a:r>
              <a:rPr lang="en-US" sz="1200" kern="1200" dirty="0">
                <a:solidFill>
                  <a:schemeClr val="tx1"/>
                </a:solidFill>
                <a:effectLst/>
                <a:latin typeface="+mn-lt"/>
                <a:ea typeface="+mn-ea"/>
                <a:cs typeface="+mn-cs"/>
              </a:rPr>
              <a:t>, Begley 2016)</a:t>
            </a:r>
          </a:p>
          <a:p>
            <a:pPr lvl="0"/>
            <a:endParaRPr lang="en-US" sz="1200" kern="1200" dirty="0">
              <a:solidFill>
                <a:schemeClr val="tx1"/>
              </a:solidFill>
              <a:effectLst/>
              <a:latin typeface="+mn-lt"/>
              <a:ea typeface="+mn-ea"/>
              <a:cs typeface="+mn-cs"/>
            </a:endParaRPr>
          </a:p>
          <a:p>
            <a:pPr lvl="0"/>
            <a:r>
              <a:rPr lang="en-US" sz="1200" kern="1200" dirty="0" err="1">
                <a:solidFill>
                  <a:schemeClr val="tx1"/>
                </a:solidFill>
                <a:effectLst/>
                <a:latin typeface="+mn-lt"/>
                <a:ea typeface="+mn-ea"/>
                <a:cs typeface="+mn-cs"/>
              </a:rPr>
              <a:t>UberWAV</a:t>
            </a:r>
            <a:r>
              <a:rPr lang="en-US" sz="1200" kern="1200" dirty="0">
                <a:solidFill>
                  <a:schemeClr val="tx1"/>
                </a:solidFill>
                <a:effectLst/>
                <a:latin typeface="+mn-lt"/>
                <a:ea typeface="+mn-ea"/>
                <a:cs typeface="+mn-cs"/>
              </a:rPr>
              <a:t> accommodates riders who require wheelchair accessible vehicles with a ramp or hydraulic lift for transportation. Drivers are knowledgeable of accessibility needs.</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Lyft Concierge leverages Lyft’s large network of partnerships to allow third-parties to request rides for older adults (or other users who may need assistance booking rides).  It uses a “third-party web request product” that allows partner organizations such as senior care communities, nonprofit groups and home care providers to request rides through a web program (Lyft, Inc. </a:t>
            </a:r>
            <a:r>
              <a:rPr lang="en-US" sz="1200" kern="1200" dirty="0" err="1">
                <a:solidFill>
                  <a:schemeClr val="tx1"/>
                </a:solidFill>
                <a:effectLst/>
                <a:latin typeface="+mn-lt"/>
                <a:ea typeface="+mn-ea"/>
                <a:cs typeface="+mn-cs"/>
              </a:rPr>
              <a:t>n.d.</a:t>
            </a:r>
            <a:r>
              <a:rPr lang="en-US" sz="1200" kern="1200" dirty="0">
                <a:solidFill>
                  <a:schemeClr val="tx1"/>
                </a:solidFill>
                <a:effectLst/>
                <a:latin typeface="+mn-lt"/>
                <a:ea typeface="+mn-ea"/>
                <a:cs typeface="+mn-cs"/>
              </a:rPr>
              <a:t>, Lyft, </a:t>
            </a:r>
            <a:r>
              <a:rPr lang="en-US" sz="1200" kern="1200" dirty="0" err="1">
                <a:solidFill>
                  <a:schemeClr val="tx1"/>
                </a:solidFill>
                <a:effectLst/>
                <a:latin typeface="+mn-lt"/>
                <a:ea typeface="+mn-ea"/>
                <a:cs typeface="+mn-cs"/>
              </a:rPr>
              <a:t>Inc</a:t>
            </a:r>
            <a:r>
              <a:rPr lang="en-US" sz="1200" kern="1200" dirty="0">
                <a:solidFill>
                  <a:schemeClr val="tx1"/>
                </a:solidFill>
                <a:effectLst/>
                <a:latin typeface="+mn-lt"/>
                <a:ea typeface="+mn-ea"/>
                <a:cs typeface="+mn-cs"/>
              </a:rPr>
              <a:t> 2016)</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6</a:t>
            </a:fld>
            <a:endParaRPr lang="en-US"/>
          </a:p>
        </p:txBody>
      </p:sp>
    </p:spTree>
    <p:extLst>
      <p:ext uri="{BB962C8B-B14F-4D97-AF65-F5344CB8AC3E}">
        <p14:creationId xmlns:p14="http://schemas.microsoft.com/office/powerpoint/2010/main" val="1326246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 to TNC services</a:t>
            </a:r>
            <a:r>
              <a:rPr lang="en-US" baseline="0" dirty="0"/>
              <a:t>, dispatcher programs exists to aid older adults and other vulnerable populations with use of TNCs. Examples of dispatcher programs include </a:t>
            </a:r>
            <a:r>
              <a:rPr lang="en-US" baseline="0" dirty="0" err="1"/>
              <a:t>GoGoGrandparent</a:t>
            </a:r>
            <a:r>
              <a:rPr lang="en-US" baseline="0" dirty="0"/>
              <a:t>, </a:t>
            </a:r>
            <a:r>
              <a:rPr lang="en-US" baseline="0" dirty="0" err="1"/>
              <a:t>GreatCall</a:t>
            </a:r>
            <a:r>
              <a:rPr lang="en-US" baseline="0" dirty="0"/>
              <a:t> Rides, and RideWith24.</a:t>
            </a:r>
          </a:p>
          <a:p>
            <a:endParaRPr lang="en-US" baseline="0" dirty="0"/>
          </a:p>
          <a:p>
            <a:r>
              <a:rPr lang="en-US" baseline="0" dirty="0" err="1"/>
              <a:t>GoGoGrandparent</a:t>
            </a:r>
            <a:r>
              <a:rPr lang="en-US" baseline="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GoGoGrandparent</a:t>
            </a:r>
            <a:r>
              <a:rPr lang="en-US" sz="1200" kern="1200" dirty="0">
                <a:solidFill>
                  <a:schemeClr val="tx1"/>
                </a:solidFill>
                <a:effectLst/>
                <a:latin typeface="+mn-lt"/>
                <a:ea typeface="+mn-ea"/>
                <a:cs typeface="+mn-cs"/>
              </a:rPr>
              <a:t> is a telephone-based dispatch service for Uber and Lyft.  The service, which operates in all 50 states, caters specifically to older adults who do not own a smartphone or have difficulty using smartphone applications.  Users call </a:t>
            </a:r>
            <a:r>
              <a:rPr lang="en-US" sz="1200" kern="1200" dirty="0" err="1">
                <a:solidFill>
                  <a:schemeClr val="tx1"/>
                </a:solidFill>
                <a:effectLst/>
                <a:latin typeface="+mn-lt"/>
                <a:ea typeface="+mn-ea"/>
                <a:cs typeface="+mn-cs"/>
              </a:rPr>
              <a:t>GoGo</a:t>
            </a:r>
            <a:r>
              <a:rPr lang="en-US" sz="1200" kern="1200" dirty="0">
                <a:solidFill>
                  <a:schemeClr val="tx1"/>
                </a:solidFill>
                <a:effectLst/>
                <a:latin typeface="+mn-lt"/>
                <a:ea typeface="+mn-ea"/>
                <a:cs typeface="+mn-cs"/>
              </a:rPr>
              <a:t> operators, and operators order a ride from a TNC to arrive at the user’s home. Operators screen and monitor rides to ensure completed safe rides. Users pay with a credit card over the phone and do not pay the drivers directly.  The service charges a small fee for its service plus the fare of the Uber/Lyft ride, and users are quoted fees for rides before they order.  (</a:t>
            </a:r>
            <a:r>
              <a:rPr lang="en-US" sz="1200" kern="1200" dirty="0" err="1">
                <a:solidFill>
                  <a:schemeClr val="tx1"/>
                </a:solidFill>
                <a:effectLst/>
                <a:latin typeface="+mn-lt"/>
                <a:ea typeface="+mn-ea"/>
                <a:cs typeface="+mn-cs"/>
              </a:rPr>
              <a:t>GoGoGrandparent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n.d.</a:t>
            </a:r>
            <a:r>
              <a:rPr lang="en-US" sz="1200" kern="1200" dirty="0">
                <a:solidFill>
                  <a:schemeClr val="tx1"/>
                </a:solidFill>
                <a:effectLst/>
                <a:latin typeface="+mn-lt"/>
                <a:ea typeface="+mn-ea"/>
                <a:cs typeface="+mn-cs"/>
              </a:rPr>
              <a:t>)</a:t>
            </a:r>
          </a:p>
          <a:p>
            <a:endParaRPr lang="en-US" baseline="0" dirty="0"/>
          </a:p>
          <a:p>
            <a:r>
              <a:rPr lang="en-US" baseline="0" dirty="0" err="1"/>
              <a:t>GreatCall</a:t>
            </a:r>
            <a:r>
              <a:rPr lang="en-US" baseline="0" dirty="0"/>
              <a:t> Rides: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GreatCall</a:t>
            </a:r>
            <a:r>
              <a:rPr lang="en-US" sz="1200" kern="1200" dirty="0">
                <a:solidFill>
                  <a:schemeClr val="tx1"/>
                </a:solidFill>
                <a:effectLst/>
                <a:latin typeface="+mn-lt"/>
                <a:ea typeface="+mn-ea"/>
                <a:cs typeface="+mn-cs"/>
              </a:rPr>
              <a:t> Rides works with Lyft to provide transportation to older adults through Jitterbug phones (basic, non-smartphones that cater to older adults).  Customers press “0” on the phone and request a ride through an operator; the operator then requests a ride through Lyft’s concierge platform. Lyft contacts the assigned driver and informs him or her that he or she will have an elderly rider, and the rider is sent a text message with information about the driver and the license plate of the car. Drivers can be requested within 10 minutes and scheduled for up to a week in advance. The cost of the ride and fees for scheduling are added to the customer’s monthly phone bill.</a:t>
            </a:r>
            <a:endParaRPr lang="en-US" baseline="0" dirty="0"/>
          </a:p>
          <a:p>
            <a:endParaRPr lang="en-US" baseline="0" dirty="0"/>
          </a:p>
          <a:p>
            <a:r>
              <a:rPr lang="en-US" baseline="0" dirty="0"/>
              <a:t>RideWith24: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RideWith24 was developed by 24Hr Homecare in partnership with Uber.  The service partners with the Open Doors Organization to train Uber and taxi drivers to accommodate older passengers who may have physical limitations. The services are available to the public through a toll-free number, and are offered 365 days a year and promise single rides, repeated rides, and same-day rides within 15 minutes of a request.</a:t>
            </a:r>
          </a:p>
          <a:p>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7</a:t>
            </a:fld>
            <a:endParaRPr lang="en-US"/>
          </a:p>
        </p:txBody>
      </p:sp>
    </p:spTree>
    <p:extLst>
      <p:ext uri="{BB962C8B-B14F-4D97-AF65-F5344CB8AC3E}">
        <p14:creationId xmlns:p14="http://schemas.microsoft.com/office/powerpoint/2010/main" val="1428361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Research</a:t>
            </a:r>
            <a:r>
              <a:rPr lang="en-US" baseline="0" dirty="0"/>
              <a:t> has shown that there are several barriers to TNC use in regards to older adults. Key barriers include lack of knowledge, technology changes, and safety concerns for both personal safety and financial transactions. </a:t>
            </a:r>
          </a:p>
          <a:p>
            <a:endParaRPr lang="en-US" baseline="0" dirty="0"/>
          </a:p>
          <a:p>
            <a:r>
              <a:rPr lang="en-US" baseline="0" dirty="0"/>
              <a:t>Because TNCs are more common in cities, this type of service will be less available to older adults living in small towns or rural areas, and TNC rides will tend to be more expensive for the longer trips that are typical for rural communities.</a:t>
            </a:r>
          </a:p>
        </p:txBody>
      </p:sp>
      <p:sp>
        <p:nvSpPr>
          <p:cNvPr id="4" name="Slide Number Placeholder 3"/>
          <p:cNvSpPr>
            <a:spLocks noGrp="1"/>
          </p:cNvSpPr>
          <p:nvPr>
            <p:ph type="sldNum" sz="quarter" idx="10"/>
          </p:nvPr>
        </p:nvSpPr>
        <p:spPr/>
        <p:txBody>
          <a:bodyPr/>
          <a:lstStyle/>
          <a:p>
            <a:fld id="{ECFDF340-579D-3D47-8873-B5AC6E09AB7A}" type="slidenum">
              <a:rPr lang="en-US" smtClean="0"/>
              <a:t>8</a:t>
            </a:fld>
            <a:endParaRPr lang="en-US"/>
          </a:p>
        </p:txBody>
      </p:sp>
    </p:spTree>
    <p:extLst>
      <p:ext uri="{BB962C8B-B14F-4D97-AF65-F5344CB8AC3E}">
        <p14:creationId xmlns:p14="http://schemas.microsoft.com/office/powerpoint/2010/main" val="2123259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a:t>
            </a:r>
            <a:r>
              <a:rPr lang="en-US" baseline="0" dirty="0"/>
              <a:t> research questions were addressed in this study. The first was ”what are the factors influencing the adoption and use of TNCs by older populations?”</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9</a:t>
            </a:fld>
            <a:endParaRPr lang="en-US"/>
          </a:p>
        </p:txBody>
      </p:sp>
    </p:spTree>
    <p:extLst>
      <p:ext uri="{BB962C8B-B14F-4D97-AF65-F5344CB8AC3E}">
        <p14:creationId xmlns:p14="http://schemas.microsoft.com/office/powerpoint/2010/main" val="1019345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question was “what would the most effective way(s)</a:t>
            </a:r>
            <a:r>
              <a:rPr lang="en-US" baseline="0" dirty="0"/>
              <a:t> of mitigating negative perceptions?”</a:t>
            </a:r>
            <a:endParaRPr lang="en-US" dirty="0"/>
          </a:p>
        </p:txBody>
      </p:sp>
      <p:sp>
        <p:nvSpPr>
          <p:cNvPr id="4" name="Slide Number Placeholder 3"/>
          <p:cNvSpPr>
            <a:spLocks noGrp="1"/>
          </p:cNvSpPr>
          <p:nvPr>
            <p:ph type="sldNum" sz="quarter" idx="10"/>
          </p:nvPr>
        </p:nvSpPr>
        <p:spPr/>
        <p:txBody>
          <a:bodyPr/>
          <a:lstStyle/>
          <a:p>
            <a:fld id="{ECFDF340-579D-3D47-8873-B5AC6E09AB7A}" type="slidenum">
              <a:rPr lang="en-US" smtClean="0"/>
              <a:t>10</a:t>
            </a:fld>
            <a:endParaRPr lang="en-US"/>
          </a:p>
        </p:txBody>
      </p:sp>
    </p:spTree>
    <p:extLst>
      <p:ext uri="{BB962C8B-B14F-4D97-AF65-F5344CB8AC3E}">
        <p14:creationId xmlns:p14="http://schemas.microsoft.com/office/powerpoint/2010/main" val="294824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2">
                    <a:lumMod val="1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B81962B-57DE-4429-83E4-716DF7E9584D}"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2395144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bg2">
                    <a:lumMod val="10000"/>
                  </a:schemeClr>
                </a:solidFill>
              </a:defRPr>
            </a:lvl1pPr>
            <a:lvl2pPr>
              <a:defRPr>
                <a:solidFill>
                  <a:schemeClr val="bg2">
                    <a:lumMod val="10000"/>
                  </a:schemeClr>
                </a:solidFill>
              </a:defRPr>
            </a:lvl2pPr>
            <a:lvl3pPr>
              <a:defRPr>
                <a:solidFill>
                  <a:schemeClr val="bg2">
                    <a:lumMod val="10000"/>
                  </a:schemeClr>
                </a:solidFill>
              </a:defRPr>
            </a:lvl3pPr>
            <a:lvl4pPr>
              <a:defRPr>
                <a:solidFill>
                  <a:schemeClr val="bg2">
                    <a:lumMod val="10000"/>
                  </a:schemeClr>
                </a:solidFill>
              </a:defRPr>
            </a:lvl4pPr>
            <a:lvl5pPr>
              <a:defRPr>
                <a:solidFill>
                  <a:schemeClr val="bg2">
                    <a:lumMod val="1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81962B-57DE-4429-83E4-716DF7E9584D}"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2541150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81962B-57DE-4429-83E4-716DF7E9584D}"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2995587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7127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bg2">
                    <a:lumMod val="10000"/>
                  </a:schemeClr>
                </a:solidFill>
              </a:defRPr>
            </a:lvl1pPr>
            <a:lvl2pPr>
              <a:defRPr>
                <a:solidFill>
                  <a:schemeClr val="bg2">
                    <a:lumMod val="10000"/>
                  </a:schemeClr>
                </a:solidFill>
              </a:defRPr>
            </a:lvl2pPr>
            <a:lvl3pPr>
              <a:defRPr>
                <a:solidFill>
                  <a:schemeClr val="bg2">
                    <a:lumMod val="10000"/>
                  </a:schemeClr>
                </a:solidFill>
              </a:defRPr>
            </a:lvl3pPr>
            <a:lvl4pPr>
              <a:defRPr>
                <a:solidFill>
                  <a:schemeClr val="bg2">
                    <a:lumMod val="10000"/>
                  </a:schemeClr>
                </a:solidFill>
              </a:defRPr>
            </a:lvl4pPr>
            <a:lvl5pPr>
              <a:defRPr>
                <a:solidFill>
                  <a:schemeClr val="bg2">
                    <a:lumMod val="1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B81962B-57DE-4429-83E4-716DF7E9584D}"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2026559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81962B-57DE-4429-83E4-716DF7E9584D}"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1155739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81962B-57DE-4429-83E4-716DF7E9584D}"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3029256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solidFill>
                  <a:schemeClr val="bg2">
                    <a:lumMod val="10000"/>
                  </a:schemeClr>
                </a:solidFill>
              </a:defRPr>
            </a:lvl1p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chemeClr val="bg2">
                    <a:lumMod val="1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a:solidFill>
                  <a:schemeClr val="bg2">
                    <a:lumMod val="10000"/>
                  </a:schemeClr>
                </a:solidFill>
              </a:defRPr>
            </a:lvl1pPr>
            <a:lvl2pPr>
              <a:defRPr>
                <a:solidFill>
                  <a:schemeClr val="bg2">
                    <a:lumMod val="10000"/>
                  </a:schemeClr>
                </a:solidFill>
              </a:defRPr>
            </a:lvl2pPr>
            <a:lvl3pPr>
              <a:defRPr>
                <a:solidFill>
                  <a:schemeClr val="bg2">
                    <a:lumMod val="10000"/>
                  </a:schemeClr>
                </a:solidFill>
              </a:defRPr>
            </a:lvl3pPr>
            <a:lvl4pPr>
              <a:defRPr>
                <a:solidFill>
                  <a:schemeClr val="bg2">
                    <a:lumMod val="10000"/>
                  </a:schemeClr>
                </a:solidFill>
              </a:defRPr>
            </a:lvl4pPr>
            <a:lvl5pPr>
              <a:defRPr>
                <a:solidFill>
                  <a:schemeClr val="bg2">
                    <a:lumMod val="1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chemeClr val="bg2">
                    <a:lumMod val="1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solidFill>
                  <a:schemeClr val="bg2">
                    <a:lumMod val="10000"/>
                  </a:schemeClr>
                </a:solidFill>
              </a:defRPr>
            </a:lvl1pPr>
            <a:lvl2pPr>
              <a:defRPr>
                <a:solidFill>
                  <a:schemeClr val="bg2">
                    <a:lumMod val="10000"/>
                  </a:schemeClr>
                </a:solidFill>
              </a:defRPr>
            </a:lvl2pPr>
            <a:lvl3pPr>
              <a:defRPr>
                <a:solidFill>
                  <a:schemeClr val="bg2">
                    <a:lumMod val="10000"/>
                  </a:schemeClr>
                </a:solidFill>
              </a:defRPr>
            </a:lvl3pPr>
            <a:lvl4pPr>
              <a:defRPr>
                <a:solidFill>
                  <a:schemeClr val="bg2">
                    <a:lumMod val="10000"/>
                  </a:schemeClr>
                </a:solidFill>
              </a:defRPr>
            </a:lvl4pPr>
            <a:lvl5pPr>
              <a:defRPr>
                <a:solidFill>
                  <a:schemeClr val="bg2">
                    <a:lumMod val="1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EB81962B-57DE-4429-83E4-716DF7E9584D}" type="datetimeFigureOut">
              <a:rPr lang="en-US" smtClean="0"/>
              <a:t>11/7/2018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194402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B81962B-57DE-4429-83E4-716DF7E9584D}" type="datetimeFigureOut">
              <a:rPr lang="en-US" smtClean="0"/>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1134929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81962B-57DE-4429-83E4-716DF7E9584D}" type="datetimeFigureOut">
              <a:rPr lang="en-US" smtClean="0"/>
              <a:t>11/7/2018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164413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solidFill>
                  <a:schemeClr val="bg2">
                    <a:lumMod val="10000"/>
                  </a:schemeClr>
                </a:solidFill>
              </a:defRPr>
            </a:lvl1pPr>
            <a:lvl2pPr>
              <a:defRPr sz="2800">
                <a:solidFill>
                  <a:schemeClr val="bg2">
                    <a:lumMod val="10000"/>
                  </a:schemeClr>
                </a:solidFill>
              </a:defRPr>
            </a:lvl2pPr>
            <a:lvl3pPr>
              <a:defRPr sz="2400">
                <a:solidFill>
                  <a:schemeClr val="bg2">
                    <a:lumMod val="10000"/>
                  </a:schemeClr>
                </a:solidFill>
              </a:defRPr>
            </a:lvl3pPr>
            <a:lvl4pPr>
              <a:defRPr sz="2000">
                <a:solidFill>
                  <a:schemeClr val="bg2">
                    <a:lumMod val="10000"/>
                  </a:schemeClr>
                </a:solidFill>
              </a:defRPr>
            </a:lvl4pPr>
            <a:lvl5pPr>
              <a:defRPr sz="2000">
                <a:solidFill>
                  <a:schemeClr val="bg2">
                    <a:lumMod val="10000"/>
                  </a:schemeClr>
                </a:solidFill>
              </a:defRPr>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chemeClr val="bg2">
                    <a:lumMod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EB81962B-57DE-4429-83E4-716DF7E9584D}"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2971183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solidFill>
                  <a:schemeClr val="bg2">
                    <a:lumMod val="1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solidFill>
                  <a:schemeClr val="bg2">
                    <a:lumMod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EB81962B-57DE-4429-83E4-716DF7E9584D}"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13B3C6-9986-45F3-BCB5-698E8016ECF5}" type="slidenum">
              <a:rPr lang="en-US" smtClean="0"/>
              <a:t>‹#›</a:t>
            </a:fld>
            <a:endParaRPr lang="en-US"/>
          </a:p>
        </p:txBody>
      </p:sp>
    </p:spTree>
    <p:extLst>
      <p:ext uri="{BB962C8B-B14F-4D97-AF65-F5344CB8AC3E}">
        <p14:creationId xmlns:p14="http://schemas.microsoft.com/office/powerpoint/2010/main" val="3951582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81962B-57DE-4429-83E4-716DF7E9584D}" type="datetimeFigureOut">
              <a:rPr lang="en-US" smtClean="0"/>
              <a:t>11/7/2018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13B3C6-9986-45F3-BCB5-698E8016ECF5}" type="slidenum">
              <a:rPr lang="en-US" smtClean="0"/>
              <a:t>‹#›</a:t>
            </a:fld>
            <a:endParaRPr lang="en-US"/>
          </a:p>
        </p:txBody>
      </p:sp>
    </p:spTree>
    <p:extLst>
      <p:ext uri="{BB962C8B-B14F-4D97-AF65-F5344CB8AC3E}">
        <p14:creationId xmlns:p14="http://schemas.microsoft.com/office/powerpoint/2010/main" val="113071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a:t>OLDER DRIVERS AND TRANSPORTATION NETWORK COMPANIES</a:t>
            </a:r>
          </a:p>
        </p:txBody>
      </p:sp>
      <p:sp>
        <p:nvSpPr>
          <p:cNvPr id="3" name="Subtitle 2"/>
          <p:cNvSpPr>
            <a:spLocks noGrp="1"/>
          </p:cNvSpPr>
          <p:nvPr>
            <p:ph type="subTitle" idx="1"/>
          </p:nvPr>
        </p:nvSpPr>
        <p:spPr/>
        <p:txBody>
          <a:bodyPr>
            <a:normAutofit/>
          </a:bodyPr>
          <a:lstStyle/>
          <a:p>
            <a:r>
              <a:rPr lang="en-US" sz="3200" dirty="0"/>
              <a:t>Investigating Opportunities for Increased Safety and Improved Mobility</a:t>
            </a:r>
          </a:p>
        </p:txBody>
      </p:sp>
    </p:spTree>
    <p:extLst>
      <p:ext uri="{BB962C8B-B14F-4D97-AF65-F5344CB8AC3E}">
        <p14:creationId xmlns:p14="http://schemas.microsoft.com/office/powerpoint/2010/main" val="1952329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a:t>
            </a:r>
          </a:p>
        </p:txBody>
      </p:sp>
      <p:graphicFrame>
        <p:nvGraphicFramePr>
          <p:cNvPr id="4" name="Diagram 3"/>
          <p:cNvGraphicFramePr/>
          <p:nvPr>
            <p:extLst>
              <p:ext uri="{D42A27DB-BD31-4B8C-83A1-F6EECF244321}">
                <p14:modId xmlns:p14="http://schemas.microsoft.com/office/powerpoint/2010/main" val="172375895"/>
              </p:ext>
            </p:extLst>
          </p:nvPr>
        </p:nvGraphicFramePr>
        <p:xfrm>
          <a:off x="2032000" y="1320800"/>
          <a:ext cx="8128000" cy="48175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29257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Overview</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1501713"/>
              </p:ext>
            </p:extLst>
          </p:nvPr>
        </p:nvGraphicFramePr>
        <p:xfrm>
          <a:off x="838200" y="14192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6197600" y="1151467"/>
            <a:ext cx="2878667" cy="47836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392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Overview</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2077299"/>
              </p:ext>
            </p:extLst>
          </p:nvPr>
        </p:nvGraphicFramePr>
        <p:xfrm>
          <a:off x="838200" y="14192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6503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Expert interviews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2842477"/>
              </p:ext>
            </p:extLst>
          </p:nvPr>
        </p:nvGraphicFramePr>
        <p:xfrm>
          <a:off x="838200" y="1419226"/>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90344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Expert Interviews</a:t>
            </a:r>
          </a:p>
        </p:txBody>
      </p:sp>
      <p:sp>
        <p:nvSpPr>
          <p:cNvPr id="3" name="Content Placeholder 2"/>
          <p:cNvSpPr>
            <a:spLocks noGrp="1"/>
          </p:cNvSpPr>
          <p:nvPr>
            <p:ph idx="1"/>
          </p:nvPr>
        </p:nvSpPr>
        <p:spPr>
          <a:xfrm>
            <a:off x="838200" y="1444625"/>
            <a:ext cx="10515600" cy="4351338"/>
          </a:xfrm>
        </p:spPr>
        <p:txBody>
          <a:bodyPr/>
          <a:lstStyle/>
          <a:p>
            <a:r>
              <a:rPr lang="en-US" dirty="0"/>
              <a:t>Semi-structured interviews </a:t>
            </a:r>
          </a:p>
          <a:p>
            <a:r>
              <a:rPr lang="en-US" dirty="0"/>
              <a:t>On average 60 minutes to complete </a:t>
            </a:r>
          </a:p>
          <a:p>
            <a:r>
              <a:rPr lang="en-US" dirty="0"/>
              <a:t>11 interviews completed </a:t>
            </a:r>
          </a:p>
        </p:txBody>
      </p:sp>
      <p:graphicFrame>
        <p:nvGraphicFramePr>
          <p:cNvPr id="4" name="Diagram 3"/>
          <p:cNvGraphicFramePr/>
          <p:nvPr>
            <p:extLst>
              <p:ext uri="{D42A27DB-BD31-4B8C-83A1-F6EECF244321}">
                <p14:modId xmlns:p14="http://schemas.microsoft.com/office/powerpoint/2010/main" val="26772124"/>
              </p:ext>
            </p:extLst>
          </p:nvPr>
        </p:nvGraphicFramePr>
        <p:xfrm>
          <a:off x="1894489" y="3142155"/>
          <a:ext cx="8605871" cy="28801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09358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a:t>TNC Findings: Serving Older Adults</a:t>
            </a:r>
          </a:p>
        </p:txBody>
      </p:sp>
      <p:sp>
        <p:nvSpPr>
          <p:cNvPr id="5" name="Content Placeholder 4"/>
          <p:cNvSpPr>
            <a:spLocks noGrp="1"/>
          </p:cNvSpPr>
          <p:nvPr>
            <p:ph idx="1"/>
          </p:nvPr>
        </p:nvSpPr>
        <p:spPr/>
        <p:txBody>
          <a:bodyPr/>
          <a:lstStyle/>
          <a:p>
            <a:r>
              <a:rPr lang="en-US" dirty="0"/>
              <a:t>All 5 TNCs interviewed indicated that they serve older adults </a:t>
            </a:r>
          </a:p>
          <a:p>
            <a:r>
              <a:rPr lang="en-US" dirty="0"/>
              <a:t>3 of 5 do not specifically track rider demographics</a:t>
            </a:r>
          </a:p>
          <a:p>
            <a:r>
              <a:rPr lang="en-US" dirty="0"/>
              <a:t>Lyft:</a:t>
            </a:r>
          </a:p>
          <a:p>
            <a:pPr lvl="1"/>
            <a:r>
              <a:rPr lang="en-US" dirty="0"/>
              <a:t>12% of 30,000 respondents were over 50</a:t>
            </a:r>
          </a:p>
          <a:p>
            <a:pPr lvl="1"/>
            <a:r>
              <a:rPr lang="en-US" dirty="0"/>
              <a:t>30% of senior riders report owning a personal vehicle</a:t>
            </a:r>
          </a:p>
          <a:p>
            <a:pPr lvl="1"/>
            <a:r>
              <a:rPr lang="en-US" dirty="0"/>
              <a:t>18% report living with a disability</a:t>
            </a:r>
          </a:p>
          <a:p>
            <a:r>
              <a:rPr lang="en-US" dirty="0" err="1"/>
              <a:t>GoGoGrandparent</a:t>
            </a:r>
            <a:r>
              <a:rPr lang="en-US" dirty="0"/>
              <a:t>:</a:t>
            </a:r>
          </a:p>
          <a:p>
            <a:pPr lvl="1"/>
            <a:r>
              <a:rPr lang="en-US" dirty="0"/>
              <a:t>Majority of clients are over the age of 75</a:t>
            </a:r>
          </a:p>
          <a:p>
            <a:pPr lvl="1"/>
            <a:r>
              <a:rPr lang="en-US" dirty="0"/>
              <a:t>30% are between 60–75 years </a:t>
            </a:r>
          </a:p>
        </p:txBody>
      </p:sp>
    </p:spTree>
    <p:extLst>
      <p:ext uri="{BB962C8B-B14F-4D97-AF65-F5344CB8AC3E}">
        <p14:creationId xmlns:p14="http://schemas.microsoft.com/office/powerpoint/2010/main" val="721038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TNC Findings: Accommodations</a:t>
            </a:r>
          </a:p>
        </p:txBody>
      </p:sp>
      <p:sp>
        <p:nvSpPr>
          <p:cNvPr id="3" name="Content Placeholder 2"/>
          <p:cNvSpPr>
            <a:spLocks noGrp="1"/>
          </p:cNvSpPr>
          <p:nvPr>
            <p:ph idx="1"/>
          </p:nvPr>
        </p:nvSpPr>
        <p:spPr>
          <a:xfrm>
            <a:off x="838200" y="1825625"/>
            <a:ext cx="10515600" cy="3988321"/>
          </a:xfrm>
        </p:spPr>
        <p:txBody>
          <a:bodyPr/>
          <a:lstStyle/>
          <a:p>
            <a:r>
              <a:rPr lang="en-US" dirty="0"/>
              <a:t>All have developed some type of service or accommodation targeting older adults, e.g.</a:t>
            </a:r>
          </a:p>
          <a:p>
            <a:pPr lvl="1"/>
            <a:r>
              <a:rPr lang="en-US" dirty="0"/>
              <a:t>Alternative methods for scheduling trips </a:t>
            </a:r>
          </a:p>
          <a:p>
            <a:pPr lvl="1"/>
            <a:r>
              <a:rPr lang="en-US" dirty="0"/>
              <a:t>Accessible vehicles</a:t>
            </a:r>
          </a:p>
          <a:p>
            <a:pPr lvl="1"/>
            <a:r>
              <a:rPr lang="en-US" dirty="0"/>
              <a:t>Door-to-door services when requested </a:t>
            </a:r>
          </a:p>
          <a:p>
            <a:pPr lvl="1"/>
            <a:r>
              <a:rPr lang="en-US" dirty="0"/>
              <a:t>Ensuring drivers have necessary skills to assist with special needs </a:t>
            </a:r>
          </a:p>
        </p:txBody>
      </p:sp>
    </p:spTree>
    <p:extLst>
      <p:ext uri="{BB962C8B-B14F-4D97-AF65-F5344CB8AC3E}">
        <p14:creationId xmlns:p14="http://schemas.microsoft.com/office/powerpoint/2010/main" val="726467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TNC Findings: Challenges</a:t>
            </a:r>
          </a:p>
        </p:txBody>
      </p:sp>
      <p:sp>
        <p:nvSpPr>
          <p:cNvPr id="3" name="Content Placeholder 2"/>
          <p:cNvSpPr>
            <a:spLocks noGrp="1"/>
          </p:cNvSpPr>
          <p:nvPr>
            <p:ph idx="1"/>
          </p:nvPr>
        </p:nvSpPr>
        <p:spPr/>
        <p:txBody>
          <a:bodyPr/>
          <a:lstStyle/>
          <a:p>
            <a:r>
              <a:rPr lang="en-US" dirty="0"/>
              <a:t>Older adults lack awareness of the services </a:t>
            </a:r>
          </a:p>
          <a:p>
            <a:r>
              <a:rPr lang="en-US" dirty="0"/>
              <a:t>Limited resources, including accessible vehicles </a:t>
            </a:r>
          </a:p>
          <a:p>
            <a:r>
              <a:rPr lang="en-US" dirty="0"/>
              <a:t>Limited drivers with appropriate training and attitudes to serve riders with disabilities and/or special needs </a:t>
            </a:r>
          </a:p>
        </p:txBody>
      </p:sp>
    </p:spTree>
    <p:extLst>
      <p:ext uri="{BB962C8B-B14F-4D97-AF65-F5344CB8AC3E}">
        <p14:creationId xmlns:p14="http://schemas.microsoft.com/office/powerpoint/2010/main" val="1081803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HSO Findings: Provide or Facilitate Transport</a:t>
            </a:r>
          </a:p>
        </p:txBody>
      </p:sp>
      <p:sp>
        <p:nvSpPr>
          <p:cNvPr id="3" name="Content Placeholder 2"/>
          <p:cNvSpPr>
            <a:spLocks noGrp="1"/>
          </p:cNvSpPr>
          <p:nvPr>
            <p:ph idx="1"/>
          </p:nvPr>
        </p:nvSpPr>
        <p:spPr/>
        <p:txBody>
          <a:bodyPr/>
          <a:lstStyle/>
          <a:p>
            <a:r>
              <a:rPr lang="en-US" dirty="0"/>
              <a:t>Area Agencies on Aging directly provide or facilitate transportation services</a:t>
            </a:r>
          </a:p>
          <a:p>
            <a:pPr lvl="1"/>
            <a:r>
              <a:rPr lang="en-US" dirty="0" err="1"/>
              <a:t>Feonix</a:t>
            </a:r>
            <a:r>
              <a:rPr lang="en-US" dirty="0"/>
              <a:t>:</a:t>
            </a:r>
          </a:p>
          <a:p>
            <a:pPr lvl="2"/>
            <a:r>
              <a:rPr lang="en-US" dirty="0"/>
              <a:t>Partners with local organization and local volunteers to fill gaps in existing transportation networks within communities </a:t>
            </a:r>
          </a:p>
          <a:p>
            <a:pPr lvl="1"/>
            <a:r>
              <a:rPr lang="en-US" dirty="0"/>
              <a:t>St. David’s Foundation:</a:t>
            </a:r>
          </a:p>
          <a:p>
            <a:pPr lvl="2"/>
            <a:r>
              <a:rPr lang="en-US" dirty="0"/>
              <a:t>Redistributes profits from St. David’s Healthcare to five-county areas in Central Texas to support seniors aging in place</a:t>
            </a:r>
          </a:p>
        </p:txBody>
      </p:sp>
    </p:spTree>
    <p:extLst>
      <p:ext uri="{BB962C8B-B14F-4D97-AF65-F5344CB8AC3E}">
        <p14:creationId xmlns:p14="http://schemas.microsoft.com/office/powerpoint/2010/main" val="176631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HSO Findings: Ridership Trends</a:t>
            </a:r>
          </a:p>
        </p:txBody>
      </p:sp>
      <p:sp>
        <p:nvSpPr>
          <p:cNvPr id="3" name="Content Placeholder 2"/>
          <p:cNvSpPr>
            <a:spLocks noGrp="1"/>
          </p:cNvSpPr>
          <p:nvPr>
            <p:ph idx="1"/>
          </p:nvPr>
        </p:nvSpPr>
        <p:spPr/>
        <p:txBody>
          <a:bodyPr/>
          <a:lstStyle/>
          <a:p>
            <a:r>
              <a:rPr lang="en-US" dirty="0"/>
              <a:t>Common trip types:</a:t>
            </a:r>
          </a:p>
          <a:p>
            <a:pPr lvl="1"/>
            <a:r>
              <a:rPr lang="en-US" dirty="0"/>
              <a:t>Medical</a:t>
            </a:r>
          </a:p>
          <a:p>
            <a:pPr lvl="1"/>
            <a:r>
              <a:rPr lang="en-US" dirty="0"/>
              <a:t>Errands</a:t>
            </a:r>
          </a:p>
          <a:p>
            <a:pPr lvl="1"/>
            <a:r>
              <a:rPr lang="en-US" dirty="0"/>
              <a:t>Social or Entertainment</a:t>
            </a:r>
          </a:p>
        </p:txBody>
      </p:sp>
      <p:graphicFrame>
        <p:nvGraphicFramePr>
          <p:cNvPr id="4" name="Diagram 3"/>
          <p:cNvGraphicFramePr/>
          <p:nvPr>
            <p:extLst>
              <p:ext uri="{D42A27DB-BD31-4B8C-83A1-F6EECF244321}">
                <p14:modId xmlns:p14="http://schemas.microsoft.com/office/powerpoint/2010/main" val="1673594481"/>
              </p:ext>
            </p:extLst>
          </p:nvPr>
        </p:nvGraphicFramePr>
        <p:xfrm>
          <a:off x="5670550" y="1684602"/>
          <a:ext cx="5416550" cy="38713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60515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TNC services </a:t>
            </a:r>
          </a:p>
        </p:txBody>
      </p:sp>
      <p:sp>
        <p:nvSpPr>
          <p:cNvPr id="3" name="Content Placeholder 2"/>
          <p:cNvSpPr>
            <a:spLocks noGrp="1"/>
          </p:cNvSpPr>
          <p:nvPr>
            <p:ph idx="1"/>
          </p:nvPr>
        </p:nvSpPr>
        <p:spPr/>
        <p:txBody>
          <a:bodyPr/>
          <a:lstStyle/>
          <a:p>
            <a:r>
              <a:rPr lang="en-US" dirty="0"/>
              <a:t>TRANSPORTATION NETWORK COMPANIES = TNC</a:t>
            </a:r>
          </a:p>
          <a:p>
            <a:r>
              <a:rPr lang="en-US" dirty="0"/>
              <a:t>Ride-sourcing service</a:t>
            </a:r>
          </a:p>
          <a:p>
            <a:pPr lvl="1"/>
            <a:r>
              <a:rPr lang="en-US" dirty="0"/>
              <a:t>Request ride </a:t>
            </a:r>
            <a:r>
              <a:rPr lang="en-US" dirty="0">
                <a:sym typeface="Wingdings"/>
              </a:rPr>
              <a:t> pay driver for service </a:t>
            </a:r>
          </a:p>
          <a:p>
            <a:pPr lvl="1"/>
            <a:r>
              <a:rPr lang="en-US" dirty="0">
                <a:sym typeface="Wingdings"/>
              </a:rPr>
              <a:t>App-based</a:t>
            </a:r>
          </a:p>
          <a:p>
            <a:r>
              <a:rPr lang="en-US" dirty="0">
                <a:sym typeface="Wingdings"/>
              </a:rPr>
              <a:t>Examples:</a:t>
            </a:r>
          </a:p>
          <a:p>
            <a:pPr lvl="1"/>
            <a:r>
              <a:rPr lang="en-US" dirty="0">
                <a:sym typeface="Wingdings"/>
              </a:rPr>
              <a:t>Uber</a:t>
            </a:r>
          </a:p>
          <a:p>
            <a:pPr lvl="1"/>
            <a:r>
              <a:rPr lang="en-US" dirty="0">
                <a:sym typeface="Wingdings"/>
              </a:rPr>
              <a:t>Lyft</a:t>
            </a:r>
          </a:p>
          <a:p>
            <a:pPr lvl="1"/>
            <a:endParaRPr lang="en-US" dirty="0">
              <a:sym typeface="Wingdings"/>
            </a:endParaRPr>
          </a:p>
          <a:p>
            <a:endParaRPr lang="en-US" dirty="0"/>
          </a:p>
        </p:txBody>
      </p:sp>
      <p:graphicFrame>
        <p:nvGraphicFramePr>
          <p:cNvPr id="5" name="Diagram 4"/>
          <p:cNvGraphicFramePr/>
          <p:nvPr>
            <p:extLst>
              <p:ext uri="{D42A27DB-BD31-4B8C-83A1-F6EECF244321}">
                <p14:modId xmlns:p14="http://schemas.microsoft.com/office/powerpoint/2010/main" val="583765997"/>
              </p:ext>
            </p:extLst>
          </p:nvPr>
        </p:nvGraphicFramePr>
        <p:xfrm>
          <a:off x="0" y="3634152"/>
          <a:ext cx="12192000" cy="32121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332044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HSO Findings: Service Limitations</a:t>
            </a:r>
          </a:p>
        </p:txBody>
      </p:sp>
      <p:sp>
        <p:nvSpPr>
          <p:cNvPr id="3" name="Content Placeholder 2"/>
          <p:cNvSpPr>
            <a:spLocks noGrp="1"/>
          </p:cNvSpPr>
          <p:nvPr>
            <p:ph idx="1"/>
          </p:nvPr>
        </p:nvSpPr>
        <p:spPr/>
        <p:txBody>
          <a:bodyPr/>
          <a:lstStyle/>
          <a:p>
            <a:r>
              <a:rPr lang="en-US" dirty="0"/>
              <a:t>Policies vary regarding the number/frequency of trips per client</a:t>
            </a:r>
          </a:p>
          <a:p>
            <a:r>
              <a:rPr lang="en-US" dirty="0"/>
              <a:t>Range: 2–4 trips per month (with exception for dialysis patients) to no limits </a:t>
            </a:r>
          </a:p>
          <a:p>
            <a:r>
              <a:rPr lang="en-US" dirty="0"/>
              <a:t>Most are first-come, first-served  </a:t>
            </a:r>
          </a:p>
        </p:txBody>
      </p:sp>
    </p:spTree>
    <p:extLst>
      <p:ext uri="{BB962C8B-B14F-4D97-AF65-F5344CB8AC3E}">
        <p14:creationId xmlns:p14="http://schemas.microsoft.com/office/powerpoint/2010/main" val="169851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HSO Findings: Obstacles</a:t>
            </a:r>
          </a:p>
        </p:txBody>
      </p:sp>
      <p:sp>
        <p:nvSpPr>
          <p:cNvPr id="3" name="Content Placeholder 2"/>
          <p:cNvSpPr>
            <a:spLocks noGrp="1"/>
          </p:cNvSpPr>
          <p:nvPr>
            <p:ph idx="1"/>
          </p:nvPr>
        </p:nvSpPr>
        <p:spPr/>
        <p:txBody>
          <a:bodyPr/>
          <a:lstStyle/>
          <a:p>
            <a:r>
              <a:rPr lang="en-US" dirty="0"/>
              <a:t>Public outreach and education about how transportation services operate and how to schedule a ride </a:t>
            </a:r>
          </a:p>
          <a:p>
            <a:r>
              <a:rPr lang="en-US" dirty="0"/>
              <a:t>Capacity and cost limitations</a:t>
            </a:r>
          </a:p>
          <a:p>
            <a:r>
              <a:rPr lang="en-US" dirty="0"/>
              <a:t>Inability for many county-based providers to cross county lines </a:t>
            </a:r>
          </a:p>
          <a:p>
            <a:r>
              <a:rPr lang="en-US" dirty="0"/>
              <a:t>Curb-to-curb service</a:t>
            </a:r>
          </a:p>
          <a:p>
            <a:r>
              <a:rPr lang="en-US" dirty="0"/>
              <a:t>Distrust of government and government-provided services</a:t>
            </a:r>
          </a:p>
        </p:txBody>
      </p:sp>
    </p:spTree>
    <p:extLst>
      <p:ext uri="{BB962C8B-B14F-4D97-AF65-F5344CB8AC3E}">
        <p14:creationId xmlns:p14="http://schemas.microsoft.com/office/powerpoint/2010/main" val="397315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008360" cy="1325563"/>
          </a:xfrm>
        </p:spPr>
        <p:txBody>
          <a:bodyPr/>
          <a:lstStyle/>
          <a:p>
            <a:r>
              <a:rPr lang="en-US" dirty="0"/>
              <a:t>HSO Findings: View on TNC Services</a:t>
            </a:r>
          </a:p>
        </p:txBody>
      </p:sp>
      <p:sp>
        <p:nvSpPr>
          <p:cNvPr id="3" name="Content Placeholder 2"/>
          <p:cNvSpPr>
            <a:spLocks noGrp="1"/>
          </p:cNvSpPr>
          <p:nvPr>
            <p:ph idx="1"/>
          </p:nvPr>
        </p:nvSpPr>
        <p:spPr/>
        <p:txBody>
          <a:bodyPr/>
          <a:lstStyle/>
          <a:p>
            <a:r>
              <a:rPr lang="en-US" dirty="0"/>
              <a:t>Concerns regarding TNC drivers’ abilities to safely accommodate the physical and emotional needs of older riders </a:t>
            </a:r>
          </a:p>
          <a:p>
            <a:r>
              <a:rPr lang="en-US" dirty="0"/>
              <a:t>Need for wheelchair-accessible vehicles </a:t>
            </a:r>
          </a:p>
          <a:p>
            <a:r>
              <a:rPr lang="en-US" dirty="0"/>
              <a:t>Concern about smartphone availability/proficiency</a:t>
            </a:r>
          </a:p>
          <a:p>
            <a:r>
              <a:rPr lang="en-US" dirty="0"/>
              <a:t>Low availability of TNCs in rural areas </a:t>
            </a:r>
          </a:p>
        </p:txBody>
      </p:sp>
    </p:spTree>
    <p:extLst>
      <p:ext uri="{BB962C8B-B14F-4D97-AF65-F5344CB8AC3E}">
        <p14:creationId xmlns:p14="http://schemas.microsoft.com/office/powerpoint/2010/main" val="11542608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Focus groups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37012663"/>
              </p:ext>
            </p:extLst>
          </p:nvPr>
        </p:nvGraphicFramePr>
        <p:xfrm>
          <a:off x="386080" y="1361440"/>
          <a:ext cx="11480800" cy="44091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20834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Focus Groups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9118094"/>
              </p:ext>
            </p:extLst>
          </p:nvPr>
        </p:nvGraphicFramePr>
        <p:xfrm>
          <a:off x="838200" y="1486959"/>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2683933" y="3301362"/>
            <a:ext cx="2446867" cy="646331"/>
          </a:xfrm>
          <a:prstGeom prst="rect">
            <a:avLst/>
          </a:prstGeom>
          <a:noFill/>
        </p:spPr>
        <p:txBody>
          <a:bodyPr wrap="square" rtlCol="0">
            <a:spAutoFit/>
          </a:bodyPr>
          <a:lstStyle/>
          <a:p>
            <a:pPr algn="ctr"/>
            <a:r>
              <a:rPr lang="en-US" sz="3600" dirty="0">
                <a:solidFill>
                  <a:schemeClr val="bg1"/>
                </a:solidFill>
              </a:rPr>
              <a:t>May 2018</a:t>
            </a:r>
          </a:p>
        </p:txBody>
      </p:sp>
    </p:spTree>
    <p:extLst>
      <p:ext uri="{BB962C8B-B14F-4D97-AF65-F5344CB8AC3E}">
        <p14:creationId xmlns:p14="http://schemas.microsoft.com/office/powerpoint/2010/main" val="261983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Focus Group Participants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42029269"/>
              </p:ext>
            </p:extLst>
          </p:nvPr>
        </p:nvGraphicFramePr>
        <p:xfrm>
          <a:off x="600075" y="3434467"/>
          <a:ext cx="10991850" cy="2429976"/>
        </p:xfrm>
        <a:graphic>
          <a:graphicData uri="http://schemas.openxmlformats.org/drawingml/2006/table">
            <a:tbl>
              <a:tblPr firstRow="1" bandRow="1">
                <a:tableStyleId>{5C22544A-7EE6-4342-B048-85BDC9FD1C3A}</a:tableStyleId>
              </a:tblPr>
              <a:tblGrid>
                <a:gridCol w="1590675">
                  <a:extLst>
                    <a:ext uri="{9D8B030D-6E8A-4147-A177-3AD203B41FA5}">
                      <a16:colId xmlns:a16="http://schemas.microsoft.com/office/drawing/2014/main" val="20000"/>
                    </a:ext>
                  </a:extLst>
                </a:gridCol>
                <a:gridCol w="3415611">
                  <a:extLst>
                    <a:ext uri="{9D8B030D-6E8A-4147-A177-3AD203B41FA5}">
                      <a16:colId xmlns:a16="http://schemas.microsoft.com/office/drawing/2014/main" val="20001"/>
                    </a:ext>
                  </a:extLst>
                </a:gridCol>
                <a:gridCol w="3011546">
                  <a:extLst>
                    <a:ext uri="{9D8B030D-6E8A-4147-A177-3AD203B41FA5}">
                      <a16:colId xmlns:a16="http://schemas.microsoft.com/office/drawing/2014/main" val="20002"/>
                    </a:ext>
                  </a:extLst>
                </a:gridCol>
                <a:gridCol w="2974018">
                  <a:extLst>
                    <a:ext uri="{9D8B030D-6E8A-4147-A177-3AD203B41FA5}">
                      <a16:colId xmlns:a16="http://schemas.microsoft.com/office/drawing/2014/main" val="20003"/>
                    </a:ext>
                  </a:extLst>
                </a:gridCol>
              </a:tblGrid>
              <a:tr h="374904">
                <a:tc>
                  <a:txBody>
                    <a:bodyPr/>
                    <a:lstStyle/>
                    <a:p>
                      <a:endParaRPr lang="en-US" dirty="0"/>
                    </a:p>
                  </a:txBody>
                  <a:tcPr/>
                </a:tc>
                <a:tc>
                  <a:txBody>
                    <a:bodyPr/>
                    <a:lstStyle/>
                    <a:p>
                      <a:r>
                        <a:rPr lang="en-US" sz="2000" dirty="0"/>
                        <a:t>Group 1: 65–74 years</a:t>
                      </a:r>
                    </a:p>
                  </a:txBody>
                  <a:tcPr/>
                </a:tc>
                <a:tc>
                  <a:txBody>
                    <a:bodyPr/>
                    <a:lstStyle/>
                    <a:p>
                      <a:r>
                        <a:rPr lang="en-US" sz="2000" dirty="0"/>
                        <a:t>Group 2: 75–84 years</a:t>
                      </a:r>
                    </a:p>
                  </a:txBody>
                  <a:tcPr/>
                </a:tc>
                <a:tc>
                  <a:txBody>
                    <a:bodyPr/>
                    <a:lstStyle/>
                    <a:p>
                      <a:r>
                        <a:rPr lang="en-US" sz="2000" dirty="0"/>
                        <a:t>Group 3:</a:t>
                      </a:r>
                      <a:r>
                        <a:rPr lang="en-US" sz="2000" baseline="0" dirty="0"/>
                        <a:t> </a:t>
                      </a:r>
                      <a:r>
                        <a:rPr lang="en-US" sz="2000" dirty="0"/>
                        <a:t>85+ years</a:t>
                      </a:r>
                    </a:p>
                  </a:txBody>
                  <a:tcPr/>
                </a:tc>
                <a:extLst>
                  <a:ext uri="{0D108BD9-81ED-4DB2-BD59-A6C34878D82A}">
                    <a16:rowId xmlns:a16="http://schemas.microsoft.com/office/drawing/2014/main" val="10000"/>
                  </a:ext>
                </a:extLst>
              </a:tr>
              <a:tr h="1027896">
                <a:tc>
                  <a:txBody>
                    <a:bodyPr/>
                    <a:lstStyle/>
                    <a:p>
                      <a:r>
                        <a:rPr lang="en-US" sz="2000" dirty="0"/>
                        <a:t>Richmond (N=30)</a:t>
                      </a:r>
                    </a:p>
                  </a:txBody>
                  <a:tcPr/>
                </a:tc>
                <a:tc>
                  <a:txBody>
                    <a:bodyPr/>
                    <a:lstStyle/>
                    <a:p>
                      <a:r>
                        <a:rPr lang="en-US" sz="2000" dirty="0"/>
                        <a:t>n=10</a:t>
                      </a:r>
                    </a:p>
                    <a:p>
                      <a:r>
                        <a:rPr lang="en-US" sz="2000" dirty="0"/>
                        <a:t>8 drive</a:t>
                      </a:r>
                    </a:p>
                    <a:p>
                      <a:r>
                        <a:rPr lang="en-US" sz="2000" dirty="0"/>
                        <a:t>5 use smartphones</a:t>
                      </a:r>
                    </a:p>
                  </a:txBody>
                  <a:tcPr/>
                </a:tc>
                <a:tc>
                  <a:txBody>
                    <a:bodyPr/>
                    <a:lstStyle/>
                    <a:p>
                      <a:r>
                        <a:rPr lang="en-US" sz="2000" dirty="0"/>
                        <a:t>n=10</a:t>
                      </a:r>
                    </a:p>
                    <a:p>
                      <a:r>
                        <a:rPr lang="en-US" sz="2000" dirty="0"/>
                        <a:t>9 drive</a:t>
                      </a:r>
                    </a:p>
                    <a:p>
                      <a:r>
                        <a:rPr lang="en-US" sz="2000" dirty="0"/>
                        <a:t>4 use smartphones</a:t>
                      </a:r>
                    </a:p>
                  </a:txBody>
                  <a:tcPr/>
                </a:tc>
                <a:tc>
                  <a:txBody>
                    <a:bodyPr/>
                    <a:lstStyle/>
                    <a:p>
                      <a:r>
                        <a:rPr lang="en-US" sz="2000" dirty="0"/>
                        <a:t>n=10</a:t>
                      </a:r>
                    </a:p>
                    <a:p>
                      <a:r>
                        <a:rPr lang="en-US" sz="2000" dirty="0"/>
                        <a:t>9 drive</a:t>
                      </a:r>
                    </a:p>
                    <a:p>
                      <a:r>
                        <a:rPr lang="en-US" sz="2000" dirty="0"/>
                        <a:t>1 used a smartphone</a:t>
                      </a:r>
                    </a:p>
                  </a:txBody>
                  <a:tcPr/>
                </a:tc>
                <a:extLst>
                  <a:ext uri="{0D108BD9-81ED-4DB2-BD59-A6C34878D82A}">
                    <a16:rowId xmlns:a16="http://schemas.microsoft.com/office/drawing/2014/main" val="10001"/>
                  </a:ext>
                </a:extLst>
              </a:tr>
              <a:tr h="374904">
                <a:tc>
                  <a:txBody>
                    <a:bodyPr/>
                    <a:lstStyle/>
                    <a:p>
                      <a:r>
                        <a:rPr lang="en-US" sz="2000" dirty="0"/>
                        <a:t>Houston (N=27)</a:t>
                      </a:r>
                    </a:p>
                  </a:txBody>
                  <a:tcPr/>
                </a:tc>
                <a:tc>
                  <a:txBody>
                    <a:bodyPr/>
                    <a:lstStyle/>
                    <a:p>
                      <a:r>
                        <a:rPr lang="en-US" sz="2000" dirty="0"/>
                        <a:t>n=9</a:t>
                      </a:r>
                    </a:p>
                    <a:p>
                      <a:r>
                        <a:rPr lang="en-US" sz="2000" dirty="0"/>
                        <a:t>9 drive</a:t>
                      </a:r>
                    </a:p>
                    <a:p>
                      <a:r>
                        <a:rPr lang="en-US" sz="2000" dirty="0"/>
                        <a:t>Some use smartphones</a:t>
                      </a:r>
                    </a:p>
                  </a:txBody>
                  <a:tcPr/>
                </a:tc>
                <a:tc>
                  <a:txBody>
                    <a:bodyPr/>
                    <a:lstStyle/>
                    <a:p>
                      <a:r>
                        <a:rPr lang="en-US" sz="2000" dirty="0"/>
                        <a:t>n=8</a:t>
                      </a:r>
                    </a:p>
                    <a:p>
                      <a:r>
                        <a:rPr lang="en-US" sz="2000" dirty="0"/>
                        <a:t>8 drive</a:t>
                      </a:r>
                    </a:p>
                    <a:p>
                      <a:r>
                        <a:rPr lang="en-US" sz="2000" dirty="0"/>
                        <a:t>4 use smartphones</a:t>
                      </a:r>
                    </a:p>
                  </a:txBody>
                  <a:tcPr/>
                </a:tc>
                <a:tc>
                  <a:txBody>
                    <a:bodyPr/>
                    <a:lstStyle/>
                    <a:p>
                      <a:r>
                        <a:rPr lang="en-US" sz="2000" dirty="0"/>
                        <a:t>n=10</a:t>
                      </a:r>
                    </a:p>
                    <a:p>
                      <a:r>
                        <a:rPr lang="en-US" sz="2000" dirty="0"/>
                        <a:t>10</a:t>
                      </a:r>
                      <a:r>
                        <a:rPr lang="en-US" sz="2000" baseline="0" dirty="0"/>
                        <a:t> </a:t>
                      </a:r>
                      <a:r>
                        <a:rPr lang="en-US" sz="2000" dirty="0"/>
                        <a:t>drive</a:t>
                      </a:r>
                    </a:p>
                    <a:p>
                      <a:r>
                        <a:rPr lang="en-US" sz="2000" dirty="0"/>
                        <a:t>1 used a smartphone</a:t>
                      </a:r>
                    </a:p>
                  </a:txBody>
                  <a:tcPr/>
                </a:tc>
                <a:extLst>
                  <a:ext uri="{0D108BD9-81ED-4DB2-BD59-A6C34878D82A}">
                    <a16:rowId xmlns:a16="http://schemas.microsoft.com/office/drawing/2014/main" val="10002"/>
                  </a:ext>
                </a:extLst>
              </a:tr>
            </a:tbl>
          </a:graphicData>
        </a:graphic>
      </p:graphicFrame>
      <p:sp>
        <p:nvSpPr>
          <p:cNvPr id="5" name="Content Placeholder 4"/>
          <p:cNvSpPr txBox="1">
            <a:spLocks/>
          </p:cNvSpPr>
          <p:nvPr/>
        </p:nvSpPr>
        <p:spPr>
          <a:xfrm>
            <a:off x="752475" y="1597025"/>
            <a:ext cx="10515600" cy="42894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2">
                    <a:lumMod val="10000"/>
                  </a:schemeClr>
                </a:solidFill>
              </a:rPr>
              <a:t>Richmond, Virginia, and Houston, Texas</a:t>
            </a:r>
          </a:p>
          <a:p>
            <a:pPr lvl="1"/>
            <a:r>
              <a:rPr lang="en-US" dirty="0">
                <a:solidFill>
                  <a:schemeClr val="bg2">
                    <a:lumMod val="10000"/>
                  </a:schemeClr>
                </a:solidFill>
              </a:rPr>
              <a:t>Different geographic regions</a:t>
            </a:r>
          </a:p>
          <a:p>
            <a:pPr lvl="1"/>
            <a:r>
              <a:rPr lang="en-US" dirty="0">
                <a:solidFill>
                  <a:schemeClr val="bg2">
                    <a:lumMod val="10000"/>
                  </a:schemeClr>
                </a:solidFill>
              </a:rPr>
              <a:t>Large urban/metropolitan vs small urban/suburban </a:t>
            </a:r>
          </a:p>
          <a:p>
            <a:pPr lvl="1"/>
            <a:r>
              <a:rPr lang="en-US" dirty="0">
                <a:solidFill>
                  <a:schemeClr val="bg2">
                    <a:lumMod val="10000"/>
                  </a:schemeClr>
                </a:solidFill>
              </a:rPr>
              <a:t>Range of mobility options</a:t>
            </a:r>
          </a:p>
        </p:txBody>
      </p:sp>
    </p:spTree>
    <p:extLst>
      <p:ext uri="{BB962C8B-B14F-4D97-AF65-F5344CB8AC3E}">
        <p14:creationId xmlns:p14="http://schemas.microsoft.com/office/powerpoint/2010/main" val="519622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Mobility Options</a:t>
            </a:r>
          </a:p>
        </p:txBody>
      </p:sp>
      <p:sp>
        <p:nvSpPr>
          <p:cNvPr id="3" name="Content Placeholder 2"/>
          <p:cNvSpPr>
            <a:spLocks noGrp="1"/>
          </p:cNvSpPr>
          <p:nvPr>
            <p:ph idx="1"/>
          </p:nvPr>
        </p:nvSpPr>
        <p:spPr/>
        <p:txBody>
          <a:bodyPr>
            <a:normAutofit fontScale="92500" lnSpcReduction="10000"/>
          </a:bodyPr>
          <a:lstStyle/>
          <a:p>
            <a:r>
              <a:rPr lang="en-US" dirty="0"/>
              <a:t>Most frequently used options:</a:t>
            </a:r>
          </a:p>
          <a:p>
            <a:pPr lvl="1"/>
            <a:r>
              <a:rPr lang="en-US" dirty="0"/>
              <a:t>Bus</a:t>
            </a:r>
          </a:p>
          <a:p>
            <a:pPr lvl="1"/>
            <a:r>
              <a:rPr lang="en-US" dirty="0"/>
              <a:t>Family/friends</a:t>
            </a:r>
          </a:p>
          <a:p>
            <a:pPr lvl="1"/>
            <a:r>
              <a:rPr lang="en-US" dirty="0"/>
              <a:t>Taxi</a:t>
            </a:r>
          </a:p>
          <a:p>
            <a:pPr lvl="1"/>
            <a:r>
              <a:rPr lang="en-US" dirty="0"/>
              <a:t>TNCs (Uber specifically)</a:t>
            </a:r>
          </a:p>
          <a:p>
            <a:pPr lvl="1"/>
            <a:endParaRPr lang="en-US" dirty="0"/>
          </a:p>
          <a:p>
            <a:r>
              <a:rPr lang="en-US" dirty="0"/>
              <a:t>Other options:</a:t>
            </a:r>
          </a:p>
          <a:p>
            <a:pPr lvl="1"/>
            <a:r>
              <a:rPr lang="en-US" dirty="0"/>
              <a:t>Shuttles</a:t>
            </a:r>
          </a:p>
          <a:p>
            <a:pPr lvl="1"/>
            <a:r>
              <a:rPr lang="en-US" dirty="0"/>
              <a:t>Paratransit </a:t>
            </a:r>
          </a:p>
          <a:p>
            <a:pPr lvl="1"/>
            <a:r>
              <a:rPr lang="en-US" dirty="0"/>
              <a:t>Local public transit </a:t>
            </a:r>
          </a:p>
          <a:p>
            <a:pPr lvl="1"/>
            <a:r>
              <a:rPr lang="en-US" dirty="0"/>
              <a:t>Walking</a:t>
            </a:r>
          </a:p>
          <a:p>
            <a:pPr lvl="1"/>
            <a:r>
              <a:rPr lang="en-US" dirty="0"/>
              <a:t>Volunteer drivers </a:t>
            </a:r>
          </a:p>
        </p:txBody>
      </p:sp>
    </p:spTree>
    <p:extLst>
      <p:ext uri="{BB962C8B-B14F-4D97-AF65-F5344CB8AC3E}">
        <p14:creationId xmlns:p14="http://schemas.microsoft.com/office/powerpoint/2010/main" val="9926466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TNC Awareness and Use</a:t>
            </a:r>
          </a:p>
        </p:txBody>
      </p:sp>
      <p:sp>
        <p:nvSpPr>
          <p:cNvPr id="3" name="Content Placeholder 2"/>
          <p:cNvSpPr>
            <a:spLocks noGrp="1"/>
          </p:cNvSpPr>
          <p:nvPr>
            <p:ph idx="1"/>
          </p:nvPr>
        </p:nvSpPr>
        <p:spPr/>
        <p:txBody>
          <a:bodyPr/>
          <a:lstStyle/>
          <a:p>
            <a:r>
              <a:rPr lang="en-US" dirty="0"/>
              <a:t>High awareness of TNCs, particularly Uber</a:t>
            </a:r>
          </a:p>
          <a:p>
            <a:pPr marL="457200" lvl="1" indent="0">
              <a:buNone/>
            </a:pPr>
            <a:endParaRPr lang="en-US" dirty="0"/>
          </a:p>
          <a:p>
            <a:r>
              <a:rPr lang="en-US" dirty="0"/>
              <a:t>Little personal experience </a:t>
            </a:r>
          </a:p>
          <a:p>
            <a:endParaRPr lang="en-US" dirty="0"/>
          </a:p>
          <a:p>
            <a:r>
              <a:rPr lang="en-US" dirty="0"/>
              <a:t>Some negative perceptions</a:t>
            </a:r>
          </a:p>
        </p:txBody>
      </p:sp>
    </p:spTree>
    <p:extLst>
      <p:ext uri="{BB962C8B-B14F-4D97-AF65-F5344CB8AC3E}">
        <p14:creationId xmlns:p14="http://schemas.microsoft.com/office/powerpoint/2010/main" val="1759780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TNCs</a:t>
            </a:r>
          </a:p>
        </p:txBody>
      </p:sp>
      <p:sp>
        <p:nvSpPr>
          <p:cNvPr id="3" name="Content Placeholder 2"/>
          <p:cNvSpPr>
            <a:spLocks noGrp="1"/>
          </p:cNvSpPr>
          <p:nvPr>
            <p:ph idx="1"/>
          </p:nvPr>
        </p:nvSpPr>
        <p:spPr/>
        <p:txBody>
          <a:bodyPr/>
          <a:lstStyle/>
          <a:p>
            <a:r>
              <a:rPr lang="en-US" dirty="0"/>
              <a:t>No need to park</a:t>
            </a:r>
          </a:p>
          <a:p>
            <a:r>
              <a:rPr lang="en-US" dirty="0"/>
              <a:t>Less stressful than driving themselves</a:t>
            </a:r>
          </a:p>
          <a:p>
            <a:r>
              <a:rPr lang="en-US" dirty="0"/>
              <a:t>Flexibility</a:t>
            </a:r>
          </a:p>
          <a:p>
            <a:r>
              <a:rPr lang="en-US" dirty="0"/>
              <a:t>Freedom/independence</a:t>
            </a:r>
          </a:p>
          <a:p>
            <a:r>
              <a:rPr lang="en-US" dirty="0"/>
              <a:t>Cost efficiency</a:t>
            </a:r>
          </a:p>
          <a:p>
            <a:r>
              <a:rPr lang="en-US" dirty="0"/>
              <a:t>Faster than taxi or bus </a:t>
            </a:r>
          </a:p>
        </p:txBody>
      </p:sp>
    </p:spTree>
    <p:extLst>
      <p:ext uri="{BB962C8B-B14F-4D97-AF65-F5344CB8AC3E}">
        <p14:creationId xmlns:p14="http://schemas.microsoft.com/office/powerpoint/2010/main" val="1492194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barriers to use</a:t>
            </a:r>
          </a:p>
        </p:txBody>
      </p:sp>
      <p:sp>
        <p:nvSpPr>
          <p:cNvPr id="3" name="Content Placeholder 2"/>
          <p:cNvSpPr>
            <a:spLocks noGrp="1"/>
          </p:cNvSpPr>
          <p:nvPr>
            <p:ph idx="1"/>
          </p:nvPr>
        </p:nvSpPr>
        <p:spPr/>
        <p:txBody>
          <a:bodyPr/>
          <a:lstStyle/>
          <a:p>
            <a:r>
              <a:rPr lang="en-US" b="1" dirty="0"/>
              <a:t>PRIMARY: NEED FOR SMARTPHONE	</a:t>
            </a:r>
          </a:p>
          <a:p>
            <a:r>
              <a:rPr lang="en-US" dirty="0"/>
              <a:t>Navigating the applications </a:t>
            </a:r>
          </a:p>
          <a:p>
            <a:r>
              <a:rPr lang="en-US" dirty="0"/>
              <a:t>Cleanliness and comfort of vehicle</a:t>
            </a:r>
          </a:p>
          <a:p>
            <a:r>
              <a:rPr lang="en-US" dirty="0"/>
              <a:t>Driver assistance needed for loading oxygen tanks or walkers</a:t>
            </a:r>
          </a:p>
          <a:p>
            <a:r>
              <a:rPr lang="en-US" dirty="0"/>
              <a:t>Payment method</a:t>
            </a:r>
          </a:p>
        </p:txBody>
      </p:sp>
    </p:spTree>
    <p:extLst>
      <p:ext uri="{BB962C8B-B14F-4D97-AF65-F5344CB8AC3E}">
        <p14:creationId xmlns:p14="http://schemas.microsoft.com/office/powerpoint/2010/main" val="1003368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TNC use by Older adults </a:t>
            </a:r>
          </a:p>
        </p:txBody>
      </p:sp>
      <p:sp>
        <p:nvSpPr>
          <p:cNvPr id="3" name="Content Placeholder 2"/>
          <p:cNvSpPr>
            <a:spLocks noGrp="1"/>
          </p:cNvSpPr>
          <p:nvPr>
            <p:ph idx="1"/>
          </p:nvPr>
        </p:nvSpPr>
        <p:spPr/>
        <p:txBody>
          <a:bodyPr/>
          <a:lstStyle/>
          <a:p>
            <a:r>
              <a:rPr lang="en-US" dirty="0"/>
              <a:t>Limited data on demographics, travel behavior of TNC users</a:t>
            </a:r>
          </a:p>
          <a:p>
            <a:r>
              <a:rPr lang="en-US" dirty="0"/>
              <a:t>Pew Research Center (2015):</a:t>
            </a:r>
          </a:p>
          <a:p>
            <a:pPr lvl="1"/>
            <a:r>
              <a:rPr lang="en-US" dirty="0"/>
              <a:t>15% of U.S. adults have used a TNC</a:t>
            </a:r>
          </a:p>
          <a:p>
            <a:pPr lvl="1"/>
            <a:r>
              <a:rPr lang="en-US" dirty="0"/>
              <a:t>Adults 65+ were among the least likely demographic group to use TNC</a:t>
            </a:r>
          </a:p>
          <a:p>
            <a:pPr lvl="1"/>
            <a:r>
              <a:rPr lang="en-US" b="1" u="sng" dirty="0"/>
              <a:t>Only 4% </a:t>
            </a:r>
            <a:r>
              <a:rPr lang="en-US" dirty="0"/>
              <a:t>of adults 65+ years have used a TNC</a:t>
            </a:r>
          </a:p>
        </p:txBody>
      </p:sp>
    </p:spTree>
    <p:extLst>
      <p:ext uri="{BB962C8B-B14F-4D97-AF65-F5344CB8AC3E}">
        <p14:creationId xmlns:p14="http://schemas.microsoft.com/office/powerpoint/2010/main" val="7620823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Concerns about TNC Drivers </a:t>
            </a:r>
          </a:p>
        </p:txBody>
      </p:sp>
      <p:sp>
        <p:nvSpPr>
          <p:cNvPr id="3" name="Content Placeholder 2"/>
          <p:cNvSpPr>
            <a:spLocks noGrp="1"/>
          </p:cNvSpPr>
          <p:nvPr>
            <p:ph idx="1"/>
          </p:nvPr>
        </p:nvSpPr>
        <p:spPr/>
        <p:txBody>
          <a:bodyPr/>
          <a:lstStyle/>
          <a:p>
            <a:r>
              <a:rPr lang="en-US" dirty="0"/>
              <a:t>TNC driver selection/vetting</a:t>
            </a:r>
          </a:p>
          <a:p>
            <a:r>
              <a:rPr lang="en-US" dirty="0"/>
              <a:t>Driver safety and trustworthiness</a:t>
            </a:r>
          </a:p>
          <a:p>
            <a:r>
              <a:rPr lang="en-US" dirty="0"/>
              <a:t>Safety of the vehicle and insurance requirements </a:t>
            </a:r>
          </a:p>
          <a:p>
            <a:endParaRPr lang="en-US" dirty="0"/>
          </a:p>
          <a:p>
            <a:endParaRPr lang="en-US" dirty="0"/>
          </a:p>
        </p:txBody>
      </p:sp>
    </p:spTree>
    <p:extLst>
      <p:ext uri="{BB962C8B-B14F-4D97-AF65-F5344CB8AC3E}">
        <p14:creationId xmlns:p14="http://schemas.microsoft.com/office/powerpoint/2010/main" val="15792035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“door Through Door” Service</a:t>
            </a:r>
          </a:p>
        </p:txBody>
      </p:sp>
      <p:sp>
        <p:nvSpPr>
          <p:cNvPr id="3" name="Content Placeholder 2"/>
          <p:cNvSpPr>
            <a:spLocks noGrp="1"/>
          </p:cNvSpPr>
          <p:nvPr>
            <p:ph idx="1"/>
          </p:nvPr>
        </p:nvSpPr>
        <p:spPr/>
        <p:txBody>
          <a:bodyPr/>
          <a:lstStyle/>
          <a:p>
            <a:r>
              <a:rPr lang="en-US" dirty="0"/>
              <a:t>Considered an important service option</a:t>
            </a:r>
          </a:p>
          <a:p>
            <a:r>
              <a:rPr lang="en-US" dirty="0"/>
              <a:t>Mixed response regarding extra fee/charge </a:t>
            </a:r>
          </a:p>
          <a:p>
            <a:r>
              <a:rPr lang="en-US" dirty="0"/>
              <a:t>Suggested: special certification of door-through-door drivers</a:t>
            </a:r>
          </a:p>
        </p:txBody>
      </p:sp>
    </p:spTree>
    <p:extLst>
      <p:ext uri="{BB962C8B-B14F-4D97-AF65-F5344CB8AC3E}">
        <p14:creationId xmlns:p14="http://schemas.microsoft.com/office/powerpoint/2010/main" val="9233354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Preferred training content</a:t>
            </a:r>
          </a:p>
        </p:txBody>
      </p:sp>
      <p:sp>
        <p:nvSpPr>
          <p:cNvPr id="3" name="Content Placeholder 2"/>
          <p:cNvSpPr>
            <a:spLocks noGrp="1"/>
          </p:cNvSpPr>
          <p:nvPr>
            <p:ph idx="1"/>
          </p:nvPr>
        </p:nvSpPr>
        <p:spPr/>
        <p:txBody>
          <a:bodyPr>
            <a:normAutofit lnSpcReduction="10000"/>
          </a:bodyPr>
          <a:lstStyle/>
          <a:p>
            <a:r>
              <a:rPr lang="en-US" dirty="0"/>
              <a:t>Step-by-step instructions </a:t>
            </a:r>
          </a:p>
          <a:p>
            <a:r>
              <a:rPr lang="en-US" dirty="0"/>
              <a:t>Available tools and services</a:t>
            </a:r>
          </a:p>
          <a:p>
            <a:r>
              <a:rPr lang="en-US" dirty="0"/>
              <a:t>Whether one could ”talk to a real human”</a:t>
            </a:r>
          </a:p>
          <a:p>
            <a:r>
              <a:rPr lang="en-US" dirty="0"/>
              <a:t>Other information:</a:t>
            </a:r>
          </a:p>
          <a:p>
            <a:pPr lvl="1"/>
            <a:r>
              <a:rPr lang="en-US" dirty="0"/>
              <a:t>What is the cost?</a:t>
            </a:r>
          </a:p>
          <a:p>
            <a:pPr lvl="1"/>
            <a:r>
              <a:rPr lang="en-US" dirty="0"/>
              <a:t>Who is the driver?</a:t>
            </a:r>
          </a:p>
          <a:p>
            <a:pPr lvl="1"/>
            <a:r>
              <a:rPr lang="en-US" dirty="0"/>
              <a:t>How are drivers trained?</a:t>
            </a:r>
          </a:p>
          <a:p>
            <a:pPr lvl="1"/>
            <a:r>
              <a:rPr lang="en-US" dirty="0"/>
              <a:t>Is it safe?</a:t>
            </a:r>
          </a:p>
          <a:p>
            <a:r>
              <a:rPr lang="en-US" dirty="0"/>
              <a:t>Whether TNC services can be used for medical appointments</a:t>
            </a:r>
          </a:p>
          <a:p>
            <a:r>
              <a:rPr lang="en-US" dirty="0"/>
              <a:t> If drivers have skills to help older adults with specific needs</a:t>
            </a:r>
          </a:p>
        </p:txBody>
      </p:sp>
    </p:spTree>
    <p:extLst>
      <p:ext uri="{BB962C8B-B14F-4D97-AF65-F5344CB8AC3E}">
        <p14:creationId xmlns:p14="http://schemas.microsoft.com/office/powerpoint/2010/main" val="7818564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methods and formats</a:t>
            </a:r>
          </a:p>
        </p:txBody>
      </p:sp>
      <p:sp>
        <p:nvSpPr>
          <p:cNvPr id="3" name="Content Placeholder 2"/>
          <p:cNvSpPr>
            <a:spLocks noGrp="1"/>
          </p:cNvSpPr>
          <p:nvPr>
            <p:ph idx="1"/>
          </p:nvPr>
        </p:nvSpPr>
        <p:spPr/>
        <p:txBody>
          <a:bodyPr/>
          <a:lstStyle/>
          <a:p>
            <a:r>
              <a:rPr lang="en-US" dirty="0"/>
              <a:t>In-person formats </a:t>
            </a:r>
          </a:p>
          <a:p>
            <a:pPr lvl="1"/>
            <a:r>
              <a:rPr lang="en-US" dirty="0"/>
              <a:t>Seminars or presentations </a:t>
            </a:r>
          </a:p>
          <a:p>
            <a:pPr lvl="1"/>
            <a:r>
              <a:rPr lang="en-US" dirty="0"/>
              <a:t>Tutorials </a:t>
            </a:r>
          </a:p>
          <a:p>
            <a:r>
              <a:rPr lang="en-US" dirty="0"/>
              <a:t>Digital formats </a:t>
            </a:r>
          </a:p>
          <a:p>
            <a:pPr lvl="1"/>
            <a:r>
              <a:rPr lang="en-US" dirty="0"/>
              <a:t>Television commercials</a:t>
            </a:r>
          </a:p>
          <a:p>
            <a:pPr lvl="1"/>
            <a:r>
              <a:rPr lang="en-US" dirty="0"/>
              <a:t>Radio commercials </a:t>
            </a:r>
          </a:p>
          <a:p>
            <a:r>
              <a:rPr lang="en-US" dirty="0"/>
              <a:t>Written materials</a:t>
            </a:r>
          </a:p>
          <a:p>
            <a:pPr lvl="1"/>
            <a:r>
              <a:rPr lang="en-US" dirty="0"/>
              <a:t>Brochures</a:t>
            </a:r>
          </a:p>
          <a:p>
            <a:pPr lvl="1"/>
            <a:r>
              <a:rPr lang="en-US" dirty="0"/>
              <a:t>Pamphlets</a:t>
            </a:r>
          </a:p>
          <a:p>
            <a:pPr lvl="1"/>
            <a:r>
              <a:rPr lang="en-US" dirty="0"/>
              <a:t>Booklets </a:t>
            </a:r>
          </a:p>
        </p:txBody>
      </p:sp>
    </p:spTree>
    <p:extLst>
      <p:ext uri="{BB962C8B-B14F-4D97-AF65-F5344CB8AC3E}">
        <p14:creationId xmlns:p14="http://schemas.microsoft.com/office/powerpoint/2010/main" val="2087006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locations</a:t>
            </a:r>
          </a:p>
        </p:txBody>
      </p:sp>
      <p:sp>
        <p:nvSpPr>
          <p:cNvPr id="3" name="Content Placeholder 2"/>
          <p:cNvSpPr>
            <a:spLocks noGrp="1"/>
          </p:cNvSpPr>
          <p:nvPr>
            <p:ph idx="1"/>
          </p:nvPr>
        </p:nvSpPr>
        <p:spPr/>
        <p:txBody>
          <a:bodyPr/>
          <a:lstStyle/>
          <a:p>
            <a:r>
              <a:rPr lang="en-US" dirty="0"/>
              <a:t>Existing meetings/gatherings</a:t>
            </a:r>
          </a:p>
          <a:p>
            <a:pPr lvl="1"/>
            <a:r>
              <a:rPr lang="en-US" dirty="0"/>
              <a:t>Churches</a:t>
            </a:r>
          </a:p>
          <a:p>
            <a:pPr lvl="1"/>
            <a:r>
              <a:rPr lang="en-US" dirty="0"/>
              <a:t>Community centers</a:t>
            </a:r>
          </a:p>
          <a:p>
            <a:pPr lvl="1"/>
            <a:r>
              <a:rPr lang="en-US" dirty="0"/>
              <a:t>Doctors’ offices </a:t>
            </a:r>
          </a:p>
        </p:txBody>
      </p:sp>
    </p:spTree>
    <p:extLst>
      <p:ext uri="{BB962C8B-B14F-4D97-AF65-F5344CB8AC3E}">
        <p14:creationId xmlns:p14="http://schemas.microsoft.com/office/powerpoint/2010/main" val="7912979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p:txBody>
          <a:bodyPr/>
          <a:lstStyle/>
          <a:p>
            <a:r>
              <a:rPr lang="en-US" dirty="0"/>
              <a:t>Almost all participants were still driving</a:t>
            </a:r>
          </a:p>
          <a:p>
            <a:r>
              <a:rPr lang="en-US" dirty="0"/>
              <a:t>Few thought about mobility options after driving cessation</a:t>
            </a:r>
          </a:p>
          <a:p>
            <a:r>
              <a:rPr lang="en-US" dirty="0"/>
              <a:t>Aware of TNCs, but little/no experience</a:t>
            </a:r>
          </a:p>
          <a:p>
            <a:r>
              <a:rPr lang="en-US" dirty="0"/>
              <a:t>Potential to expand use of TNCs among older adults</a:t>
            </a:r>
          </a:p>
        </p:txBody>
      </p:sp>
    </p:spTree>
    <p:extLst>
      <p:ext uri="{BB962C8B-B14F-4D97-AF65-F5344CB8AC3E}">
        <p14:creationId xmlns:p14="http://schemas.microsoft.com/office/powerpoint/2010/main" val="9113323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 </a:t>
            </a:r>
          </a:p>
        </p:txBody>
      </p:sp>
      <p:sp>
        <p:nvSpPr>
          <p:cNvPr id="3" name="Content Placeholder 2"/>
          <p:cNvSpPr>
            <a:spLocks noGrp="1"/>
          </p:cNvSpPr>
          <p:nvPr>
            <p:ph idx="1"/>
          </p:nvPr>
        </p:nvSpPr>
        <p:spPr/>
        <p:txBody>
          <a:bodyPr/>
          <a:lstStyle/>
          <a:p>
            <a:r>
              <a:rPr lang="en-US" sz="3600" b="1" dirty="0"/>
              <a:t>Outreach, Outreach, Outreach!</a:t>
            </a:r>
          </a:p>
          <a:p>
            <a:r>
              <a:rPr lang="en-US" dirty="0"/>
              <a:t>Promote TNCs as a mobility option for older adults </a:t>
            </a:r>
          </a:p>
          <a:p>
            <a:r>
              <a:rPr lang="en-US" dirty="0"/>
              <a:t>Provide targeted training on TNC use</a:t>
            </a:r>
          </a:p>
          <a:p>
            <a:r>
              <a:rPr lang="en-US" dirty="0"/>
              <a:t>Raise awareness of specialized services for older adults</a:t>
            </a:r>
          </a:p>
          <a:p>
            <a:pPr lvl="1"/>
            <a:r>
              <a:rPr lang="en-US" dirty="0"/>
              <a:t>Dispatch services</a:t>
            </a:r>
          </a:p>
          <a:p>
            <a:pPr lvl="1"/>
            <a:r>
              <a:rPr lang="en-US" dirty="0"/>
              <a:t>Accessible vehicles</a:t>
            </a:r>
          </a:p>
          <a:p>
            <a:pPr lvl="1"/>
            <a:r>
              <a:rPr lang="en-US" dirty="0"/>
              <a:t>Older-adult-focused services</a:t>
            </a:r>
          </a:p>
        </p:txBody>
      </p:sp>
    </p:spTree>
    <p:extLst>
      <p:ext uri="{BB962C8B-B14F-4D97-AF65-F5344CB8AC3E}">
        <p14:creationId xmlns:p14="http://schemas.microsoft.com/office/powerpoint/2010/main" val="17630008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Material</a:t>
            </a:r>
          </a:p>
        </p:txBody>
      </p:sp>
      <p:sp>
        <p:nvSpPr>
          <p:cNvPr id="3" name="Content Placeholder 2"/>
          <p:cNvSpPr>
            <a:spLocks noGrp="1"/>
          </p:cNvSpPr>
          <p:nvPr>
            <p:ph idx="1"/>
          </p:nvPr>
        </p:nvSpPr>
        <p:spPr/>
        <p:txBody>
          <a:bodyPr/>
          <a:lstStyle/>
          <a:p>
            <a:r>
              <a:rPr lang="en-US" dirty="0"/>
              <a:t>Seminar-style presentation with speaker notes</a:t>
            </a:r>
          </a:p>
          <a:p>
            <a:r>
              <a:rPr lang="en-US" dirty="0"/>
              <a:t>Training for older people</a:t>
            </a:r>
          </a:p>
          <a:p>
            <a:pPr lvl="1"/>
            <a:r>
              <a:rPr lang="en-US" dirty="0"/>
              <a:t>Outreach presentation</a:t>
            </a:r>
          </a:p>
          <a:p>
            <a:pPr lvl="1"/>
            <a:r>
              <a:rPr lang="en-US" dirty="0"/>
              <a:t>Brochure</a:t>
            </a:r>
          </a:p>
          <a:p>
            <a:r>
              <a:rPr lang="en-US" i="1" dirty="0"/>
              <a:t>AARP Livable Communities Newsletter </a:t>
            </a:r>
            <a:r>
              <a:rPr lang="en-US" dirty="0"/>
              <a:t>article (and other senior-focused publications)</a:t>
            </a:r>
          </a:p>
        </p:txBody>
      </p:sp>
    </p:spTree>
    <p:extLst>
      <p:ext uri="{BB962C8B-B14F-4D97-AF65-F5344CB8AC3E}">
        <p14:creationId xmlns:p14="http://schemas.microsoft.com/office/powerpoint/2010/main" val="538819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activity</a:t>
            </a:r>
          </a:p>
        </p:txBody>
      </p:sp>
      <p:sp>
        <p:nvSpPr>
          <p:cNvPr id="3" name="Content Placeholder 2"/>
          <p:cNvSpPr>
            <a:spLocks noGrp="1"/>
          </p:cNvSpPr>
          <p:nvPr>
            <p:ph idx="1"/>
          </p:nvPr>
        </p:nvSpPr>
        <p:spPr/>
        <p:txBody>
          <a:bodyPr/>
          <a:lstStyle/>
          <a:p>
            <a:r>
              <a:rPr lang="en-US" dirty="0"/>
              <a:t>Write a short news brief promoting transportation network companies as a viable option for older adults.</a:t>
            </a:r>
          </a:p>
        </p:txBody>
      </p:sp>
    </p:spTree>
    <p:extLst>
      <p:ext uri="{BB962C8B-B14F-4D97-AF65-F5344CB8AC3E}">
        <p14:creationId xmlns:p14="http://schemas.microsoft.com/office/powerpoint/2010/main" val="107588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Potential Safety benefits of TNC Use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15544036"/>
              </p:ext>
            </p:extLst>
          </p:nvPr>
        </p:nvGraphicFramePr>
        <p:xfrm>
          <a:off x="838200" y="1825625"/>
          <a:ext cx="10515600" cy="4018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6375315" y="1825625"/>
            <a:ext cx="4978485" cy="4018584"/>
          </a:xfrm>
          <a:prstGeom prst="rect">
            <a:avLst/>
          </a:prstGeom>
          <a:solidFill>
            <a:srgbClr val="FFFFFF">
              <a:alpha val="89804"/>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0108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Potential Safety benefits of TNC Use </a:t>
            </a:r>
          </a:p>
        </p:txBody>
      </p:sp>
      <p:graphicFrame>
        <p:nvGraphicFramePr>
          <p:cNvPr id="4" name="Content Placeholder 3"/>
          <p:cNvGraphicFramePr>
            <a:graphicFrameLocks noGrp="1"/>
          </p:cNvGraphicFramePr>
          <p:nvPr>
            <p:ph idx="1"/>
            <p:extLst/>
          </p:nvPr>
        </p:nvGraphicFramePr>
        <p:xfrm>
          <a:off x="838200" y="1825625"/>
          <a:ext cx="10515600" cy="4018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838201" y="1825625"/>
            <a:ext cx="4953000" cy="4018584"/>
          </a:xfrm>
          <a:prstGeom prst="rect">
            <a:avLst/>
          </a:prstGeom>
          <a:solidFill>
            <a:srgbClr val="FFFFFF">
              <a:alpha val="89804"/>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4970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TNC Services and Programs for Older adults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94282236"/>
              </p:ext>
            </p:extLst>
          </p:nvPr>
        </p:nvGraphicFramePr>
        <p:xfrm>
          <a:off x="624254" y="1927199"/>
          <a:ext cx="10943492" cy="3932694"/>
        </p:xfrm>
        <a:graphic>
          <a:graphicData uri="http://schemas.openxmlformats.org/drawingml/2006/table">
            <a:tbl>
              <a:tblPr firstRow="1" bandRow="1">
                <a:tableStyleId>{5C22544A-7EE6-4342-B048-85BDC9FD1C3A}</a:tableStyleId>
              </a:tblPr>
              <a:tblGrid>
                <a:gridCol w="2937812">
                  <a:extLst>
                    <a:ext uri="{9D8B030D-6E8A-4147-A177-3AD203B41FA5}">
                      <a16:colId xmlns:a16="http://schemas.microsoft.com/office/drawing/2014/main" val="20000"/>
                    </a:ext>
                  </a:extLst>
                </a:gridCol>
                <a:gridCol w="8005680">
                  <a:extLst>
                    <a:ext uri="{9D8B030D-6E8A-4147-A177-3AD203B41FA5}">
                      <a16:colId xmlns:a16="http://schemas.microsoft.com/office/drawing/2014/main" val="20001"/>
                    </a:ext>
                  </a:extLst>
                </a:gridCol>
              </a:tblGrid>
              <a:tr h="407263">
                <a:tc>
                  <a:txBody>
                    <a:bodyPr/>
                    <a:lstStyle/>
                    <a:p>
                      <a:r>
                        <a:rPr lang="en-US" sz="2000" dirty="0"/>
                        <a:t>TNC Service</a:t>
                      </a:r>
                    </a:p>
                  </a:txBody>
                  <a:tcPr/>
                </a:tc>
                <a:tc>
                  <a:txBody>
                    <a:bodyPr/>
                    <a:lstStyle/>
                    <a:p>
                      <a:r>
                        <a:rPr lang="en-US" sz="2000" dirty="0"/>
                        <a:t>Service</a:t>
                      </a:r>
                      <a:r>
                        <a:rPr lang="en-US" sz="2000" baseline="0" dirty="0"/>
                        <a:t> Model</a:t>
                      </a:r>
                      <a:endParaRPr lang="en-US" sz="2000" dirty="0"/>
                    </a:p>
                  </a:txBody>
                  <a:tcPr/>
                </a:tc>
                <a:extLst>
                  <a:ext uri="{0D108BD9-81ED-4DB2-BD59-A6C34878D82A}">
                    <a16:rowId xmlns:a16="http://schemas.microsoft.com/office/drawing/2014/main" val="10000"/>
                  </a:ext>
                </a:extLst>
              </a:tr>
              <a:tr h="1418672">
                <a:tc>
                  <a:txBody>
                    <a:bodyPr/>
                    <a:lstStyle/>
                    <a:p>
                      <a:r>
                        <a:rPr lang="en-US" sz="2000" dirty="0" err="1">
                          <a:solidFill>
                            <a:schemeClr val="accent4">
                              <a:lumMod val="10000"/>
                            </a:schemeClr>
                          </a:solidFill>
                        </a:rPr>
                        <a:t>UberAssist</a:t>
                      </a:r>
                      <a:endParaRPr lang="en-US" sz="2000" dirty="0">
                        <a:solidFill>
                          <a:schemeClr val="accent4">
                            <a:lumMod val="10000"/>
                          </a:schemeClr>
                        </a:solidFill>
                      </a:endParaRPr>
                    </a:p>
                  </a:txBody>
                  <a:tcPr/>
                </a:tc>
                <a:tc>
                  <a:txBody>
                    <a:bodyPr/>
                    <a:lstStyle/>
                    <a:p>
                      <a:pPr marL="285750" indent="-285750">
                        <a:buFont typeface="Arial" charset="0"/>
                        <a:buChar char="•"/>
                      </a:pPr>
                      <a:r>
                        <a:rPr lang="en-US" sz="2000" dirty="0">
                          <a:solidFill>
                            <a:schemeClr val="accent4">
                              <a:lumMod val="10000"/>
                            </a:schemeClr>
                          </a:solidFill>
                        </a:rPr>
                        <a:t>A</a:t>
                      </a:r>
                      <a:r>
                        <a:rPr lang="en-US" sz="2000" baseline="0" dirty="0">
                          <a:solidFill>
                            <a:schemeClr val="accent4">
                              <a:lumMod val="10000"/>
                            </a:schemeClr>
                          </a:solidFill>
                        </a:rPr>
                        <a:t>dditional assistance for seniors and riders with disabilities</a:t>
                      </a:r>
                    </a:p>
                    <a:p>
                      <a:pPr marL="285750" indent="-285750">
                        <a:buFont typeface="Arial" charset="0"/>
                        <a:buChar char="•"/>
                      </a:pPr>
                      <a:r>
                        <a:rPr lang="en-US" sz="2000" baseline="0" dirty="0">
                          <a:solidFill>
                            <a:schemeClr val="accent4">
                              <a:lumMod val="10000"/>
                            </a:schemeClr>
                          </a:solidFill>
                        </a:rPr>
                        <a:t>Drivers trained to assist rider into the vehicle</a:t>
                      </a:r>
                    </a:p>
                    <a:p>
                      <a:pPr marL="285750" indent="-285750">
                        <a:buFont typeface="Arial" charset="0"/>
                        <a:buChar char="•"/>
                      </a:pPr>
                      <a:r>
                        <a:rPr lang="en-US" sz="2000" baseline="0" dirty="0">
                          <a:solidFill>
                            <a:schemeClr val="accent4">
                              <a:lumMod val="10000"/>
                            </a:schemeClr>
                          </a:solidFill>
                        </a:rPr>
                        <a:t>Accommodate folding wheelchairs, walkers, scooters</a:t>
                      </a:r>
                    </a:p>
                    <a:p>
                      <a:pPr marL="285750" indent="-285750">
                        <a:buFont typeface="Arial" charset="0"/>
                        <a:buChar char="•"/>
                      </a:pPr>
                      <a:r>
                        <a:rPr lang="en-US" sz="2000" baseline="0" dirty="0">
                          <a:solidFill>
                            <a:schemeClr val="accent4">
                              <a:lumMod val="10000"/>
                            </a:schemeClr>
                          </a:solidFill>
                        </a:rPr>
                        <a:t>As of May 2016, available in 13 U.S. cities</a:t>
                      </a:r>
                      <a:endParaRPr lang="en-US" sz="2000" dirty="0">
                        <a:solidFill>
                          <a:schemeClr val="accent4">
                            <a:lumMod val="10000"/>
                          </a:schemeClr>
                        </a:solidFill>
                      </a:endParaRPr>
                    </a:p>
                  </a:txBody>
                  <a:tcPr/>
                </a:tc>
                <a:extLst>
                  <a:ext uri="{0D108BD9-81ED-4DB2-BD59-A6C34878D82A}">
                    <a16:rowId xmlns:a16="http://schemas.microsoft.com/office/drawing/2014/main" val="10001"/>
                  </a:ext>
                </a:extLst>
              </a:tr>
              <a:tr h="645508">
                <a:tc>
                  <a:txBody>
                    <a:bodyPr/>
                    <a:lstStyle/>
                    <a:p>
                      <a:r>
                        <a:rPr lang="en-US" sz="2000" dirty="0" err="1">
                          <a:solidFill>
                            <a:schemeClr val="accent4">
                              <a:lumMod val="10000"/>
                            </a:schemeClr>
                          </a:solidFill>
                        </a:rPr>
                        <a:t>UberACCESS</a:t>
                      </a:r>
                      <a:endParaRPr lang="en-US" sz="2000" dirty="0">
                        <a:solidFill>
                          <a:schemeClr val="accent4">
                            <a:lumMod val="10000"/>
                          </a:schemeClr>
                        </a:solidFill>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charset="0"/>
                        <a:buChar char="•"/>
                        <a:tabLst/>
                        <a:defRPr/>
                      </a:pPr>
                      <a:r>
                        <a:rPr lang="en-US" sz="2000" dirty="0">
                          <a:solidFill>
                            <a:schemeClr val="accent4">
                              <a:lumMod val="10000"/>
                            </a:schemeClr>
                          </a:solidFill>
                        </a:rPr>
                        <a:t>Provides</a:t>
                      </a:r>
                      <a:r>
                        <a:rPr lang="en-US" sz="2000" baseline="0" dirty="0">
                          <a:solidFill>
                            <a:schemeClr val="accent4">
                              <a:lumMod val="10000"/>
                            </a:schemeClr>
                          </a:solidFill>
                        </a:rPr>
                        <a:t> wheelchair-accessible vehicles (WAVs)</a:t>
                      </a:r>
                    </a:p>
                  </a:txBody>
                  <a:tcPr/>
                </a:tc>
                <a:extLst>
                  <a:ext uri="{0D108BD9-81ED-4DB2-BD59-A6C34878D82A}">
                    <a16:rowId xmlns:a16="http://schemas.microsoft.com/office/drawing/2014/main" val="10002"/>
                  </a:ext>
                </a:extLst>
              </a:tr>
              <a:tr h="760211">
                <a:tc>
                  <a:txBody>
                    <a:bodyPr/>
                    <a:lstStyle/>
                    <a:p>
                      <a:r>
                        <a:rPr lang="en-US" sz="2000" dirty="0" err="1">
                          <a:solidFill>
                            <a:schemeClr val="accent4">
                              <a:lumMod val="10000"/>
                            </a:schemeClr>
                          </a:solidFill>
                        </a:rPr>
                        <a:t>UberWAV</a:t>
                      </a:r>
                      <a:endParaRPr lang="en-US" sz="2000" dirty="0">
                        <a:solidFill>
                          <a:schemeClr val="accent4">
                            <a:lumMod val="10000"/>
                          </a:schemeClr>
                        </a:solidFill>
                      </a:endParaRPr>
                    </a:p>
                  </a:txBody>
                  <a:tcPr/>
                </a:tc>
                <a:tc>
                  <a:txBody>
                    <a:bodyPr/>
                    <a:lstStyle/>
                    <a:p>
                      <a:pPr marL="285750" indent="-285750">
                        <a:buFont typeface="Arial" charset="0"/>
                        <a:buChar char="•"/>
                      </a:pPr>
                      <a:r>
                        <a:rPr lang="en-US" sz="2000" dirty="0">
                          <a:solidFill>
                            <a:schemeClr val="accent4">
                              <a:lumMod val="10000"/>
                            </a:schemeClr>
                          </a:solidFill>
                        </a:rPr>
                        <a:t>Driver</a:t>
                      </a:r>
                      <a:r>
                        <a:rPr lang="en-US" sz="2000" baseline="0" dirty="0">
                          <a:solidFill>
                            <a:schemeClr val="accent4">
                              <a:lumMod val="10000"/>
                            </a:schemeClr>
                          </a:solidFill>
                        </a:rPr>
                        <a:t>s are knowledgeable of accessibility needs </a:t>
                      </a:r>
                    </a:p>
                    <a:p>
                      <a:pPr marL="285750" indent="-285750">
                        <a:buFont typeface="Arial" charset="0"/>
                        <a:buChar char="•"/>
                      </a:pPr>
                      <a:r>
                        <a:rPr lang="en-US" sz="2000" dirty="0">
                          <a:solidFill>
                            <a:schemeClr val="accent4">
                              <a:lumMod val="10000"/>
                            </a:schemeClr>
                          </a:solidFill>
                        </a:rPr>
                        <a:t>Vehicles have r</a:t>
                      </a:r>
                      <a:r>
                        <a:rPr lang="en-US" sz="2000" baseline="0" dirty="0">
                          <a:solidFill>
                            <a:schemeClr val="accent4">
                              <a:lumMod val="10000"/>
                            </a:schemeClr>
                          </a:solidFill>
                        </a:rPr>
                        <a:t>amp or hydraulic lift</a:t>
                      </a:r>
                      <a:endParaRPr lang="en-US" sz="2000" dirty="0">
                        <a:solidFill>
                          <a:schemeClr val="accent4">
                            <a:lumMod val="10000"/>
                          </a:schemeClr>
                        </a:solidFill>
                      </a:endParaRPr>
                    </a:p>
                  </a:txBody>
                  <a:tcPr/>
                </a:tc>
                <a:extLst>
                  <a:ext uri="{0D108BD9-81ED-4DB2-BD59-A6C34878D82A}">
                    <a16:rowId xmlns:a16="http://schemas.microsoft.com/office/drawing/2014/main" val="10003"/>
                  </a:ext>
                </a:extLst>
              </a:tr>
              <a:tr h="489147">
                <a:tc>
                  <a:txBody>
                    <a:bodyPr/>
                    <a:lstStyle/>
                    <a:p>
                      <a:r>
                        <a:rPr lang="en-US" sz="2000" dirty="0">
                          <a:solidFill>
                            <a:schemeClr val="accent4">
                              <a:lumMod val="10000"/>
                            </a:schemeClr>
                          </a:solidFill>
                        </a:rPr>
                        <a:t>Lyft Concierge</a:t>
                      </a:r>
                    </a:p>
                  </a:txBody>
                  <a:tcPr/>
                </a:tc>
                <a:tc>
                  <a:txBody>
                    <a:bodyPr/>
                    <a:lstStyle/>
                    <a:p>
                      <a:pPr marL="285750" indent="-285750">
                        <a:buFont typeface="Arial" charset="0"/>
                        <a:buChar char="•"/>
                      </a:pPr>
                      <a:r>
                        <a:rPr lang="en-US" sz="2000" dirty="0">
                          <a:solidFill>
                            <a:schemeClr val="accent4">
                              <a:lumMod val="10000"/>
                            </a:schemeClr>
                          </a:solidFill>
                        </a:rPr>
                        <a:t>Allows third</a:t>
                      </a:r>
                      <a:r>
                        <a:rPr lang="en-US" sz="2000" baseline="0" dirty="0">
                          <a:solidFill>
                            <a:schemeClr val="accent4">
                              <a:lumMod val="10000"/>
                            </a:schemeClr>
                          </a:solidFill>
                        </a:rPr>
                        <a:t> </a:t>
                      </a:r>
                      <a:r>
                        <a:rPr lang="en-US" sz="2000" dirty="0">
                          <a:solidFill>
                            <a:schemeClr val="accent4">
                              <a:lumMod val="10000"/>
                            </a:schemeClr>
                          </a:solidFill>
                        </a:rPr>
                        <a:t>parties</a:t>
                      </a:r>
                      <a:r>
                        <a:rPr lang="en-US" sz="2000" baseline="0" dirty="0">
                          <a:solidFill>
                            <a:schemeClr val="accent4">
                              <a:lumMod val="10000"/>
                            </a:schemeClr>
                          </a:solidFill>
                        </a:rPr>
                        <a:t> to request rides for older adults through web program </a:t>
                      </a:r>
                      <a:endParaRPr lang="en-US" sz="2000" dirty="0">
                        <a:solidFill>
                          <a:schemeClr val="accent4">
                            <a:lumMod val="10000"/>
                          </a:schemeClr>
                        </a:solidFill>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844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TNC Dispatcher programs</a:t>
            </a:r>
          </a:p>
        </p:txBody>
      </p:sp>
      <p:sp>
        <p:nvSpPr>
          <p:cNvPr id="3" name="Content Placeholder 2"/>
          <p:cNvSpPr>
            <a:spLocks noGrp="1"/>
          </p:cNvSpPr>
          <p:nvPr>
            <p:ph idx="1"/>
          </p:nvPr>
        </p:nvSpPr>
        <p:spPr/>
        <p:txBody>
          <a:bodyPr/>
          <a:lstStyle/>
          <a:p>
            <a:endParaRPr lang="en-US"/>
          </a:p>
        </p:txBody>
      </p:sp>
      <p:graphicFrame>
        <p:nvGraphicFramePr>
          <p:cNvPr id="4" name="Content Placeholder 4"/>
          <p:cNvGraphicFramePr>
            <a:graphicFrameLocks/>
          </p:cNvGraphicFramePr>
          <p:nvPr>
            <p:extLst>
              <p:ext uri="{D42A27DB-BD31-4B8C-83A1-F6EECF244321}">
                <p14:modId xmlns:p14="http://schemas.microsoft.com/office/powerpoint/2010/main" val="269422960"/>
              </p:ext>
            </p:extLst>
          </p:nvPr>
        </p:nvGraphicFramePr>
        <p:xfrm>
          <a:off x="665197" y="1825625"/>
          <a:ext cx="10943492" cy="4123581"/>
        </p:xfrm>
        <a:graphic>
          <a:graphicData uri="http://schemas.openxmlformats.org/drawingml/2006/table">
            <a:tbl>
              <a:tblPr firstRow="1" bandRow="1">
                <a:tableStyleId>{5C22544A-7EE6-4342-B048-85BDC9FD1C3A}</a:tableStyleId>
              </a:tblPr>
              <a:tblGrid>
                <a:gridCol w="2896868">
                  <a:extLst>
                    <a:ext uri="{9D8B030D-6E8A-4147-A177-3AD203B41FA5}">
                      <a16:colId xmlns:a16="http://schemas.microsoft.com/office/drawing/2014/main" val="20000"/>
                    </a:ext>
                  </a:extLst>
                </a:gridCol>
                <a:gridCol w="8046624">
                  <a:extLst>
                    <a:ext uri="{9D8B030D-6E8A-4147-A177-3AD203B41FA5}">
                      <a16:colId xmlns:a16="http://schemas.microsoft.com/office/drawing/2014/main" val="20001"/>
                    </a:ext>
                  </a:extLst>
                </a:gridCol>
              </a:tblGrid>
              <a:tr h="410355">
                <a:tc>
                  <a:txBody>
                    <a:bodyPr/>
                    <a:lstStyle/>
                    <a:p>
                      <a:r>
                        <a:rPr lang="en-US" sz="2000" dirty="0"/>
                        <a:t>Dispatcher Program</a:t>
                      </a:r>
                    </a:p>
                  </a:txBody>
                  <a:tcPr/>
                </a:tc>
                <a:tc>
                  <a:txBody>
                    <a:bodyPr/>
                    <a:lstStyle/>
                    <a:p>
                      <a:r>
                        <a:rPr lang="en-US" sz="2000" dirty="0"/>
                        <a:t>Service</a:t>
                      </a:r>
                      <a:r>
                        <a:rPr lang="en-US" sz="2000" baseline="0" dirty="0"/>
                        <a:t> Model</a:t>
                      </a:r>
                      <a:endParaRPr lang="en-US" sz="2000" dirty="0"/>
                    </a:p>
                  </a:txBody>
                  <a:tcPr/>
                </a:tc>
                <a:extLst>
                  <a:ext uri="{0D108BD9-81ED-4DB2-BD59-A6C34878D82A}">
                    <a16:rowId xmlns:a16="http://schemas.microsoft.com/office/drawing/2014/main" val="10000"/>
                  </a:ext>
                </a:extLst>
              </a:tr>
              <a:tr h="1322939">
                <a:tc>
                  <a:txBody>
                    <a:bodyPr/>
                    <a:lstStyle/>
                    <a:p>
                      <a:r>
                        <a:rPr lang="en-US" sz="2000" dirty="0" err="1">
                          <a:solidFill>
                            <a:schemeClr val="accent4">
                              <a:lumMod val="10000"/>
                            </a:schemeClr>
                          </a:solidFill>
                        </a:rPr>
                        <a:t>GoGoGrandparent</a:t>
                      </a:r>
                      <a:endParaRPr lang="en-US" sz="2000" dirty="0">
                        <a:solidFill>
                          <a:schemeClr val="accent4">
                            <a:lumMod val="10000"/>
                          </a:schemeClr>
                        </a:solidFill>
                      </a:endParaRPr>
                    </a:p>
                  </a:txBody>
                  <a:tcPr/>
                </a:tc>
                <a:tc>
                  <a:txBody>
                    <a:bodyPr/>
                    <a:lstStyle/>
                    <a:p>
                      <a:pPr marL="285750" indent="-285750">
                        <a:buFont typeface="Arial" charset="0"/>
                        <a:buChar char="•"/>
                      </a:pPr>
                      <a:r>
                        <a:rPr lang="en-US" sz="2000" dirty="0">
                          <a:solidFill>
                            <a:schemeClr val="accent4">
                              <a:lumMod val="10000"/>
                            </a:schemeClr>
                          </a:solidFill>
                        </a:rPr>
                        <a:t>Dispatcher program</a:t>
                      </a:r>
                      <a:r>
                        <a:rPr lang="en-US" sz="2000" baseline="0" dirty="0">
                          <a:solidFill>
                            <a:schemeClr val="accent4">
                              <a:lumMod val="10000"/>
                            </a:schemeClr>
                          </a:solidFill>
                        </a:rPr>
                        <a:t> for Uber and Lyft</a:t>
                      </a:r>
                    </a:p>
                    <a:p>
                      <a:pPr marL="285750" indent="-285750">
                        <a:buFont typeface="Arial" charset="0"/>
                        <a:buChar char="•"/>
                      </a:pPr>
                      <a:r>
                        <a:rPr lang="en-US" sz="2000" baseline="0" dirty="0">
                          <a:solidFill>
                            <a:schemeClr val="accent4">
                              <a:lumMod val="10000"/>
                            </a:schemeClr>
                          </a:solidFill>
                        </a:rPr>
                        <a:t>TNC access without smartphone</a:t>
                      </a:r>
                    </a:p>
                    <a:p>
                      <a:pPr marL="285750" indent="-285750">
                        <a:buFont typeface="Arial" charset="0"/>
                        <a:buChar char="•"/>
                      </a:pPr>
                      <a:r>
                        <a:rPr lang="en-US" sz="2000" baseline="0" dirty="0">
                          <a:solidFill>
                            <a:schemeClr val="accent4">
                              <a:lumMod val="10000"/>
                            </a:schemeClr>
                          </a:solidFill>
                        </a:rPr>
                        <a:t>Users order rides through </a:t>
                      </a:r>
                      <a:r>
                        <a:rPr lang="en-US" sz="2000" baseline="0" dirty="0" err="1">
                          <a:solidFill>
                            <a:schemeClr val="accent4">
                              <a:lumMod val="10000"/>
                            </a:schemeClr>
                          </a:solidFill>
                        </a:rPr>
                        <a:t>GoGo</a:t>
                      </a:r>
                      <a:r>
                        <a:rPr lang="en-US" sz="2000" baseline="0" dirty="0">
                          <a:solidFill>
                            <a:schemeClr val="accent4">
                              <a:lumMod val="10000"/>
                            </a:schemeClr>
                          </a:solidFill>
                        </a:rPr>
                        <a:t> operators </a:t>
                      </a:r>
                    </a:p>
                    <a:p>
                      <a:pPr marL="285750" indent="-285750">
                        <a:buFont typeface="Arial" charset="0"/>
                        <a:buChar char="•"/>
                      </a:pPr>
                      <a:r>
                        <a:rPr lang="en-US" sz="2000" baseline="0" dirty="0">
                          <a:solidFill>
                            <a:schemeClr val="accent4">
                              <a:lumMod val="10000"/>
                            </a:schemeClr>
                          </a:solidFill>
                        </a:rPr>
                        <a:t>Operators monitor rides</a:t>
                      </a:r>
                    </a:p>
                  </a:txBody>
                  <a:tcPr/>
                </a:tc>
                <a:extLst>
                  <a:ext uri="{0D108BD9-81ED-4DB2-BD59-A6C34878D82A}">
                    <a16:rowId xmlns:a16="http://schemas.microsoft.com/office/drawing/2014/main" val="10001"/>
                  </a:ext>
                </a:extLst>
              </a:tr>
              <a:tr h="1383052">
                <a:tc>
                  <a:txBody>
                    <a:bodyPr/>
                    <a:lstStyle/>
                    <a:p>
                      <a:r>
                        <a:rPr lang="en-US" sz="2000" dirty="0" err="1">
                          <a:solidFill>
                            <a:schemeClr val="accent4">
                              <a:lumMod val="10000"/>
                            </a:schemeClr>
                          </a:solidFill>
                        </a:rPr>
                        <a:t>GreatCall</a:t>
                      </a:r>
                      <a:r>
                        <a:rPr lang="en-US" sz="2000" dirty="0">
                          <a:solidFill>
                            <a:schemeClr val="accent4">
                              <a:lumMod val="10000"/>
                            </a:schemeClr>
                          </a:solidFill>
                        </a:rPr>
                        <a:t> Rides</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charset="0"/>
                        <a:buChar char="•"/>
                        <a:tabLst/>
                        <a:defRPr/>
                      </a:pPr>
                      <a:r>
                        <a:rPr lang="en-US" sz="2000" baseline="0" dirty="0">
                          <a:solidFill>
                            <a:schemeClr val="accent4">
                              <a:lumMod val="10000"/>
                            </a:schemeClr>
                          </a:solidFill>
                        </a:rPr>
                        <a:t>Works with Lyft via Jitterbug phones</a:t>
                      </a:r>
                    </a:p>
                    <a:p>
                      <a:pPr marL="285750" marR="0" lvl="0" indent="-285750" algn="l" defTabSz="914400" rtl="0" eaLnBrk="1" fontAlgn="auto" latinLnBrk="0" hangingPunct="1">
                        <a:lnSpc>
                          <a:spcPct val="100000"/>
                        </a:lnSpc>
                        <a:spcBef>
                          <a:spcPts val="0"/>
                        </a:spcBef>
                        <a:spcAft>
                          <a:spcPts val="0"/>
                        </a:spcAft>
                        <a:buClrTx/>
                        <a:buSzTx/>
                        <a:buFont typeface="Arial" charset="0"/>
                        <a:buChar char="•"/>
                        <a:tabLst/>
                        <a:defRPr/>
                      </a:pPr>
                      <a:r>
                        <a:rPr lang="en-US" sz="2000" baseline="0" dirty="0">
                          <a:solidFill>
                            <a:schemeClr val="accent4">
                              <a:lumMod val="10000"/>
                            </a:schemeClr>
                          </a:solidFill>
                        </a:rPr>
                        <a:t>Operators request ride though Lyft’s concierge platform</a:t>
                      </a:r>
                    </a:p>
                    <a:p>
                      <a:pPr marL="285750" marR="0" lvl="0" indent="-285750" algn="l" defTabSz="914400" rtl="0" eaLnBrk="1" fontAlgn="auto" latinLnBrk="0" hangingPunct="1">
                        <a:lnSpc>
                          <a:spcPct val="100000"/>
                        </a:lnSpc>
                        <a:spcBef>
                          <a:spcPts val="0"/>
                        </a:spcBef>
                        <a:spcAft>
                          <a:spcPts val="0"/>
                        </a:spcAft>
                        <a:buClrTx/>
                        <a:buSzTx/>
                        <a:buFont typeface="Arial" charset="0"/>
                        <a:buChar char="•"/>
                        <a:tabLst/>
                        <a:defRPr/>
                      </a:pPr>
                      <a:r>
                        <a:rPr lang="en-US" sz="2000" baseline="0" dirty="0">
                          <a:solidFill>
                            <a:schemeClr val="accent4">
                              <a:lumMod val="10000"/>
                            </a:schemeClr>
                          </a:solidFill>
                        </a:rPr>
                        <a:t>Service and ride fees added to monthly phone bill</a:t>
                      </a:r>
                    </a:p>
                    <a:p>
                      <a:pPr marL="285750" marR="0" lvl="0" indent="-285750" algn="l" defTabSz="914400" rtl="0" eaLnBrk="1" fontAlgn="auto" latinLnBrk="0" hangingPunct="1">
                        <a:lnSpc>
                          <a:spcPct val="100000"/>
                        </a:lnSpc>
                        <a:spcBef>
                          <a:spcPts val="0"/>
                        </a:spcBef>
                        <a:spcAft>
                          <a:spcPts val="0"/>
                        </a:spcAft>
                        <a:buClrTx/>
                        <a:buSzTx/>
                        <a:buFont typeface="Arial" charset="0"/>
                        <a:buChar char="•"/>
                        <a:tabLst/>
                        <a:defRPr/>
                      </a:pPr>
                      <a:r>
                        <a:rPr lang="en-US" sz="2000" baseline="0" dirty="0">
                          <a:solidFill>
                            <a:schemeClr val="accent4">
                              <a:lumMod val="10000"/>
                            </a:schemeClr>
                          </a:solidFill>
                        </a:rPr>
                        <a:t>Currently in “piloting” phase </a:t>
                      </a:r>
                    </a:p>
                  </a:txBody>
                  <a:tcPr/>
                </a:tc>
                <a:extLst>
                  <a:ext uri="{0D108BD9-81ED-4DB2-BD59-A6C34878D82A}">
                    <a16:rowId xmlns:a16="http://schemas.microsoft.com/office/drawing/2014/main" val="10002"/>
                  </a:ext>
                </a:extLst>
              </a:tr>
              <a:tr h="1007235">
                <a:tc>
                  <a:txBody>
                    <a:bodyPr/>
                    <a:lstStyle/>
                    <a:p>
                      <a:r>
                        <a:rPr lang="en-US" sz="2000" dirty="0">
                          <a:solidFill>
                            <a:schemeClr val="accent4">
                              <a:lumMod val="10000"/>
                            </a:schemeClr>
                          </a:solidFill>
                        </a:rPr>
                        <a:t>RideWith</a:t>
                      </a:r>
                      <a:r>
                        <a:rPr lang="en-US" sz="2000" baseline="0" dirty="0">
                          <a:solidFill>
                            <a:schemeClr val="accent4">
                              <a:lumMod val="10000"/>
                            </a:schemeClr>
                          </a:solidFill>
                        </a:rPr>
                        <a:t>24</a:t>
                      </a:r>
                      <a:endParaRPr lang="en-US" sz="2000" dirty="0">
                        <a:solidFill>
                          <a:schemeClr val="accent4">
                            <a:lumMod val="10000"/>
                          </a:schemeClr>
                        </a:solidFill>
                      </a:endParaRPr>
                    </a:p>
                  </a:txBody>
                  <a:tcPr/>
                </a:tc>
                <a:tc>
                  <a:txBody>
                    <a:bodyPr/>
                    <a:lstStyle/>
                    <a:p>
                      <a:pPr marL="285750" indent="-285750">
                        <a:buFont typeface="Arial" charset="0"/>
                        <a:buChar char="•"/>
                      </a:pPr>
                      <a:r>
                        <a:rPr lang="en-US" sz="2000" dirty="0">
                          <a:solidFill>
                            <a:schemeClr val="accent4">
                              <a:lumMod val="10000"/>
                            </a:schemeClr>
                          </a:solidFill>
                        </a:rPr>
                        <a:t>24Hr Homecare</a:t>
                      </a:r>
                      <a:r>
                        <a:rPr lang="en-US" sz="2000" baseline="0" dirty="0">
                          <a:solidFill>
                            <a:schemeClr val="accent4">
                              <a:lumMod val="10000"/>
                            </a:schemeClr>
                          </a:solidFill>
                        </a:rPr>
                        <a:t> in partnership with Uber</a:t>
                      </a:r>
                    </a:p>
                    <a:p>
                      <a:pPr marL="285750" indent="-285750">
                        <a:buFont typeface="Arial" charset="0"/>
                        <a:buChar char="•"/>
                      </a:pPr>
                      <a:r>
                        <a:rPr lang="en-US" sz="2000" baseline="0" dirty="0">
                          <a:solidFill>
                            <a:schemeClr val="accent4">
                              <a:lumMod val="10000"/>
                            </a:schemeClr>
                          </a:solidFill>
                        </a:rPr>
                        <a:t>Trains Uber/taxi drivers to accommodate older passengers</a:t>
                      </a:r>
                    </a:p>
                    <a:p>
                      <a:pPr marL="285750" indent="-285750">
                        <a:buFont typeface="Arial" charset="0"/>
                        <a:buChar char="•"/>
                      </a:pPr>
                      <a:r>
                        <a:rPr lang="en-US" sz="2000" baseline="0" dirty="0">
                          <a:solidFill>
                            <a:schemeClr val="accent4">
                              <a:lumMod val="10000"/>
                            </a:schemeClr>
                          </a:solidFill>
                        </a:rPr>
                        <a:t>Toll-free number </a:t>
                      </a:r>
                      <a:endParaRPr lang="en-US" sz="2000" dirty="0">
                        <a:solidFill>
                          <a:schemeClr val="accent4">
                            <a:lumMod val="10000"/>
                          </a:schemeClr>
                        </a:solidFill>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13749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Barriers to TNC Use for older adults </a:t>
            </a:r>
          </a:p>
        </p:txBody>
      </p:sp>
      <p:sp>
        <p:nvSpPr>
          <p:cNvPr id="3" name="Content Placeholder 2"/>
          <p:cNvSpPr>
            <a:spLocks noGrp="1"/>
          </p:cNvSpPr>
          <p:nvPr>
            <p:ph idx="1"/>
          </p:nvPr>
        </p:nvSpPr>
        <p:spPr/>
        <p:txBody>
          <a:bodyPr/>
          <a:lstStyle/>
          <a:p>
            <a:r>
              <a:rPr lang="en-US" dirty="0"/>
              <a:t>Lack of knowledge</a:t>
            </a:r>
          </a:p>
          <a:p>
            <a:r>
              <a:rPr lang="en-US" dirty="0"/>
              <a:t>Mistrust of drivers</a:t>
            </a:r>
          </a:p>
          <a:p>
            <a:r>
              <a:rPr lang="en-US" dirty="0"/>
              <a:t>Mistrust of online financial transactions</a:t>
            </a:r>
          </a:p>
          <a:p>
            <a:r>
              <a:rPr lang="en-US" dirty="0"/>
              <a:t>Technology challenges </a:t>
            </a:r>
          </a:p>
          <a:p>
            <a:r>
              <a:rPr lang="en-US" dirty="0"/>
              <a:t>Geographic availability</a:t>
            </a:r>
          </a:p>
          <a:p>
            <a:r>
              <a:rPr lang="en-US" dirty="0"/>
              <a:t>Affordability</a:t>
            </a:r>
          </a:p>
        </p:txBody>
      </p:sp>
    </p:spTree>
    <p:extLst>
      <p:ext uri="{BB962C8B-B14F-4D97-AF65-F5344CB8AC3E}">
        <p14:creationId xmlns:p14="http://schemas.microsoft.com/office/powerpoint/2010/main" val="1331894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a:t>
            </a:r>
          </a:p>
        </p:txBody>
      </p:sp>
      <p:graphicFrame>
        <p:nvGraphicFramePr>
          <p:cNvPr id="4" name="Diagram 3"/>
          <p:cNvGraphicFramePr/>
          <p:nvPr>
            <p:extLst>
              <p:ext uri="{D42A27DB-BD31-4B8C-83A1-F6EECF244321}">
                <p14:modId xmlns:p14="http://schemas.microsoft.com/office/powerpoint/2010/main" val="384337233"/>
              </p:ext>
            </p:extLst>
          </p:nvPr>
        </p:nvGraphicFramePr>
        <p:xfrm>
          <a:off x="2032000" y="1320800"/>
          <a:ext cx="8128000" cy="48175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p:cNvSpPr/>
          <p:nvPr/>
        </p:nvSpPr>
        <p:spPr>
          <a:xfrm>
            <a:off x="2031999" y="3860799"/>
            <a:ext cx="8128001" cy="220979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5158495"/>
      </p:ext>
    </p:extLst>
  </p:cSld>
  <p:clrMapOvr>
    <a:masterClrMapping/>
  </p:clrMapOvr>
</p:sld>
</file>

<file path=ppt/theme/theme1.xml><?xml version="1.0" encoding="utf-8"?>
<a:theme xmlns:a="http://schemas.openxmlformats.org/drawingml/2006/main" name="Office Theme">
  <a:themeElements>
    <a:clrScheme name="Safe-D color scheme">
      <a:dk1>
        <a:srgbClr val="861F41"/>
      </a:dk1>
      <a:lt1>
        <a:sysClr val="window" lastClr="FFFFFF"/>
      </a:lt1>
      <a:dk2>
        <a:srgbClr val="E87722"/>
      </a:dk2>
      <a:lt2>
        <a:srgbClr val="E7E6E6"/>
      </a:lt2>
      <a:accent1>
        <a:srgbClr val="861F41"/>
      </a:accent1>
      <a:accent2>
        <a:srgbClr val="E87722"/>
      </a:accent2>
      <a:accent3>
        <a:srgbClr val="777777"/>
      </a:accent3>
      <a:accent4>
        <a:srgbClr val="DDDDDD"/>
      </a:accent4>
      <a:accent5>
        <a:srgbClr val="4472C4"/>
      </a:accent5>
      <a:accent6>
        <a:srgbClr val="70AD47"/>
      </a:accent6>
      <a:hlink>
        <a:srgbClr val="0563C1"/>
      </a:hlink>
      <a:folHlink>
        <a:srgbClr val="954F72"/>
      </a:folHlink>
    </a:clrScheme>
    <a:fontScheme name="Safe-D fonts">
      <a:majorFont>
        <a:latin typeface="Perpetua Titling MT"/>
        <a:ea typeface=""/>
        <a:cs typeface=""/>
      </a:majorFont>
      <a:minorFont>
        <a:latin typeface="Eurosta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afe-D PP template" id="{9EC7B8C1-D42E-493E-A6EB-83DE85C429A0}" vid="{B60E5E98-3F93-460D-A3B6-E480170A48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99BF674AAAFC4E9B3403E1742C390D" ma:contentTypeVersion="6" ma:contentTypeDescription="Create a new document." ma:contentTypeScope="" ma:versionID="41e8cf9b0d6d5f849e10b3258b791cec">
  <xsd:schema xmlns:xsd="http://www.w3.org/2001/XMLSchema" xmlns:xs="http://www.w3.org/2001/XMLSchema" xmlns:p="http://schemas.microsoft.com/office/2006/metadata/properties" xmlns:ns2="99f0b4e9-ed96-41e6-bf09-d4074089d6f0" xmlns:ns3="912d9bb9-8cc6-40c9-9d7b-215cd45127ef" targetNamespace="http://schemas.microsoft.com/office/2006/metadata/properties" ma:root="true" ma:fieldsID="bf6035f42ca4dace7d2c740b19fbc2c9" ns2:_="" ns3:_="">
    <xsd:import namespace="99f0b4e9-ed96-41e6-bf09-d4074089d6f0"/>
    <xsd:import namespace="912d9bb9-8cc6-40c9-9d7b-215cd45127e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f0b4e9-ed96-41e6-bf09-d4074089d6f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12d9bb9-8cc6-40c9-9d7b-215cd45127ef"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9ED9352-BB35-497B-ACE1-1FC01A7C15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f0b4e9-ed96-41e6-bf09-d4074089d6f0"/>
    <ds:schemaRef ds:uri="912d9bb9-8cc6-40c9-9d7b-215cd45127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7E4755-4849-452A-9C9A-661D8ABE90F0}">
  <ds:schemaRefs>
    <ds:schemaRef ds:uri="http://schemas.microsoft.com/sharepoint/v3/contenttype/forms"/>
  </ds:schemaRefs>
</ds:datastoreItem>
</file>

<file path=customXml/itemProps3.xml><?xml version="1.0" encoding="utf-8"?>
<ds:datastoreItem xmlns:ds="http://schemas.openxmlformats.org/officeDocument/2006/customXml" ds:itemID="{DD82C1FC-9D75-4789-B7CE-6501D23CD2F9}">
  <ds:schemaRefs>
    <ds:schemaRef ds:uri="http://schemas.microsoft.com/office/infopath/2007/PartnerControls"/>
    <ds:schemaRef ds:uri="http://purl.org/dc/elements/1.1/"/>
    <ds:schemaRef ds:uri="http://schemas.microsoft.com/office/2006/metadata/properties"/>
    <ds:schemaRef ds:uri="99f0b4e9-ed96-41e6-bf09-d4074089d6f0"/>
    <ds:schemaRef ds:uri="http://schemas.microsoft.com/office/2006/documentManagement/types"/>
    <ds:schemaRef ds:uri="http://purl.org/dc/terms/"/>
    <ds:schemaRef ds:uri="http://schemas.openxmlformats.org/package/2006/metadata/core-properties"/>
    <ds:schemaRef ds:uri="http://purl.org/dc/dcmitype/"/>
    <ds:schemaRef ds:uri="912d9bb9-8cc6-40c9-9d7b-215cd45127ef"/>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Safe-D PP template</Template>
  <TotalTime>5509</TotalTime>
  <Words>6477</Words>
  <Application>Microsoft Office PowerPoint</Application>
  <PresentationFormat>Widescreen</PresentationFormat>
  <Paragraphs>529</Paragraphs>
  <Slides>38</Slides>
  <Notes>36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Eurostar</vt:lpstr>
      <vt:lpstr>Perpetua Titling MT</vt:lpstr>
      <vt:lpstr>Wingdings</vt:lpstr>
      <vt:lpstr>Office Theme</vt:lpstr>
      <vt:lpstr>OLDER DRIVERS AND TRANSPORTATION NETWORK COMPANIES</vt:lpstr>
      <vt:lpstr>Background: TNC services </vt:lpstr>
      <vt:lpstr>Background: TNC use by Older adults </vt:lpstr>
      <vt:lpstr>Background: Potential Safety benefits of TNC Use </vt:lpstr>
      <vt:lpstr>Background: Potential Safety benefits of TNC Use </vt:lpstr>
      <vt:lpstr>Background: TNC Services and Programs for Older adults  </vt:lpstr>
      <vt:lpstr>Background: TNC Dispatcher programs</vt:lpstr>
      <vt:lpstr>Background: Barriers to TNC Use for older adults </vt:lpstr>
      <vt:lpstr>Purpose</vt:lpstr>
      <vt:lpstr>Purpose</vt:lpstr>
      <vt:lpstr>Methods: Overview</vt:lpstr>
      <vt:lpstr>Methods: Overview</vt:lpstr>
      <vt:lpstr>Methods: Expert interviews </vt:lpstr>
      <vt:lpstr>Methods: Expert Interviews</vt:lpstr>
      <vt:lpstr>TNC Findings: Serving Older Adults</vt:lpstr>
      <vt:lpstr>TNC Findings: Accommodations</vt:lpstr>
      <vt:lpstr>TNC Findings: Challenges</vt:lpstr>
      <vt:lpstr>HSO Findings: Provide or Facilitate Transport</vt:lpstr>
      <vt:lpstr>HSO Findings: Ridership Trends</vt:lpstr>
      <vt:lpstr>HSO Findings: Service Limitations</vt:lpstr>
      <vt:lpstr>HSO Findings: Obstacles</vt:lpstr>
      <vt:lpstr>HSO Findings: View on TNC Services</vt:lpstr>
      <vt:lpstr>Methods: Focus groups</vt:lpstr>
      <vt:lpstr>Methods: Focus Groups </vt:lpstr>
      <vt:lpstr>Focus Group Participants </vt:lpstr>
      <vt:lpstr>Current Mobility Options</vt:lpstr>
      <vt:lpstr>TNC Awareness and Use</vt:lpstr>
      <vt:lpstr>Benefits of TNCs</vt:lpstr>
      <vt:lpstr>barriers to use</vt:lpstr>
      <vt:lpstr>Concerns about TNC Drivers </vt:lpstr>
      <vt:lpstr>“door Through Door” Service</vt:lpstr>
      <vt:lpstr>Preferred training content</vt:lpstr>
      <vt:lpstr>training methods and formats</vt:lpstr>
      <vt:lpstr>training locations</vt:lpstr>
      <vt:lpstr>Conclusions</vt:lpstr>
      <vt:lpstr>Recommendations </vt:lpstr>
      <vt:lpstr>Training Material</vt:lpstr>
      <vt:lpstr>Class activity</vt:lpstr>
    </vt:vector>
  </TitlesOfParts>
  <Company>Virginia Tech Transportation Institute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Sahar Ghanipoor Machiani</dc:creator>
  <cp:lastModifiedBy>Leslie Harwood</cp:lastModifiedBy>
  <cp:revision>110</cp:revision>
  <dcterms:created xsi:type="dcterms:W3CDTF">2018-03-05T17:18:29Z</dcterms:created>
  <dcterms:modified xsi:type="dcterms:W3CDTF">2018-11-07T15:56:38Z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0x010100EA99BF674AAAFC4E9B3403E1742C390D</vt:lpwstr>
  </property>
</Properties>
</file>