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1" r:id="rId4"/>
    <p:sldId id="374" r:id="rId5"/>
    <p:sldId id="355" r:id="rId6"/>
    <p:sldId id="350" r:id="rId7"/>
    <p:sldId id="390" r:id="rId8"/>
    <p:sldId id="349" r:id="rId9"/>
    <p:sldId id="360" r:id="rId10"/>
    <p:sldId id="344" r:id="rId11"/>
    <p:sldId id="342" r:id="rId12"/>
    <p:sldId id="343" r:id="rId13"/>
    <p:sldId id="375" r:id="rId14"/>
    <p:sldId id="294" r:id="rId15"/>
    <p:sldId id="382" r:id="rId16"/>
    <p:sldId id="386" r:id="rId17"/>
    <p:sldId id="384" r:id="rId18"/>
    <p:sldId id="385" r:id="rId19"/>
    <p:sldId id="354" r:id="rId20"/>
    <p:sldId id="389" r:id="rId21"/>
    <p:sldId id="357" r:id="rId22"/>
    <p:sldId id="282" r:id="rId23"/>
    <p:sldId id="356" r:id="rId24"/>
    <p:sldId id="3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tti.ad.vt.edu\data\Projects03\451487\Working\Task%202.4%20Existing%20datasets\Deliverable%202.4\Calculations%20for%20D2.6%20v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Different</a:t>
            </a:r>
            <a:r>
              <a:rPr lang="en-US" baseline="0"/>
              <a:t> types </a:t>
            </a:r>
            <a:r>
              <a:rPr lang="en-US" baseline="0" dirty="0"/>
              <a:t>of </a:t>
            </a:r>
            <a:r>
              <a:rPr lang="en-US" dirty="0"/>
              <a:t>Safety</a:t>
            </a:r>
            <a:r>
              <a:rPr lang="en-US" baseline="0" dirty="0"/>
              <a:t> related events per 1,000,000 VMT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Summary!$A$1:$A$12</c:f>
              <c:strCache>
                <c:ptCount val="12"/>
                <c:pt idx="0">
                  <c:v>CRC, FD1</c:v>
                </c:pt>
                <c:pt idx="1">
                  <c:v>CRC, FD2</c:v>
                </c:pt>
                <c:pt idx="2">
                  <c:v>CRC, OBMS</c:v>
                </c:pt>
                <c:pt idx="4">
                  <c:v>NC, FD1</c:v>
                </c:pt>
                <c:pt idx="5">
                  <c:v>NC, FD2</c:v>
                </c:pt>
                <c:pt idx="6">
                  <c:v>NC, OBMS </c:v>
                </c:pt>
                <c:pt idx="8">
                  <c:v>Crashes, PDO+ FMCSA </c:v>
                </c:pt>
                <c:pt idx="9">
                  <c:v>Crashes, FD1</c:v>
                </c:pt>
                <c:pt idx="10">
                  <c:v>Crashes, FD2</c:v>
                </c:pt>
                <c:pt idx="11">
                  <c:v>Crashes, CAS FOT</c:v>
                </c:pt>
              </c:strCache>
            </c:strRef>
          </c:cat>
          <c:val>
            <c:numRef>
              <c:f>Summary!$B$1:$B$12</c:f>
              <c:numCache>
                <c:formatCode>0.0</c:formatCode>
                <c:ptCount val="12"/>
                <c:pt idx="0">
                  <c:v>164.67</c:v>
                </c:pt>
                <c:pt idx="1">
                  <c:v>78.585724485138101</c:v>
                </c:pt>
                <c:pt idx="2">
                  <c:v>409.50357919397459</c:v>
                </c:pt>
                <c:pt idx="4">
                  <c:v>47.05</c:v>
                </c:pt>
                <c:pt idx="5">
                  <c:v>36.784807205809329</c:v>
                </c:pt>
                <c:pt idx="6">
                  <c:v>130.11229833975972</c:v>
                </c:pt>
                <c:pt idx="8">
                  <c:v>1.546</c:v>
                </c:pt>
                <c:pt idx="9">
                  <c:v>1.38</c:v>
                </c:pt>
                <c:pt idx="10">
                  <c:v>5.8521284191060294</c:v>
                </c:pt>
                <c:pt idx="11">
                  <c:v>0.92449922958397535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5-46CF-9974-2B5436ADF2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91934352"/>
        <c:axId val="109564704"/>
      </c:barChart>
      <c:catAx>
        <c:axId val="29193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64704"/>
        <c:crosses val="autoZero"/>
        <c:auto val="1"/>
        <c:lblAlgn val="ctr"/>
        <c:lblOffset val="100"/>
        <c:noMultiLvlLbl val="0"/>
      </c:catAx>
      <c:valAx>
        <c:axId val="1095647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9193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6814CA-E7B9-4891-BFCE-F30457C3F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2CBDC-C76D-408B-8B77-FFC1F92CE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59D78-31B3-4E15-AE9F-2CF63C742A4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9CF8D-2F71-40DA-AABA-9FB3E5D76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E4E58-B14F-4E4B-9E12-B45DC823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0E2B-AA73-4F4F-84F8-7248AD9C3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0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3C12E-4EEF-4E0B-87D1-C7E1701CDB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977B9-1FC2-408B-BC27-1F05CBEF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3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3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Study-dependent</a:t>
            </a:r>
            <a:r>
              <a:rPr lang="en-US" baseline="0" dirty="0"/>
              <a:t> questionnaires, often including demographics or other evaluative criteria</a:t>
            </a:r>
          </a:p>
        </p:txBody>
      </p:sp>
    </p:spTree>
    <p:extLst>
      <p:ext uri="{BB962C8B-B14F-4D97-AF65-F5344CB8AC3E}">
        <p14:creationId xmlns:p14="http://schemas.microsoft.com/office/powerpoint/2010/main" val="22999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073B-8D19-4BFA-ABEB-A16B92C103BB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2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F2A-E480-44AF-8EAD-B9E9EB30ECA3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BEA3-743A-4C86-B86E-4B84AD3E879B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84252" y="962026"/>
            <a:ext cx="10331449" cy="45132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D393-F263-4BFC-81DF-07B12BA6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4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1930400" y="1905001"/>
            <a:ext cx="9855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solidFill>
                  <a:srgbClr val="000000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F567-9B7D-46D2-83F1-F83A28A8588F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A9D166-52B6-4284-B5F3-3A796C4DE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BBBF-E050-4AD6-B0F0-27A30F49C02F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6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E7F-43B5-455A-B692-258FE47FA47E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DE1-D104-4DE9-B414-C9788BF7A1E7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2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45DD-0253-498F-A1C6-1D130362040E}" type="datetime1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9A49-F976-43D5-9236-1840F1F2E072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ACF-1BF5-4C33-AF71-C7F4B685888E}" type="datetime1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3D16DA-5FCD-4CAF-9985-28E81A4482A1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A7AB-520D-4293-9142-330887506311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5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D33B07-DA8D-468A-9BF4-5E0BD380E0DE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CEDBFD-6271-4D63-84A1-20AA4A9A8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Behavior-based predictive safety analytics, CMV Naturalistic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/>
          </a:p>
          <a:p>
            <a:r>
              <a:rPr lang="en-US" sz="3200" dirty="0"/>
              <a:t>Technology transfer</a:t>
            </a:r>
          </a:p>
          <a:p>
            <a:endParaRPr lang="en-US" sz="2800" dirty="0"/>
          </a:p>
          <a:p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44AE7-2CE3-4064-80FB-226B5578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641"/>
            <a:ext cx="10515600" cy="750942"/>
          </a:xfrm>
        </p:spPr>
        <p:txBody>
          <a:bodyPr>
            <a:normAutofit/>
          </a:bodyPr>
          <a:lstStyle/>
          <a:p>
            <a:r>
              <a:rPr lang="en-US" dirty="0"/>
              <a:t>Following Distance</a:t>
            </a:r>
            <a:r>
              <a:rPr lang="en-US" dirty="0">
                <a:solidFill>
                  <a:schemeClr val="tx1"/>
                </a:solidFill>
              </a:rPr>
              <a:t>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6226-528C-4535-8B02-37DD9CC1C7E9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203899" y="1289786"/>
            <a:ext cx="2621734" cy="5027670"/>
            <a:chOff x="5848075" y="316368"/>
            <a:chExt cx="2621734" cy="5811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7" idx="0"/>
              <a:endCxn id="7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42656" y="2292316"/>
            <a:ext cx="1235254" cy="9264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833614" y="4439155"/>
            <a:ext cx="2511886" cy="81230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3117491" y="1289786"/>
            <a:ext cx="2621734" cy="5027670"/>
            <a:chOff x="5848075" y="316368"/>
            <a:chExt cx="2621734" cy="581183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40" idx="0"/>
              <a:endCxn id="40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372442" y="1782789"/>
            <a:ext cx="1235254" cy="9264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3728727" y="4439155"/>
            <a:ext cx="2511886" cy="81230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6031083" y="1073583"/>
            <a:ext cx="2621734" cy="5243872"/>
            <a:chOff x="5848075" y="316368"/>
            <a:chExt cx="2621734" cy="581183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46" idx="0"/>
              <a:endCxn id="46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280635" y="1288302"/>
            <a:ext cx="1235254" cy="9264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6642319" y="4439155"/>
            <a:ext cx="2511886" cy="81230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9007385" y="440871"/>
            <a:ext cx="2621734" cy="5876585"/>
            <a:chOff x="5848075" y="316368"/>
            <a:chExt cx="2621734" cy="581183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52" idx="0"/>
              <a:endCxn id="52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256524" y="670675"/>
            <a:ext cx="1235254" cy="9264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9618621" y="4439155"/>
            <a:ext cx="2511886" cy="8123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39616" y="949229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53208" y="937482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79467" y="772700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55380" y="87821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4</a:t>
            </a:r>
          </a:p>
        </p:txBody>
      </p:sp>
      <p:sp>
        <p:nvSpPr>
          <p:cNvPr id="62" name="Up Arrow 61"/>
          <p:cNvSpPr/>
          <p:nvPr/>
        </p:nvSpPr>
        <p:spPr>
          <a:xfrm>
            <a:off x="1852259" y="3373164"/>
            <a:ext cx="416048" cy="21620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Up Arrow 62"/>
          <p:cNvSpPr/>
          <p:nvPr/>
        </p:nvSpPr>
        <p:spPr>
          <a:xfrm>
            <a:off x="4754795" y="3118400"/>
            <a:ext cx="416048" cy="21620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Up Arrow 63"/>
          <p:cNvSpPr/>
          <p:nvPr/>
        </p:nvSpPr>
        <p:spPr>
          <a:xfrm>
            <a:off x="7666573" y="2871157"/>
            <a:ext cx="416048" cy="21620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Up Arrow 64"/>
          <p:cNvSpPr/>
          <p:nvPr/>
        </p:nvSpPr>
        <p:spPr>
          <a:xfrm>
            <a:off x="10666127" y="2562343"/>
            <a:ext cx="416048" cy="21620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753586" y="2987307"/>
            <a:ext cx="633984" cy="470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1-2s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647632" y="2743775"/>
            <a:ext cx="633984" cy="470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2-3s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607605" y="2434961"/>
            <a:ext cx="633984" cy="470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3-4s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8527" y="3222790"/>
            <a:ext cx="633984" cy="470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 1s</a:t>
            </a:r>
          </a:p>
        </p:txBody>
      </p:sp>
    </p:spTree>
    <p:extLst>
      <p:ext uri="{BB962C8B-B14F-4D97-AF65-F5344CB8AC3E}">
        <p14:creationId xmlns:p14="http://schemas.microsoft.com/office/powerpoint/2010/main" val="48180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641"/>
            <a:ext cx="10515600" cy="750942"/>
          </a:xfrm>
        </p:spPr>
        <p:txBody>
          <a:bodyPr>
            <a:normAutofit/>
          </a:bodyPr>
          <a:lstStyle/>
          <a:p>
            <a:r>
              <a:rPr lang="en-US" dirty="0"/>
              <a:t>Longitudinal Deceleration</a:t>
            </a:r>
            <a:r>
              <a:rPr lang="en-US" dirty="0">
                <a:solidFill>
                  <a:schemeClr val="tx1"/>
                </a:solidFill>
              </a:rPr>
              <a:t>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6226-528C-4535-8B02-37DD9CC1C7E9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1764685" y="1352848"/>
            <a:ext cx="2621734" cy="5027670"/>
            <a:chOff x="5848075" y="316368"/>
            <a:chExt cx="2621734" cy="5811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7" idx="0"/>
              <a:endCxn id="7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032717" y="1565649"/>
            <a:ext cx="1235254" cy="9264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2394400" y="4190138"/>
            <a:ext cx="2511886" cy="81230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4678277" y="1352848"/>
            <a:ext cx="2621734" cy="5027670"/>
            <a:chOff x="5848075" y="316368"/>
            <a:chExt cx="2621734" cy="581183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40" idx="0"/>
              <a:endCxn id="40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916599" y="1565649"/>
            <a:ext cx="1235254" cy="9264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5273586" y="3954679"/>
            <a:ext cx="2511886" cy="81230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7591869" y="1352848"/>
            <a:ext cx="2621734" cy="5027670"/>
            <a:chOff x="5848075" y="316368"/>
            <a:chExt cx="2621734" cy="581183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46" idx="0"/>
              <a:endCxn id="46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826200" y="1571563"/>
            <a:ext cx="1235254" cy="9264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8205376" y="3675417"/>
            <a:ext cx="2511886" cy="8123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700402" y="1012291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63611" y="996902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73212" y="952738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3</a:t>
            </a:r>
          </a:p>
        </p:txBody>
      </p:sp>
      <p:sp>
        <p:nvSpPr>
          <p:cNvPr id="62" name="Up Arrow 61"/>
          <p:cNvSpPr/>
          <p:nvPr/>
        </p:nvSpPr>
        <p:spPr>
          <a:xfrm rot="10800000">
            <a:off x="3448905" y="4332022"/>
            <a:ext cx="416048" cy="21620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2068437" y="5477147"/>
            <a:ext cx="984600" cy="833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-0.1g to -0.2g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785977" y="5544464"/>
            <a:ext cx="1128712" cy="470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&lt;(-0.3g)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040292" y="5477147"/>
            <a:ext cx="984600" cy="833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-0.2g to -0.3g</a:t>
            </a:r>
          </a:p>
        </p:txBody>
      </p:sp>
      <p:sp>
        <p:nvSpPr>
          <p:cNvPr id="61" name="Up Arrow 60"/>
          <p:cNvSpPr/>
          <p:nvPr/>
        </p:nvSpPr>
        <p:spPr>
          <a:xfrm rot="10800000">
            <a:off x="6296779" y="4335392"/>
            <a:ext cx="416048" cy="42566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Up Arrow 69"/>
          <p:cNvSpPr/>
          <p:nvPr/>
        </p:nvSpPr>
        <p:spPr>
          <a:xfrm rot="10800000">
            <a:off x="9249661" y="4336084"/>
            <a:ext cx="416048" cy="68716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2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641"/>
            <a:ext cx="10515600" cy="750942"/>
          </a:xfrm>
        </p:spPr>
        <p:txBody>
          <a:bodyPr>
            <a:normAutofit/>
          </a:bodyPr>
          <a:lstStyle/>
          <a:p>
            <a:r>
              <a:rPr lang="en-US" dirty="0"/>
              <a:t>Lateral Acceleration </a:t>
            </a:r>
            <a:r>
              <a:rPr lang="en-US" dirty="0">
                <a:solidFill>
                  <a:schemeClr val="tx1"/>
                </a:solidFill>
              </a:rPr>
              <a:t>Examples</a:t>
            </a:r>
            <a:r>
              <a:rPr lang="en-US" dirty="0"/>
              <a:t>, Left or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6226-528C-4535-8B02-37DD9CC1C7E9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377320" y="1305551"/>
            <a:ext cx="2621734" cy="5027670"/>
            <a:chOff x="5848075" y="316368"/>
            <a:chExt cx="2621734" cy="5811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7" idx="0"/>
              <a:endCxn id="7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645352" y="1518352"/>
            <a:ext cx="1235254" cy="9264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1007037" y="3950864"/>
            <a:ext cx="2511886" cy="81230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3290912" y="1305551"/>
            <a:ext cx="2621734" cy="5027670"/>
            <a:chOff x="5848075" y="316368"/>
            <a:chExt cx="2621734" cy="581183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40" idx="0"/>
              <a:endCxn id="40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529234" y="1518352"/>
            <a:ext cx="1235254" cy="9264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3886982" y="3950864"/>
            <a:ext cx="2511886" cy="81230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9140450" y="1302418"/>
            <a:ext cx="2621734" cy="5027670"/>
            <a:chOff x="5848075" y="316368"/>
            <a:chExt cx="2621734" cy="581183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46" idx="0"/>
              <a:endCxn id="46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74781" y="1521133"/>
            <a:ext cx="1235254" cy="9264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9784231" y="3950864"/>
            <a:ext cx="2511886" cy="8123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313037" y="964994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76246" y="949605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021793" y="902308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4</a:t>
            </a:r>
          </a:p>
        </p:txBody>
      </p:sp>
      <p:sp>
        <p:nvSpPr>
          <p:cNvPr id="62" name="Up Arrow 61"/>
          <p:cNvSpPr/>
          <p:nvPr/>
        </p:nvSpPr>
        <p:spPr>
          <a:xfrm rot="16200000">
            <a:off x="1371398" y="4212257"/>
            <a:ext cx="416048" cy="28951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761665" y="4752715"/>
            <a:ext cx="984600" cy="833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0.1g to 0.2g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511224" y="4934147"/>
            <a:ext cx="968798" cy="470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&gt;0.4g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653295" y="4752715"/>
            <a:ext cx="984600" cy="833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0.2g to 0.3g</a:t>
            </a:r>
          </a:p>
        </p:txBody>
      </p:sp>
      <p:sp>
        <p:nvSpPr>
          <p:cNvPr id="61" name="Up Arrow 60"/>
          <p:cNvSpPr/>
          <p:nvPr/>
        </p:nvSpPr>
        <p:spPr>
          <a:xfrm rot="16200000">
            <a:off x="4199747" y="4144184"/>
            <a:ext cx="416048" cy="42566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Up Arrow 69"/>
          <p:cNvSpPr/>
          <p:nvPr/>
        </p:nvSpPr>
        <p:spPr>
          <a:xfrm rot="16200000">
            <a:off x="9877655" y="3952651"/>
            <a:ext cx="416048" cy="80873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0933F2-BD1B-0747-81B9-B2A150F3AE6B}"/>
              </a:ext>
            </a:extLst>
          </p:cNvPr>
          <p:cNvGrpSpPr/>
          <p:nvPr/>
        </p:nvGrpSpPr>
        <p:grpSpPr>
          <a:xfrm>
            <a:off x="6215681" y="1305551"/>
            <a:ext cx="2621734" cy="5027670"/>
            <a:chOff x="5848075" y="316368"/>
            <a:chExt cx="2621734" cy="5811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469CD5-6926-FD4D-8AFF-DB36D5AD50AC}"/>
                </a:ext>
              </a:extLst>
            </p:cNvPr>
            <p:cNvSpPr/>
            <p:nvPr/>
          </p:nvSpPr>
          <p:spPr>
            <a:xfrm>
              <a:off x="5848075" y="316368"/>
              <a:ext cx="2621734" cy="5811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4895A0-5778-DD43-9CB8-AC66CABF63E7}"/>
                </a:ext>
              </a:extLst>
            </p:cNvPr>
            <p:cNvSpPr/>
            <p:nvPr/>
          </p:nvSpPr>
          <p:spPr>
            <a:xfrm>
              <a:off x="6202643" y="316368"/>
              <a:ext cx="2002420" cy="58118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FA0F7C-71C6-2744-BB44-F2DAC642A3FE}"/>
                </a:ext>
              </a:extLst>
            </p:cNvPr>
            <p:cNvCxnSpPr>
              <a:stCxn id="33" idx="0"/>
              <a:endCxn id="33" idx="2"/>
            </p:cNvCxnSpPr>
            <p:nvPr/>
          </p:nvCxnSpPr>
          <p:spPr>
            <a:xfrm>
              <a:off x="7203853" y="316368"/>
              <a:ext cx="0" cy="5811838"/>
            </a:xfrm>
            <a:prstGeom prst="line">
              <a:avLst/>
            </a:prstGeom>
            <a:ln w="381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Content Placeholder 15">
            <a:extLst>
              <a:ext uri="{FF2B5EF4-FFF2-40B4-BE49-F238E27FC236}">
                <a16:creationId xmlns:a16="http://schemas.microsoft.com/office/drawing/2014/main" id="{88A9A3CF-F956-5543-AD23-FFFBCD46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450012" y="1524266"/>
            <a:ext cx="1235254" cy="9264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5834"/>
          <a:stretch/>
        </p:blipFill>
        <p:spPr>
          <a:xfrm rot="16200000">
            <a:off x="6811696" y="3950864"/>
            <a:ext cx="2511886" cy="81230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097024" y="905441"/>
            <a:ext cx="1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 3</a:t>
            </a:r>
          </a:p>
        </p:txBody>
      </p:sp>
      <p:sp>
        <p:nvSpPr>
          <p:cNvPr id="52" name="Up Arrow 51"/>
          <p:cNvSpPr/>
          <p:nvPr/>
        </p:nvSpPr>
        <p:spPr>
          <a:xfrm rot="16200000">
            <a:off x="7017365" y="4013434"/>
            <a:ext cx="416048" cy="68716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579830" y="4752715"/>
            <a:ext cx="984600" cy="8338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0.3g to 0.4g</a:t>
            </a:r>
          </a:p>
        </p:txBody>
      </p:sp>
    </p:spTree>
    <p:extLst>
      <p:ext uri="{BB962C8B-B14F-4D97-AF65-F5344CB8AC3E}">
        <p14:creationId xmlns:p14="http://schemas.microsoft.com/office/powerpoint/2010/main" val="416414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7" y="4185873"/>
            <a:ext cx="3800475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4912" y="3312254"/>
            <a:ext cx="8783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2140" y="3127588"/>
            <a:ext cx="18836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Road Segment 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9368" y="1771867"/>
            <a:ext cx="301040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Street Name</a:t>
            </a:r>
          </a:p>
          <a:p>
            <a:pPr algn="ctr"/>
            <a:r>
              <a:rPr lang="en-US" sz="2400" dirty="0"/>
              <a:t>Controlled Access</a:t>
            </a:r>
          </a:p>
          <a:p>
            <a:pPr algn="ctr"/>
            <a:r>
              <a:rPr lang="en-US" sz="2400" dirty="0"/>
              <a:t>Ramp</a:t>
            </a:r>
          </a:p>
          <a:p>
            <a:pPr algn="ctr"/>
            <a:r>
              <a:rPr lang="en-US" sz="2400" dirty="0"/>
              <a:t>Paved</a:t>
            </a:r>
          </a:p>
          <a:p>
            <a:pPr algn="ctr"/>
            <a:r>
              <a:rPr lang="en-US" sz="2400" dirty="0"/>
              <a:t>Time Zone</a:t>
            </a:r>
          </a:p>
          <a:p>
            <a:pPr algn="ctr"/>
            <a:r>
              <a:rPr lang="en-US" sz="2400" dirty="0"/>
              <a:t>Divider</a:t>
            </a:r>
          </a:p>
          <a:p>
            <a:pPr algn="ctr"/>
            <a:r>
              <a:rPr lang="en-US" sz="2400" dirty="0"/>
              <a:t>Intersection</a:t>
            </a:r>
          </a:p>
          <a:p>
            <a:pPr algn="ctr"/>
            <a:r>
              <a:rPr lang="en-US" sz="2400" dirty="0"/>
              <a:t>Lane Category</a:t>
            </a:r>
          </a:p>
          <a:p>
            <a:pPr algn="ctr"/>
            <a:r>
              <a:rPr lang="en-US" sz="2400" dirty="0"/>
              <a:t>Grade Category</a:t>
            </a:r>
          </a:p>
          <a:p>
            <a:pPr algn="ctr"/>
            <a:r>
              <a:rPr lang="en-US" sz="2400" dirty="0"/>
              <a:t>Speed Limit</a:t>
            </a:r>
          </a:p>
          <a:p>
            <a:pPr algn="ctr"/>
            <a:r>
              <a:rPr lang="en-US" sz="2400" dirty="0"/>
              <a:t>Traffic Sign</a:t>
            </a:r>
          </a:p>
          <a:p>
            <a:pPr algn="ctr"/>
            <a:r>
              <a:rPr lang="en-US" sz="2400" dirty="0"/>
              <a:t>etc.</a:t>
            </a: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4153216" y="3543087"/>
            <a:ext cx="5789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6" idx="3"/>
          </p:cNvCxnSpPr>
          <p:nvPr/>
        </p:nvCxnSpPr>
        <p:spPr>
          <a:xfrm flipV="1">
            <a:off x="6615834" y="3540597"/>
            <a:ext cx="573535" cy="249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E54AB92-224C-4B15-BAFD-7F774A90469E}"/>
              </a:ext>
            </a:extLst>
          </p:cNvPr>
          <p:cNvSpPr txBox="1">
            <a:spLocks/>
          </p:cNvSpPr>
          <p:nvPr/>
        </p:nvSpPr>
        <p:spPr>
          <a:xfrm>
            <a:off x="644787" y="10595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Opportunities for CMV naturalistic 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CEAEBA-1C14-42A7-AA51-4FC1239A6E4D}"/>
              </a:ext>
            </a:extLst>
          </p:cNvPr>
          <p:cNvSpPr/>
          <p:nvPr/>
        </p:nvSpPr>
        <p:spPr>
          <a:xfrm>
            <a:off x="630690" y="2126434"/>
            <a:ext cx="2432959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Roadway attributes can be utilized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9466E0B-392F-4297-8516-72215AE8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4742" y="6478361"/>
            <a:ext cx="2844800" cy="365125"/>
          </a:xfrm>
        </p:spPr>
        <p:txBody>
          <a:bodyPr/>
          <a:lstStyle/>
          <a:p>
            <a:fld id="{E7F6D393-F263-4BFC-81DF-07B12BA6AD53}" type="slidenum">
              <a:rPr lang="en-US" sz="1100" smtClean="0">
                <a:solidFill>
                  <a:schemeClr val="bg1"/>
                </a:solidFill>
              </a:rPr>
              <a:t>13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P:\425797\Working\Documents\Reports\Deliverables\Experimental Plan\Pictures\two camera 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31" y="1837969"/>
            <a:ext cx="4808729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4"/>
          <p:cNvSpPr>
            <a:spLocks noGrp="1"/>
          </p:cNvSpPr>
          <p:nvPr>
            <p:ph sz="half" idx="4294967295"/>
          </p:nvPr>
        </p:nvSpPr>
        <p:spPr>
          <a:xfrm>
            <a:off x="381256" y="1972440"/>
            <a:ext cx="6312507" cy="382604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Identification of inattention and unsafe driver behaviors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Examine prevalence of driver distraction in commercial trucks and buses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Analyze risks associated with performing various tertiary tasks.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BF3F43-B244-45E3-B13E-F2B215D921D5}"/>
              </a:ext>
            </a:extLst>
          </p:cNvPr>
          <p:cNvSpPr txBox="1">
            <a:spLocks/>
          </p:cNvSpPr>
          <p:nvPr/>
        </p:nvSpPr>
        <p:spPr>
          <a:xfrm>
            <a:off x="644787" y="10595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Opportunities for CMV naturalistic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5FA3E-67B1-4322-8A0C-06FE32340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731" y="4281714"/>
            <a:ext cx="2294067" cy="1752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Image result for forward collision warning trucks">
            <a:extLst>
              <a:ext uri="{FF2B5EF4-FFF2-40B4-BE49-F238E27FC236}">
                <a16:creationId xmlns:a16="http://schemas.microsoft.com/office/drawing/2014/main" id="{6E80369A-1025-4BD1-B240-A20BDB2C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66" y="3675420"/>
            <a:ext cx="2297433" cy="17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4B9F5-A18B-4556-91BF-08E9DA3874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5A9D166-52B6-4284-B5F3-3A796C4DE48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30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787" y="1784897"/>
            <a:ext cx="7748587" cy="4513263"/>
          </a:xfrm>
        </p:spPr>
        <p:txBody>
          <a:bodyPr/>
          <a:lstStyle/>
          <a:p>
            <a:pPr lvl="0"/>
            <a:r>
              <a:rPr lang="en-US" sz="2800" dirty="0">
                <a:latin typeface="+mn-lt"/>
              </a:rPr>
              <a:t>Machine Vision</a:t>
            </a:r>
          </a:p>
          <a:p>
            <a:pPr lvl="1"/>
            <a:r>
              <a:rPr lang="en-US" sz="2400" dirty="0">
                <a:latin typeface="+mn-lt"/>
              </a:rPr>
              <a:t>Internal</a:t>
            </a:r>
          </a:p>
          <a:p>
            <a:pPr lvl="2"/>
            <a:r>
              <a:rPr lang="en-US" sz="2000" dirty="0">
                <a:latin typeface="+mn-lt"/>
              </a:rPr>
              <a:t>Face/Eye tracking</a:t>
            </a:r>
          </a:p>
          <a:p>
            <a:pPr lvl="2"/>
            <a:r>
              <a:rPr lang="en-US" sz="2000" dirty="0">
                <a:latin typeface="+mn-lt"/>
              </a:rPr>
              <a:t>Heat-based tracking</a:t>
            </a:r>
          </a:p>
          <a:p>
            <a:pPr lvl="2"/>
            <a:r>
              <a:rPr lang="en-US" sz="2000" dirty="0">
                <a:latin typeface="+mn-lt"/>
              </a:rPr>
              <a:t>Distraction</a:t>
            </a:r>
          </a:p>
          <a:p>
            <a:pPr lvl="1"/>
            <a:r>
              <a:rPr lang="en-US" sz="2400" dirty="0">
                <a:latin typeface="+mn-lt"/>
              </a:rPr>
              <a:t>External</a:t>
            </a:r>
          </a:p>
          <a:p>
            <a:pPr lvl="2"/>
            <a:r>
              <a:rPr lang="en-US" sz="2000" dirty="0">
                <a:latin typeface="+mn-lt"/>
              </a:rPr>
              <a:t>Vehicles</a:t>
            </a:r>
          </a:p>
          <a:p>
            <a:pPr lvl="2"/>
            <a:r>
              <a:rPr lang="en-US" sz="2000" dirty="0">
                <a:latin typeface="+mn-lt"/>
              </a:rPr>
              <a:t>Pedestrians</a:t>
            </a:r>
          </a:p>
          <a:p>
            <a:pPr lvl="2"/>
            <a:r>
              <a:rPr lang="en-US" sz="2000" dirty="0">
                <a:latin typeface="+mn-lt"/>
              </a:rPr>
              <a:t>Roadway</a:t>
            </a:r>
          </a:p>
          <a:p>
            <a:pPr lvl="2"/>
            <a:r>
              <a:rPr lang="en-US" sz="2000" dirty="0">
                <a:latin typeface="+mn-lt"/>
              </a:rPr>
              <a:t>Environmental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310" y="3149354"/>
            <a:ext cx="3990975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54" y="1784897"/>
            <a:ext cx="5133975" cy="2095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3D5232-8AB5-44E1-AF0D-03968E5D22BA}"/>
              </a:ext>
            </a:extLst>
          </p:cNvPr>
          <p:cNvSpPr txBox="1">
            <a:spLocks/>
          </p:cNvSpPr>
          <p:nvPr/>
        </p:nvSpPr>
        <p:spPr>
          <a:xfrm>
            <a:off x="644787" y="10595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Opportunities for CMV naturalistic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ED6A7-10F2-44C2-90E3-0B4A6C303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3778" y="6457949"/>
            <a:ext cx="2844800" cy="365125"/>
          </a:xfrm>
        </p:spPr>
        <p:txBody>
          <a:bodyPr/>
          <a:lstStyle/>
          <a:p>
            <a:fld id="{E7F6D393-F263-4BFC-81DF-07B12BA6AD53}" type="slidenum">
              <a:rPr lang="en-US" sz="1100" smtClean="0">
                <a:solidFill>
                  <a:schemeClr val="bg1"/>
                </a:solidFill>
              </a:rPr>
              <a:t>15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788" y="1784897"/>
            <a:ext cx="2954756" cy="4513263"/>
          </a:xfrm>
        </p:spPr>
        <p:txBody>
          <a:bodyPr/>
          <a:lstStyle/>
          <a:p>
            <a:pPr lvl="0"/>
            <a:r>
              <a:rPr lang="en-US" sz="2800" dirty="0">
                <a:latin typeface="+mn-lt"/>
              </a:rPr>
              <a:t>Automation algorithms can be created to replicate how advanced driver systems may be implemented or advanced driver assist systems may be triggered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D5232-8AB5-44E1-AF0D-03968E5D22BA}"/>
              </a:ext>
            </a:extLst>
          </p:cNvPr>
          <p:cNvSpPr txBox="1">
            <a:spLocks/>
          </p:cNvSpPr>
          <p:nvPr/>
        </p:nvSpPr>
        <p:spPr>
          <a:xfrm>
            <a:off x="644787" y="10595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Opportunities for CMV naturalistic data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34E38-4822-4B62-8859-C3AAD7A6B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7"/>
          <a:stretch/>
        </p:blipFill>
        <p:spPr>
          <a:xfrm>
            <a:off x="3599543" y="1784896"/>
            <a:ext cx="8479745" cy="41590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438EF-6903-4691-AFA3-F20064D90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3778" y="6457949"/>
            <a:ext cx="2844800" cy="365125"/>
          </a:xfrm>
        </p:spPr>
        <p:txBody>
          <a:bodyPr/>
          <a:lstStyle/>
          <a:p>
            <a:fld id="{E7F6D393-F263-4BFC-81DF-07B12BA6AD53}" type="slidenum">
              <a:rPr lang="en-US" sz="1100" smtClean="0">
                <a:solidFill>
                  <a:schemeClr val="bg1"/>
                </a:solidFill>
              </a:rPr>
              <a:t>16</a:t>
            </a:fld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0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0275" y="1859779"/>
            <a:ext cx="10331449" cy="4513263"/>
          </a:xfrm>
        </p:spPr>
        <p:txBody>
          <a:bodyPr/>
          <a:lstStyle/>
          <a:p>
            <a:pPr lvl="0"/>
            <a:r>
              <a:rPr lang="en-US" sz="2800" dirty="0">
                <a:latin typeface="+mn-lt"/>
              </a:rPr>
              <a:t>Additional data matching can be conducted</a:t>
            </a:r>
          </a:p>
          <a:p>
            <a:pPr lvl="0"/>
            <a:r>
              <a:rPr lang="en-US" sz="2800" dirty="0">
                <a:latin typeface="+mn-lt"/>
              </a:rPr>
              <a:t>Potential data to match with naturalistic data</a:t>
            </a:r>
          </a:p>
          <a:p>
            <a:pPr lvl="1"/>
            <a:r>
              <a:rPr lang="en-US" sz="2400" dirty="0">
                <a:latin typeface="+mn-lt"/>
              </a:rPr>
              <a:t>Cell phone records (SHRP2)</a:t>
            </a:r>
          </a:p>
          <a:p>
            <a:pPr lvl="1"/>
            <a:r>
              <a:rPr lang="en-US" sz="2400" dirty="0">
                <a:latin typeface="+mn-lt"/>
              </a:rPr>
              <a:t>ELD Data</a:t>
            </a:r>
          </a:p>
          <a:p>
            <a:pPr lvl="1"/>
            <a:r>
              <a:rPr lang="en-US" sz="2400" dirty="0">
                <a:latin typeface="+mn-lt"/>
              </a:rPr>
              <a:t>Driver Monitoring Systems</a:t>
            </a:r>
          </a:p>
          <a:p>
            <a:pPr lvl="1"/>
            <a:r>
              <a:rPr lang="en-US" sz="2400" dirty="0">
                <a:latin typeface="+mn-lt"/>
              </a:rPr>
              <a:t>Driver Activity</a:t>
            </a:r>
          </a:p>
          <a:p>
            <a:pPr lvl="1"/>
            <a:r>
              <a:rPr lang="en-US" sz="2400" dirty="0">
                <a:latin typeface="+mn-lt"/>
              </a:rPr>
              <a:t>Carrier Crash Information</a:t>
            </a:r>
          </a:p>
          <a:p>
            <a:pPr lvl="1"/>
            <a:r>
              <a:rPr lang="en-US" sz="2400" dirty="0">
                <a:latin typeface="+mn-lt"/>
              </a:rPr>
              <a:t>CSA/MCMIS information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7D00C7-6ECF-48F9-B7D1-15D389F0D001}"/>
              </a:ext>
            </a:extLst>
          </p:cNvPr>
          <p:cNvSpPr txBox="1">
            <a:spLocks/>
          </p:cNvSpPr>
          <p:nvPr/>
        </p:nvSpPr>
        <p:spPr>
          <a:xfrm>
            <a:off x="644787" y="10595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Opportunities for CMV naturalistic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ACA0E-C598-4D66-B89F-03236738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834" y="3086300"/>
            <a:ext cx="5135480" cy="274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28F26-831C-4E79-9A9D-B2EC95E8B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3778" y="6457949"/>
            <a:ext cx="2844800" cy="365125"/>
          </a:xfrm>
        </p:spPr>
        <p:txBody>
          <a:bodyPr/>
          <a:lstStyle/>
          <a:p>
            <a:fld id="{E7F6D393-F263-4BFC-81DF-07B12BA6AD53}" type="slidenum">
              <a:rPr lang="en-US" sz="1100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2482" y="1845443"/>
            <a:ext cx="3263533" cy="4513263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+mn-lt"/>
              </a:rPr>
              <a:t>Crash events can be generated based on naturalistic data</a:t>
            </a:r>
          </a:p>
          <a:p>
            <a:pPr lvl="1"/>
            <a:r>
              <a:rPr lang="en-US" sz="2400" dirty="0">
                <a:latin typeface="+mn-lt"/>
              </a:rPr>
              <a:t>Crash</a:t>
            </a:r>
          </a:p>
          <a:p>
            <a:pPr lvl="1"/>
            <a:r>
              <a:rPr lang="en-US" sz="2400" dirty="0">
                <a:latin typeface="+mn-lt"/>
              </a:rPr>
              <a:t>Near-crash</a:t>
            </a:r>
          </a:p>
          <a:p>
            <a:pPr lvl="1"/>
            <a:r>
              <a:rPr lang="en-US" sz="2400" dirty="0">
                <a:latin typeface="+mn-lt"/>
              </a:rPr>
              <a:t>Breakdown by crash parameters</a:t>
            </a:r>
          </a:p>
          <a:p>
            <a:pPr lvl="1"/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7D00C7-6ECF-48F9-B7D1-15D389F0D001}"/>
              </a:ext>
            </a:extLst>
          </p:cNvPr>
          <p:cNvSpPr txBox="1">
            <a:spLocks/>
          </p:cNvSpPr>
          <p:nvPr/>
        </p:nvSpPr>
        <p:spPr>
          <a:xfrm>
            <a:off x="644787" y="10595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Opportunities for CMV naturalistic data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D55141-68DC-4AA3-89FC-49A33CEBD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222506"/>
              </p:ext>
            </p:extLst>
          </p:nvPr>
        </p:nvGraphicFramePr>
        <p:xfrm>
          <a:off x="3781887" y="1606524"/>
          <a:ext cx="7923955" cy="44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F423CFAC-BC93-4DA5-9B99-633B6B0BC748}"/>
              </a:ext>
            </a:extLst>
          </p:cNvPr>
          <p:cNvSpPr/>
          <p:nvPr/>
        </p:nvSpPr>
        <p:spPr>
          <a:xfrm rot="5400000">
            <a:off x="6046983" y="3767636"/>
            <a:ext cx="263692" cy="43856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BC01EE5-FB85-4C28-9315-AA3FCAAEEB52}"/>
              </a:ext>
            </a:extLst>
          </p:cNvPr>
          <p:cNvSpPr/>
          <p:nvPr/>
        </p:nvSpPr>
        <p:spPr>
          <a:xfrm rot="5400000">
            <a:off x="10110631" y="4691844"/>
            <a:ext cx="283137" cy="25566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D91BA-C790-43C4-91D1-C487E603D2D5}"/>
              </a:ext>
            </a:extLst>
          </p:cNvPr>
          <p:cNvSpPr txBox="1"/>
          <p:nvPr/>
        </p:nvSpPr>
        <p:spPr>
          <a:xfrm>
            <a:off x="5588133" y="6029009"/>
            <a:ext cx="118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Conflicts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0770E-8DFC-4072-A111-DD8672261E83}"/>
              </a:ext>
            </a:extLst>
          </p:cNvPr>
          <p:cNvSpPr txBox="1"/>
          <p:nvPr/>
        </p:nvSpPr>
        <p:spPr>
          <a:xfrm>
            <a:off x="9559100" y="6068644"/>
            <a:ext cx="114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Crashes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7F6BC-1BC2-4820-8CA0-FFDC2B453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3774" y="6446123"/>
            <a:ext cx="2844800" cy="365125"/>
          </a:xfrm>
        </p:spPr>
        <p:txBody>
          <a:bodyPr/>
          <a:lstStyle/>
          <a:p>
            <a:fld id="{E7F6D393-F263-4BFC-81DF-07B12BA6AD53}" type="slidenum">
              <a:rPr lang="en-US" sz="1100" smtClean="0">
                <a:solidFill>
                  <a:schemeClr val="bg1"/>
                </a:solidFill>
              </a:rPr>
              <a:t>18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2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59" y="2031569"/>
            <a:ext cx="4537034" cy="365991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Typical CMV crash rates use 100 million vehicle miles traveled (VMT) as the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Involvement of large trucks (per 100m VMT) in: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fatal crashes: 1.56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injury crashes: 35.9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property damage only (PDO) crashes: 122.1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Naturalistic continuous data is not to that point (yet)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Naturalistic event-based data contains billions of VMT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6226-528C-4535-8B02-37DD9CC1C7E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EC86A-9307-4DDB-B3C3-BA1786E1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292" y="1870878"/>
            <a:ext cx="6648450" cy="3895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8C43F-BF58-413E-BDF9-82523966CB98}"/>
              </a:ext>
            </a:extLst>
          </p:cNvPr>
          <p:cNvSpPr/>
          <p:nvPr/>
        </p:nvSpPr>
        <p:spPr>
          <a:xfrm>
            <a:off x="5040292" y="5691481"/>
            <a:ext cx="5002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FMCSA Truck and Bus Crash Facts, 2017 (May 2019)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4854E5-2E54-4ED9-9CAD-5B88B6ED88AE}"/>
              </a:ext>
            </a:extLst>
          </p:cNvPr>
          <p:cNvSpPr txBox="1">
            <a:spLocks/>
          </p:cNvSpPr>
          <p:nvPr/>
        </p:nvSpPr>
        <p:spPr>
          <a:xfrm>
            <a:off x="644787" y="10595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Opportunities for CMV naturalistic data</a:t>
            </a:r>
          </a:p>
        </p:txBody>
      </p:sp>
    </p:spTree>
    <p:extLst>
      <p:ext uri="{BB962C8B-B14F-4D97-AF65-F5344CB8AC3E}">
        <p14:creationId xmlns:p14="http://schemas.microsoft.com/office/powerpoint/2010/main" val="218976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57" y="980631"/>
            <a:ext cx="5790876" cy="796194"/>
          </a:xfrm>
        </p:spPr>
        <p:txBody>
          <a:bodyPr>
            <a:noAutofit/>
          </a:bodyPr>
          <a:lstStyle/>
          <a:p>
            <a:r>
              <a:rPr lang="en-US" sz="4000" dirty="0"/>
              <a:t>Behavior-based predictive safety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04" y="1775574"/>
            <a:ext cx="5919796" cy="5124557"/>
          </a:xfrm>
        </p:spPr>
        <p:txBody>
          <a:bodyPr>
            <a:normAutofit/>
          </a:bodyPr>
          <a:lstStyle/>
          <a:p>
            <a:r>
              <a:rPr lang="en-US" sz="1800" dirty="0"/>
              <a:t>The prediction of road crash involvement based on individual driver behavior characteristics (“finding the unsafe drivers”)</a:t>
            </a:r>
          </a:p>
          <a:p>
            <a:r>
              <a:rPr lang="en-US" sz="1800" dirty="0"/>
              <a:t>Key applications in fleet management and insurance, but also in evaluating safety benefits of automated driving</a:t>
            </a:r>
          </a:p>
          <a:p>
            <a:r>
              <a:rPr lang="en-US" sz="1800" dirty="0"/>
              <a:t>Predictive safety analytics traditionally based on relating conviction/violation records to crash involvement</a:t>
            </a:r>
          </a:p>
          <a:p>
            <a:r>
              <a:rPr lang="en-US" sz="1800" dirty="0"/>
              <a:t>Naturalistic driving (ND) data enables relating behavioral indicators of individual drivers</a:t>
            </a:r>
            <a:r>
              <a:rPr lang="en-US" sz="1800" i="1" dirty="0"/>
              <a:t> </a:t>
            </a:r>
            <a:r>
              <a:rPr lang="en-US" sz="1800" dirty="0"/>
              <a:t>to crash involvement</a:t>
            </a:r>
          </a:p>
          <a:p>
            <a:r>
              <a:rPr lang="en-US" sz="1800" dirty="0"/>
              <a:t>This requires (ND) datasets containing both “normal” driving behavior and a large number of crashes</a:t>
            </a:r>
          </a:p>
          <a:p>
            <a:r>
              <a:rPr lang="en-US" sz="1800" dirty="0"/>
              <a:t>In addition to existing public-funded ND studies (e.g., SHRP2), commercially collected ND data (e.g., </a:t>
            </a:r>
            <a:r>
              <a:rPr lang="en-US" sz="1800" dirty="0" err="1"/>
              <a:t>Lytx</a:t>
            </a:r>
            <a:r>
              <a:rPr lang="en-US" sz="1800" dirty="0"/>
              <a:t> and SmartDrive) yields potentially huge data sets with thousands of crashes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90" t="34185" r="70006" b="46145"/>
          <a:stretch/>
        </p:blipFill>
        <p:spPr>
          <a:xfrm>
            <a:off x="7647980" y="47166"/>
            <a:ext cx="1474763" cy="112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386" t="26389" r="19887" b="25038"/>
          <a:stretch/>
        </p:blipFill>
        <p:spPr>
          <a:xfrm>
            <a:off x="6242929" y="1169266"/>
            <a:ext cx="2901604" cy="1397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276" t="7526" r="12835" b="7669"/>
          <a:stretch/>
        </p:blipFill>
        <p:spPr>
          <a:xfrm>
            <a:off x="9286729" y="5119635"/>
            <a:ext cx="2729067" cy="1738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0890" t="10782" r="24719" b="41719"/>
          <a:stretch/>
        </p:blipFill>
        <p:spPr>
          <a:xfrm>
            <a:off x="9199961" y="840038"/>
            <a:ext cx="2992039" cy="1800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3743" t="31117" r="48771" b="36155"/>
          <a:stretch/>
        </p:blipFill>
        <p:spPr>
          <a:xfrm>
            <a:off x="6858865" y="2854485"/>
            <a:ext cx="3185711" cy="2133732"/>
          </a:xfrm>
          <a:prstGeom prst="rect">
            <a:avLst/>
          </a:prstGeom>
        </p:spPr>
      </p:pic>
      <p:pic>
        <p:nvPicPr>
          <p:cNvPr id="1030" name="Picture 6" descr="Image result for intellidri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55" y="5201814"/>
            <a:ext cx="23812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rogressiv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029" y="4718839"/>
            <a:ext cx="1425902" cy="6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0390E1-0077-43E7-89DA-0A32241C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6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79A2-5AF1-45A8-9E8E-3CEAD4A2E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Barriers in CMV Naturalistic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E4BF9-5C34-4779-A7A7-2FD181A35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E0C9B-3A23-4E57-B5EA-B1558238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3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A0C5-F1F6-4E76-A17B-E0210780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264351"/>
            <a:ext cx="10058400" cy="1450757"/>
          </a:xfrm>
        </p:spPr>
        <p:txBody>
          <a:bodyPr/>
          <a:lstStyle/>
          <a:p>
            <a:r>
              <a:rPr lang="en-US" dirty="0"/>
              <a:t>Barriers in CMV naturalistic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7E6D9-5C4E-4DD0-B940-1D79A0B8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Continuous data barriers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Driver samples are typically limited in number, even when compared with light vehicle continuous naturalistic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Data are often collected with research objectives in mind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Storage of vehicle network and other time series data is cumbersome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Small number of crashes, especially severe or injury crashes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Further data typically cannot be collected after initial data collection is complete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D1E7C-A230-4757-B00B-ECC2F456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A0C5-F1F6-4E76-A17B-E0210780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263527"/>
            <a:ext cx="10058400" cy="1450757"/>
          </a:xfrm>
        </p:spPr>
        <p:txBody>
          <a:bodyPr/>
          <a:lstStyle/>
          <a:p>
            <a:r>
              <a:rPr lang="en-US" dirty="0"/>
              <a:t>Barriers in CMV naturalistic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7E6D9-5C4E-4DD0-B940-1D79A0B8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Event-based data barriers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Data are typically proprietary and require data use license or more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Driver variables are almost non-existent, and vehicle variables are limited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Fleets determine the thresholds for events or what events are recorded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Typically limited in event-reduction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Non-crash events may be limited in utility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Wide variety of technologies lead to in-depth analysis of capabilities before and during analysis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12CBE-B6CC-4078-86F5-26AB6872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A0C5-F1F6-4E76-A17B-E0210780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2" y="264351"/>
            <a:ext cx="11704320" cy="1450757"/>
          </a:xfrm>
        </p:spPr>
        <p:txBody>
          <a:bodyPr/>
          <a:lstStyle/>
          <a:p>
            <a:r>
              <a:rPr lang="en-US" dirty="0"/>
              <a:t>Special Considerations for CMV naturalistic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A38F28-265D-488F-9E25-B82ACDC1AB04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Continuous and event-based data special considerations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Fleets that adopt onboard technologies are typically more safety-minded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Attaining owner-operator or independent drivers is difficult, and these drivers collectively have higher crash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Automated technologies may influence how drivers behave, but the presence of these technologies on vehicles is not always captured in data collections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87D0AE-A7C2-46F2-91A4-B1645B85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8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E3E67A-E1A7-4183-8FF4-782FCBE06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26C87D-9E22-4979-BA91-70068B67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ED50-F9E3-43AB-B68C-C1645E40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19CF-370A-4194-B69C-36FFC6F4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10486" y="1152483"/>
            <a:ext cx="10209397" cy="497283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212323" y="763481"/>
            <a:ext cx="2221432" cy="671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Personality / lifestyle / cognitive style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0621" y="4490077"/>
            <a:ext cx="1741488" cy="9682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Subjective self-rating of driving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5418" y="1782300"/>
            <a:ext cx="14461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Sociocultural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factors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59986" y="5112452"/>
            <a:ext cx="17145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Behavioral interventions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0138" y="5677770"/>
            <a:ext cx="1450944" cy="671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Crash involvement</a:t>
            </a:r>
            <a:endParaRPr lang="en-US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0360" y="1756382"/>
            <a:ext cx="1516635" cy="671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Behavioral history 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29138" y="3303450"/>
            <a:ext cx="129074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Observable driving behavior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5" idx="2"/>
            <a:endCxn id="11" idx="1"/>
          </p:cNvCxnSpPr>
          <p:nvPr/>
        </p:nvCxnSpPr>
        <p:spPr>
          <a:xfrm>
            <a:off x="6323039" y="1435396"/>
            <a:ext cx="3706099" cy="232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stCxn id="5" idx="2"/>
            <a:endCxn id="9" idx="0"/>
          </p:cNvCxnSpPr>
          <p:nvPr/>
        </p:nvCxnSpPr>
        <p:spPr>
          <a:xfrm>
            <a:off x="6323039" y="1435396"/>
            <a:ext cx="42571" cy="4242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  <a:endCxn id="6" idx="3"/>
          </p:cNvCxnSpPr>
          <p:nvPr/>
        </p:nvCxnSpPr>
        <p:spPr>
          <a:xfrm flipH="1">
            <a:off x="3332109" y="1435396"/>
            <a:ext cx="2990930" cy="353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stCxn id="9" idx="0"/>
            <a:endCxn id="7" idx="3"/>
          </p:cNvCxnSpPr>
          <p:nvPr/>
        </p:nvCxnSpPr>
        <p:spPr>
          <a:xfrm flipH="1" flipV="1">
            <a:off x="3621612" y="2105466"/>
            <a:ext cx="2743998" cy="3572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stCxn id="9" idx="0"/>
            <a:endCxn id="8" idx="1"/>
          </p:cNvCxnSpPr>
          <p:nvPr/>
        </p:nvCxnSpPr>
        <p:spPr>
          <a:xfrm flipV="1">
            <a:off x="6365610" y="5435618"/>
            <a:ext cx="2394376" cy="242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9" idx="0"/>
            <a:endCxn id="11" idx="1"/>
          </p:cNvCxnSpPr>
          <p:nvPr/>
        </p:nvCxnSpPr>
        <p:spPr>
          <a:xfrm flipV="1">
            <a:off x="6365610" y="3765115"/>
            <a:ext cx="3663528" cy="1912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  <a:stCxn id="9" idx="0"/>
            <a:endCxn id="10" idx="2"/>
          </p:cNvCxnSpPr>
          <p:nvPr/>
        </p:nvCxnSpPr>
        <p:spPr>
          <a:xfrm flipV="1">
            <a:off x="6365610" y="2428297"/>
            <a:ext cx="3743068" cy="3249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9" idx="0"/>
            <a:endCxn id="6" idx="3"/>
          </p:cNvCxnSpPr>
          <p:nvPr/>
        </p:nvCxnSpPr>
        <p:spPr>
          <a:xfrm flipH="1" flipV="1">
            <a:off x="3332109" y="4974216"/>
            <a:ext cx="3033501" cy="703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11" idx="1"/>
          </p:cNvCxnSpPr>
          <p:nvPr/>
        </p:nvCxnSpPr>
        <p:spPr>
          <a:xfrm flipV="1">
            <a:off x="9617273" y="3765115"/>
            <a:ext cx="411865" cy="134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7" idx="3"/>
          </p:cNvCxnSpPr>
          <p:nvPr/>
        </p:nvCxnSpPr>
        <p:spPr>
          <a:xfrm flipV="1">
            <a:off x="3332109" y="2105466"/>
            <a:ext cx="289503" cy="286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1"/>
            <a:endCxn id="10" idx="2"/>
          </p:cNvCxnSpPr>
          <p:nvPr/>
        </p:nvCxnSpPr>
        <p:spPr>
          <a:xfrm flipV="1">
            <a:off x="10029138" y="2428297"/>
            <a:ext cx="79540" cy="1336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" idx="2"/>
            <a:endCxn id="10" idx="1"/>
          </p:cNvCxnSpPr>
          <p:nvPr/>
        </p:nvCxnSpPr>
        <p:spPr>
          <a:xfrm>
            <a:off x="6323039" y="1435396"/>
            <a:ext cx="3027321" cy="65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" idx="2"/>
          </p:cNvCxnSpPr>
          <p:nvPr/>
        </p:nvCxnSpPr>
        <p:spPr>
          <a:xfrm flipV="1">
            <a:off x="3597445" y="1435396"/>
            <a:ext cx="2725594" cy="631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1"/>
          </p:cNvCxnSpPr>
          <p:nvPr/>
        </p:nvCxnSpPr>
        <p:spPr>
          <a:xfrm flipH="1">
            <a:off x="3302145" y="2092340"/>
            <a:ext cx="6048215" cy="2815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277C881-32BE-49A5-8CD6-DD1A145D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03" y="242330"/>
            <a:ext cx="10565777" cy="489512"/>
          </a:xfrm>
        </p:spPr>
        <p:txBody>
          <a:bodyPr>
            <a:noAutofit/>
          </a:bodyPr>
          <a:lstStyle/>
          <a:p>
            <a:r>
              <a:rPr lang="en-US" sz="4000" dirty="0"/>
              <a:t>Behavior-based predictive safety analytics model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76F1CC5-9701-400D-A338-CD70AA99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960" y="920244"/>
            <a:ext cx="774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Naturalistic Data Foundations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75" y="4158435"/>
            <a:ext cx="378142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000" y="1751241"/>
            <a:ext cx="36957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912" y="1751241"/>
            <a:ext cx="3790950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912" y="4441349"/>
            <a:ext cx="3829050" cy="1485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46D49F-5FEC-4068-811F-7B9A92B45480}"/>
              </a:ext>
            </a:extLst>
          </p:cNvPr>
          <p:cNvSpPr/>
          <p:nvPr/>
        </p:nvSpPr>
        <p:spPr>
          <a:xfrm>
            <a:off x="1040038" y="2821577"/>
            <a:ext cx="24329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/>
              <a:t>Naturalistic data contain numerous variables to use for analysis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6BF67B-CBD6-4B96-AF71-2482E6B01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3778" y="6457949"/>
            <a:ext cx="2844800" cy="365125"/>
          </a:xfrm>
        </p:spPr>
        <p:txBody>
          <a:bodyPr/>
          <a:lstStyle/>
          <a:p>
            <a:fld id="{E7F6D393-F263-4BFC-81DF-07B12BA6AD53}" type="slidenum">
              <a:rPr lang="en-US" sz="1100" smtClean="0">
                <a:solidFill>
                  <a:schemeClr val="bg1"/>
                </a:solidFill>
              </a:rPr>
              <a:t>4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Analysis of CMV Naturalistic Driving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 Two general types of naturalistic driving (ND) data that can be utilized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Continuous data, much of which has been collected in previous federally sponsored projects and is available for reanalysis;</a:t>
            </a:r>
          </a:p>
          <a:p>
            <a:pPr marL="1097280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Systems provide camera views, GPS data, and various data elements from the vehicle network, including data from any active safety systems installed on the truck  </a:t>
            </a:r>
          </a:p>
          <a:p>
            <a:pPr marL="1097280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Data are collected and stored for all reduction and analyses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Event-based OBMS data collected by fleet/driver management companies as part of driver behavior management services offered to vehicle fleets. </a:t>
            </a:r>
          </a:p>
          <a:p>
            <a:pPr marL="1097280" lvl="2" indent="-457200"/>
            <a:r>
              <a:rPr lang="en-US" sz="1800" dirty="0"/>
              <a:t>Systems typically provide camera views, GPS data, and various data elements from the vehicle network, including data from any active safety systems installed on the truck </a:t>
            </a:r>
          </a:p>
          <a:p>
            <a:pPr marL="1097280" lvl="2" indent="-457200"/>
            <a:r>
              <a:rPr lang="en-US" sz="1800" dirty="0"/>
              <a:t>Events are triggered by kinematic or other sensory signals</a:t>
            </a:r>
          </a:p>
          <a:p>
            <a:pPr marL="1097280" lvl="2" indent="-457200"/>
            <a:r>
              <a:rPr lang="en-US" sz="1800" dirty="0"/>
              <a:t>Continuous vehicle network data are not available outside of the events </a:t>
            </a:r>
          </a:p>
          <a:p>
            <a:pPr marL="1097280" lvl="2" indent="-457200">
              <a:buFont typeface="+mj-lt"/>
              <a:buAutoNum type="arabicPeriod"/>
            </a:pPr>
            <a:endParaRPr lang="en-US" sz="1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6226-528C-4535-8B02-37DD9CC1C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99FD-63D9-4E75-BE1F-6B0BAD14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VTTI-collected Naturalistic Continuous Databases Overview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6701B1-FFE8-4D17-9316-270D22613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96142"/>
              </p:ext>
            </p:extLst>
          </p:nvPr>
        </p:nvGraphicFramePr>
        <p:xfrm>
          <a:off x="4200185" y="3202712"/>
          <a:ext cx="6955495" cy="3003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629">
                  <a:extLst>
                    <a:ext uri="{9D8B030D-6E8A-4147-A177-3AD203B41FA5}">
                      <a16:colId xmlns:a16="http://schemas.microsoft.com/office/drawing/2014/main" val="3076689419"/>
                    </a:ext>
                  </a:extLst>
                </a:gridCol>
                <a:gridCol w="915933">
                  <a:extLst>
                    <a:ext uri="{9D8B030D-6E8A-4147-A177-3AD203B41FA5}">
                      <a16:colId xmlns:a16="http://schemas.microsoft.com/office/drawing/2014/main" val="3675314029"/>
                    </a:ext>
                  </a:extLst>
                </a:gridCol>
                <a:gridCol w="846015">
                  <a:extLst>
                    <a:ext uri="{9D8B030D-6E8A-4147-A177-3AD203B41FA5}">
                      <a16:colId xmlns:a16="http://schemas.microsoft.com/office/drawing/2014/main" val="240673120"/>
                    </a:ext>
                  </a:extLst>
                </a:gridCol>
                <a:gridCol w="983055">
                  <a:extLst>
                    <a:ext uri="{9D8B030D-6E8A-4147-A177-3AD203B41FA5}">
                      <a16:colId xmlns:a16="http://schemas.microsoft.com/office/drawing/2014/main" val="1423729971"/>
                    </a:ext>
                  </a:extLst>
                </a:gridCol>
                <a:gridCol w="1247346">
                  <a:extLst>
                    <a:ext uri="{9D8B030D-6E8A-4147-A177-3AD203B41FA5}">
                      <a16:colId xmlns:a16="http://schemas.microsoft.com/office/drawing/2014/main" val="475979725"/>
                    </a:ext>
                  </a:extLst>
                </a:gridCol>
                <a:gridCol w="1272517">
                  <a:extLst>
                    <a:ext uri="{9D8B030D-6E8A-4147-A177-3AD203B41FA5}">
                      <a16:colId xmlns:a16="http://schemas.microsoft.com/office/drawing/2014/main" val="718624212"/>
                    </a:ext>
                  </a:extLst>
                </a:gridCol>
              </a:tblGrid>
              <a:tr h="262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Dataset Title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Trucks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Drivers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Collection System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2875747611"/>
                  </a:ext>
                </a:extLst>
              </a:tr>
              <a:tr h="30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FAST DASH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1,336,635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NextGen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1002028446"/>
                  </a:ext>
                </a:extLst>
              </a:tr>
              <a:tr h="227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DASH 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1,450,000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NextGen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2602912195"/>
                  </a:ext>
                </a:extLst>
              </a:tr>
              <a:tr h="568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Onboard Monitoring System (OBMS): Motorcoach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1,141,037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NextGen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368795482"/>
                  </a:ext>
                </a:extLst>
              </a:tr>
              <a:tr h="568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Onboard Monitoring System (OBMS): Truck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2,483,332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NextGen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702805702"/>
                  </a:ext>
                </a:extLst>
              </a:tr>
              <a:tr h="45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Crash Avoidance System (CAS) FOT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3,245,000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MiniDAS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4170085899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Canadian Truck Study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934,292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NextGen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3353072849"/>
                  </a:ext>
                </a:extLst>
              </a:tr>
              <a:tr h="227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FAST DASH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NextGen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19758073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032DED-E1E6-4518-A386-B0600A7565CC}"/>
              </a:ext>
            </a:extLst>
          </p:cNvPr>
          <p:cNvSpPr txBox="1"/>
          <p:nvPr/>
        </p:nvSpPr>
        <p:spPr>
          <a:xfrm>
            <a:off x="7150409" y="2841724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Heavy Vehicles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1E9321-ABE9-49F0-9405-29CC6FC31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58272"/>
              </p:ext>
            </p:extLst>
          </p:nvPr>
        </p:nvGraphicFramePr>
        <p:xfrm>
          <a:off x="4200185" y="2260612"/>
          <a:ext cx="6955495" cy="567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629">
                  <a:extLst>
                    <a:ext uri="{9D8B030D-6E8A-4147-A177-3AD203B41FA5}">
                      <a16:colId xmlns:a16="http://schemas.microsoft.com/office/drawing/2014/main" val="893974086"/>
                    </a:ext>
                  </a:extLst>
                </a:gridCol>
                <a:gridCol w="915933">
                  <a:extLst>
                    <a:ext uri="{9D8B030D-6E8A-4147-A177-3AD203B41FA5}">
                      <a16:colId xmlns:a16="http://schemas.microsoft.com/office/drawing/2014/main" val="3448044581"/>
                    </a:ext>
                  </a:extLst>
                </a:gridCol>
                <a:gridCol w="846015">
                  <a:extLst>
                    <a:ext uri="{9D8B030D-6E8A-4147-A177-3AD203B41FA5}">
                      <a16:colId xmlns:a16="http://schemas.microsoft.com/office/drawing/2014/main" val="985599587"/>
                    </a:ext>
                  </a:extLst>
                </a:gridCol>
                <a:gridCol w="983055">
                  <a:extLst>
                    <a:ext uri="{9D8B030D-6E8A-4147-A177-3AD203B41FA5}">
                      <a16:colId xmlns:a16="http://schemas.microsoft.com/office/drawing/2014/main" val="1394374475"/>
                    </a:ext>
                  </a:extLst>
                </a:gridCol>
                <a:gridCol w="1247346">
                  <a:extLst>
                    <a:ext uri="{9D8B030D-6E8A-4147-A177-3AD203B41FA5}">
                      <a16:colId xmlns:a16="http://schemas.microsoft.com/office/drawing/2014/main" val="4246627465"/>
                    </a:ext>
                  </a:extLst>
                </a:gridCol>
                <a:gridCol w="1272517">
                  <a:extLst>
                    <a:ext uri="{9D8B030D-6E8A-4147-A177-3AD203B41FA5}">
                      <a16:colId xmlns:a16="http://schemas.microsoft.com/office/drawing/2014/main" val="2210303649"/>
                    </a:ext>
                  </a:extLst>
                </a:gridCol>
              </a:tblGrid>
              <a:tr h="262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Dataset Title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Drivers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Yu Mincho"/>
                          <a:cs typeface="Arial" panose="020B0604020202020204" pitchFamily="34" charset="0"/>
                        </a:rPr>
                        <a:t>C/NC</a:t>
                      </a: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Yu Mincho"/>
                          <a:cs typeface="Arial" panose="020B0604020202020204" pitchFamily="34" charset="0"/>
                        </a:rPr>
                        <a:t>Baseline</a:t>
                      </a: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Miles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Collection System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3615617961"/>
                  </a:ext>
                </a:extLst>
              </a:tr>
              <a:tr h="30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SHRP2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3,542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Yu Mincho"/>
                          <a:cs typeface="Arial" panose="020B0604020202020204" pitchFamily="34" charset="0"/>
                        </a:rPr>
                        <a:t>8,758</a:t>
                      </a: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Yu Mincho"/>
                          <a:cs typeface="Arial" panose="020B0604020202020204" pitchFamily="34" charset="0"/>
                        </a:rPr>
                        <a:t>32,581</a:t>
                      </a: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35,000,000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NextGen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42537" marR="42537" marT="0" marB="0" anchor="ctr"/>
                </a:tc>
                <a:extLst>
                  <a:ext uri="{0D108BD9-81ED-4DB2-BD59-A6C34878D82A}">
                    <a16:rowId xmlns:a16="http://schemas.microsoft.com/office/drawing/2014/main" val="7900521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FA3927-7ED0-450D-815D-4852BB8A293A}"/>
              </a:ext>
            </a:extLst>
          </p:cNvPr>
          <p:cNvSpPr txBox="1"/>
          <p:nvPr/>
        </p:nvSpPr>
        <p:spPr>
          <a:xfrm>
            <a:off x="7150409" y="1937842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Light Vehicles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71E3A-0BF2-45F9-9B32-661E85DBC26E}"/>
              </a:ext>
            </a:extLst>
          </p:cNvPr>
          <p:cNvSpPr/>
          <p:nvPr/>
        </p:nvSpPr>
        <p:spPr>
          <a:xfrm>
            <a:off x="588885" y="2112379"/>
            <a:ext cx="3441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There are multiple publicly available continuous naturalistic driving databases available collected by VTTI over the previous decade</a:t>
            </a:r>
          </a:p>
          <a:p>
            <a:pPr lvl="0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CC3C49-2A67-44E4-82C7-0669B3A39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4" y="3866705"/>
            <a:ext cx="3255578" cy="18265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C6D110-C1B1-4AB5-87DC-8D142D210A4F}"/>
              </a:ext>
            </a:extLst>
          </p:cNvPr>
          <p:cNvSpPr/>
          <p:nvPr/>
        </p:nvSpPr>
        <p:spPr>
          <a:xfrm>
            <a:off x="587407" y="5621031"/>
            <a:ext cx="332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Data Collection Roadway Example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8F1EF13-D069-4D2D-A01C-659FEB39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79A2-5AF1-45A8-9E8E-3CEAD4A2E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for CMV Naturalistic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E4BF9-5C34-4779-A7A7-2FD181A35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1A877-5941-4D9B-A947-986F9983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99FD-63D9-4E75-BE1F-6B0BAD1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CMV naturalistic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7329-DA71-4BCE-B434-501B5677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Behavioral indicators can be created using naturalistic continuous driving data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Typically kinematic triggers which include, but are not limited to: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Speeding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Following Distance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Longitudinal Acceleration/Deceleration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Lateral Acceleration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Lane Deviation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Steering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Examples are provided on the following slides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BCD21-6306-40D8-B7B0-E0C50154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85CCE1-DB93-4656-9A8D-8AFD0EE46E26}"/>
              </a:ext>
            </a:extLst>
          </p:cNvPr>
          <p:cNvGrpSpPr/>
          <p:nvPr/>
        </p:nvGrpSpPr>
        <p:grpSpPr>
          <a:xfrm>
            <a:off x="2484083" y="1828800"/>
            <a:ext cx="6384546" cy="3200399"/>
            <a:chOff x="2457450" y="1761971"/>
            <a:chExt cx="6384546" cy="139454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CBE3296-4C7A-4B4D-BF82-FD22ECF2F49A}"/>
                </a:ext>
              </a:extLst>
            </p:cNvPr>
            <p:cNvSpPr/>
            <p:nvPr/>
          </p:nvSpPr>
          <p:spPr>
            <a:xfrm>
              <a:off x="2466363" y="1828800"/>
              <a:ext cx="6375633" cy="1107347"/>
            </a:xfrm>
            <a:custGeom>
              <a:avLst/>
              <a:gdLst>
                <a:gd name="connsiteX0" fmla="*/ 0 w 6375633"/>
                <a:gd name="connsiteY0" fmla="*/ 461394 h 1107347"/>
                <a:gd name="connsiteX1" fmla="*/ 0 w 6375633"/>
                <a:gd name="connsiteY1" fmla="*/ 461394 h 1107347"/>
                <a:gd name="connsiteX2" fmla="*/ 100668 w 6375633"/>
                <a:gd name="connsiteY2" fmla="*/ 478172 h 1107347"/>
                <a:gd name="connsiteX3" fmla="*/ 125835 w 6375633"/>
                <a:gd name="connsiteY3" fmla="*/ 494950 h 1107347"/>
                <a:gd name="connsiteX4" fmla="*/ 218114 w 6375633"/>
                <a:gd name="connsiteY4" fmla="*/ 478172 h 1107347"/>
                <a:gd name="connsiteX5" fmla="*/ 251670 w 6375633"/>
                <a:gd name="connsiteY5" fmla="*/ 461394 h 1107347"/>
                <a:gd name="connsiteX6" fmla="*/ 276837 w 6375633"/>
                <a:gd name="connsiteY6" fmla="*/ 444617 h 1107347"/>
                <a:gd name="connsiteX7" fmla="*/ 360727 w 6375633"/>
                <a:gd name="connsiteY7" fmla="*/ 419450 h 1107347"/>
                <a:gd name="connsiteX8" fmla="*/ 411061 w 6375633"/>
                <a:gd name="connsiteY8" fmla="*/ 385894 h 1107347"/>
                <a:gd name="connsiteX9" fmla="*/ 436228 w 6375633"/>
                <a:gd name="connsiteY9" fmla="*/ 377505 h 1107347"/>
                <a:gd name="connsiteX10" fmla="*/ 461395 w 6375633"/>
                <a:gd name="connsiteY10" fmla="*/ 360727 h 1107347"/>
                <a:gd name="connsiteX11" fmla="*/ 553674 w 6375633"/>
                <a:gd name="connsiteY11" fmla="*/ 352338 h 1107347"/>
                <a:gd name="connsiteX12" fmla="*/ 604008 w 6375633"/>
                <a:gd name="connsiteY12" fmla="*/ 327171 h 1107347"/>
                <a:gd name="connsiteX13" fmla="*/ 662731 w 6375633"/>
                <a:gd name="connsiteY13" fmla="*/ 302004 h 1107347"/>
                <a:gd name="connsiteX14" fmla="*/ 713065 w 6375633"/>
                <a:gd name="connsiteY14" fmla="*/ 276837 h 1107347"/>
                <a:gd name="connsiteX15" fmla="*/ 738231 w 6375633"/>
                <a:gd name="connsiteY15" fmla="*/ 293615 h 1107347"/>
                <a:gd name="connsiteX16" fmla="*/ 780176 w 6375633"/>
                <a:gd name="connsiteY16" fmla="*/ 360727 h 1107347"/>
                <a:gd name="connsiteX17" fmla="*/ 989901 w 6375633"/>
                <a:gd name="connsiteY17" fmla="*/ 343949 h 1107347"/>
                <a:gd name="connsiteX18" fmla="*/ 1023457 w 6375633"/>
                <a:gd name="connsiteY18" fmla="*/ 335560 h 1107347"/>
                <a:gd name="connsiteX19" fmla="*/ 1132514 w 6375633"/>
                <a:gd name="connsiteY19" fmla="*/ 318782 h 1107347"/>
                <a:gd name="connsiteX20" fmla="*/ 1182848 w 6375633"/>
                <a:gd name="connsiteY20" fmla="*/ 268448 h 1107347"/>
                <a:gd name="connsiteX21" fmla="*/ 1191237 w 6375633"/>
                <a:gd name="connsiteY21" fmla="*/ 243281 h 1107347"/>
                <a:gd name="connsiteX22" fmla="*/ 1241571 w 6375633"/>
                <a:gd name="connsiteY22" fmla="*/ 218114 h 1107347"/>
                <a:gd name="connsiteX23" fmla="*/ 1300294 w 6375633"/>
                <a:gd name="connsiteY23" fmla="*/ 226503 h 1107347"/>
                <a:gd name="connsiteX24" fmla="*/ 1325461 w 6375633"/>
                <a:gd name="connsiteY24" fmla="*/ 234892 h 1107347"/>
                <a:gd name="connsiteX25" fmla="*/ 1384184 w 6375633"/>
                <a:gd name="connsiteY25" fmla="*/ 226503 h 1107347"/>
                <a:gd name="connsiteX26" fmla="*/ 1434518 w 6375633"/>
                <a:gd name="connsiteY26" fmla="*/ 192947 h 1107347"/>
                <a:gd name="connsiteX27" fmla="*/ 1459685 w 6375633"/>
                <a:gd name="connsiteY27" fmla="*/ 176169 h 1107347"/>
                <a:gd name="connsiteX28" fmla="*/ 1510019 w 6375633"/>
                <a:gd name="connsiteY28" fmla="*/ 159391 h 1107347"/>
                <a:gd name="connsiteX29" fmla="*/ 1535186 w 6375633"/>
                <a:gd name="connsiteY29" fmla="*/ 151002 h 1107347"/>
                <a:gd name="connsiteX30" fmla="*/ 1568742 w 6375633"/>
                <a:gd name="connsiteY30" fmla="*/ 159391 h 1107347"/>
                <a:gd name="connsiteX31" fmla="*/ 1585520 w 6375633"/>
                <a:gd name="connsiteY31" fmla="*/ 184558 h 1107347"/>
                <a:gd name="connsiteX32" fmla="*/ 1778466 w 6375633"/>
                <a:gd name="connsiteY32" fmla="*/ 201336 h 1107347"/>
                <a:gd name="connsiteX33" fmla="*/ 1870745 w 6375633"/>
                <a:gd name="connsiteY33" fmla="*/ 226503 h 1107347"/>
                <a:gd name="connsiteX34" fmla="*/ 1946246 w 6375633"/>
                <a:gd name="connsiteY34" fmla="*/ 268448 h 1107347"/>
                <a:gd name="connsiteX35" fmla="*/ 1971413 w 6375633"/>
                <a:gd name="connsiteY35" fmla="*/ 276837 h 1107347"/>
                <a:gd name="connsiteX36" fmla="*/ 1988191 w 6375633"/>
                <a:gd name="connsiteY36" fmla="*/ 302004 h 1107347"/>
                <a:gd name="connsiteX37" fmla="*/ 1996580 w 6375633"/>
                <a:gd name="connsiteY37" fmla="*/ 327171 h 1107347"/>
                <a:gd name="connsiteX38" fmla="*/ 2088859 w 6375633"/>
                <a:gd name="connsiteY38" fmla="*/ 352338 h 1107347"/>
                <a:gd name="connsiteX39" fmla="*/ 2080470 w 6375633"/>
                <a:gd name="connsiteY39" fmla="*/ 377505 h 1107347"/>
                <a:gd name="connsiteX40" fmla="*/ 2114026 w 6375633"/>
                <a:gd name="connsiteY40" fmla="*/ 411061 h 1107347"/>
                <a:gd name="connsiteX41" fmla="*/ 2139193 w 6375633"/>
                <a:gd name="connsiteY41" fmla="*/ 427839 h 1107347"/>
                <a:gd name="connsiteX42" fmla="*/ 2164360 w 6375633"/>
                <a:gd name="connsiteY42" fmla="*/ 436228 h 1107347"/>
                <a:gd name="connsiteX43" fmla="*/ 2189527 w 6375633"/>
                <a:gd name="connsiteY43" fmla="*/ 453006 h 1107347"/>
                <a:gd name="connsiteX44" fmla="*/ 2298584 w 6375633"/>
                <a:gd name="connsiteY44" fmla="*/ 461394 h 1107347"/>
                <a:gd name="connsiteX45" fmla="*/ 2374085 w 6375633"/>
                <a:gd name="connsiteY45" fmla="*/ 486561 h 1107347"/>
                <a:gd name="connsiteX46" fmla="*/ 2399252 w 6375633"/>
                <a:gd name="connsiteY46" fmla="*/ 494950 h 1107347"/>
                <a:gd name="connsiteX47" fmla="*/ 2449586 w 6375633"/>
                <a:gd name="connsiteY47" fmla="*/ 528506 h 1107347"/>
                <a:gd name="connsiteX48" fmla="*/ 2499920 w 6375633"/>
                <a:gd name="connsiteY48" fmla="*/ 536895 h 1107347"/>
                <a:gd name="connsiteX49" fmla="*/ 2558643 w 6375633"/>
                <a:gd name="connsiteY49" fmla="*/ 553673 h 1107347"/>
                <a:gd name="connsiteX50" fmla="*/ 2600587 w 6375633"/>
                <a:gd name="connsiteY50" fmla="*/ 587229 h 1107347"/>
                <a:gd name="connsiteX51" fmla="*/ 2869035 w 6375633"/>
                <a:gd name="connsiteY51" fmla="*/ 629174 h 1107347"/>
                <a:gd name="connsiteX52" fmla="*/ 2894202 w 6375633"/>
                <a:gd name="connsiteY52" fmla="*/ 645952 h 1107347"/>
                <a:gd name="connsiteX53" fmla="*/ 2978092 w 6375633"/>
                <a:gd name="connsiteY53" fmla="*/ 671119 h 1107347"/>
                <a:gd name="connsiteX54" fmla="*/ 3112316 w 6375633"/>
                <a:gd name="connsiteY54" fmla="*/ 679508 h 1107347"/>
                <a:gd name="connsiteX55" fmla="*/ 3145872 w 6375633"/>
                <a:gd name="connsiteY55" fmla="*/ 687897 h 1107347"/>
                <a:gd name="connsiteX56" fmla="*/ 3254929 w 6375633"/>
                <a:gd name="connsiteY56" fmla="*/ 696286 h 1107347"/>
                <a:gd name="connsiteX57" fmla="*/ 3280096 w 6375633"/>
                <a:gd name="connsiteY57" fmla="*/ 746620 h 1107347"/>
                <a:gd name="connsiteX58" fmla="*/ 3322041 w 6375633"/>
                <a:gd name="connsiteY58" fmla="*/ 796954 h 1107347"/>
                <a:gd name="connsiteX59" fmla="*/ 3414320 w 6375633"/>
                <a:gd name="connsiteY59" fmla="*/ 813732 h 1107347"/>
                <a:gd name="connsiteX60" fmla="*/ 3464654 w 6375633"/>
                <a:gd name="connsiteY60" fmla="*/ 822121 h 1107347"/>
                <a:gd name="connsiteX61" fmla="*/ 3514987 w 6375633"/>
                <a:gd name="connsiteY61" fmla="*/ 847288 h 1107347"/>
                <a:gd name="connsiteX62" fmla="*/ 3540154 w 6375633"/>
                <a:gd name="connsiteY62" fmla="*/ 855677 h 1107347"/>
                <a:gd name="connsiteX63" fmla="*/ 3590488 w 6375633"/>
                <a:gd name="connsiteY63" fmla="*/ 889233 h 1107347"/>
                <a:gd name="connsiteX64" fmla="*/ 3615655 w 6375633"/>
                <a:gd name="connsiteY64" fmla="*/ 906011 h 1107347"/>
                <a:gd name="connsiteX65" fmla="*/ 3707934 w 6375633"/>
                <a:gd name="connsiteY65" fmla="*/ 922789 h 1107347"/>
                <a:gd name="connsiteX66" fmla="*/ 3800213 w 6375633"/>
                <a:gd name="connsiteY66" fmla="*/ 947956 h 1107347"/>
                <a:gd name="connsiteX67" fmla="*/ 3850547 w 6375633"/>
                <a:gd name="connsiteY67" fmla="*/ 981512 h 1107347"/>
                <a:gd name="connsiteX68" fmla="*/ 3867325 w 6375633"/>
                <a:gd name="connsiteY68" fmla="*/ 1006679 h 1107347"/>
                <a:gd name="connsiteX69" fmla="*/ 3900881 w 6375633"/>
                <a:gd name="connsiteY69" fmla="*/ 1015068 h 1107347"/>
                <a:gd name="connsiteX70" fmla="*/ 3993160 w 6375633"/>
                <a:gd name="connsiteY70" fmla="*/ 1023457 h 1107347"/>
                <a:gd name="connsiteX71" fmla="*/ 4043494 w 6375633"/>
                <a:gd name="connsiteY71" fmla="*/ 1040235 h 1107347"/>
                <a:gd name="connsiteX72" fmla="*/ 4068661 w 6375633"/>
                <a:gd name="connsiteY72" fmla="*/ 1048624 h 1107347"/>
                <a:gd name="connsiteX73" fmla="*/ 4135773 w 6375633"/>
                <a:gd name="connsiteY73" fmla="*/ 1065402 h 1107347"/>
                <a:gd name="connsiteX74" fmla="*/ 4186107 w 6375633"/>
                <a:gd name="connsiteY74" fmla="*/ 1082180 h 1107347"/>
                <a:gd name="connsiteX75" fmla="*/ 4244830 w 6375633"/>
                <a:gd name="connsiteY75" fmla="*/ 1090569 h 1107347"/>
                <a:gd name="connsiteX76" fmla="*/ 4278386 w 6375633"/>
                <a:gd name="connsiteY76" fmla="*/ 1098958 h 1107347"/>
                <a:gd name="connsiteX77" fmla="*/ 4337109 w 6375633"/>
                <a:gd name="connsiteY77" fmla="*/ 1107347 h 1107347"/>
                <a:gd name="connsiteX78" fmla="*/ 4362276 w 6375633"/>
                <a:gd name="connsiteY78" fmla="*/ 1098958 h 1107347"/>
                <a:gd name="connsiteX79" fmla="*/ 4387443 w 6375633"/>
                <a:gd name="connsiteY79" fmla="*/ 1082180 h 1107347"/>
                <a:gd name="connsiteX80" fmla="*/ 4496499 w 6375633"/>
                <a:gd name="connsiteY80" fmla="*/ 1073791 h 1107347"/>
                <a:gd name="connsiteX81" fmla="*/ 4546833 w 6375633"/>
                <a:gd name="connsiteY81" fmla="*/ 1040235 h 1107347"/>
                <a:gd name="connsiteX82" fmla="*/ 4572000 w 6375633"/>
                <a:gd name="connsiteY82" fmla="*/ 1031846 h 1107347"/>
                <a:gd name="connsiteX83" fmla="*/ 4647501 w 6375633"/>
                <a:gd name="connsiteY83" fmla="*/ 989901 h 1107347"/>
                <a:gd name="connsiteX84" fmla="*/ 4681057 w 6375633"/>
                <a:gd name="connsiteY84" fmla="*/ 939567 h 1107347"/>
                <a:gd name="connsiteX85" fmla="*/ 4697835 w 6375633"/>
                <a:gd name="connsiteY85" fmla="*/ 914400 h 1107347"/>
                <a:gd name="connsiteX86" fmla="*/ 4832059 w 6375633"/>
                <a:gd name="connsiteY86" fmla="*/ 880844 h 1107347"/>
                <a:gd name="connsiteX87" fmla="*/ 4966283 w 6375633"/>
                <a:gd name="connsiteY87" fmla="*/ 872455 h 1107347"/>
                <a:gd name="connsiteX88" fmla="*/ 4999839 w 6375633"/>
                <a:gd name="connsiteY88" fmla="*/ 822121 h 1107347"/>
                <a:gd name="connsiteX89" fmla="*/ 5041784 w 6375633"/>
                <a:gd name="connsiteY89" fmla="*/ 771787 h 1107347"/>
                <a:gd name="connsiteX90" fmla="*/ 5092118 w 6375633"/>
                <a:gd name="connsiteY90" fmla="*/ 738231 h 1107347"/>
                <a:gd name="connsiteX91" fmla="*/ 5117285 w 6375633"/>
                <a:gd name="connsiteY91" fmla="*/ 729842 h 1107347"/>
                <a:gd name="connsiteX92" fmla="*/ 5167619 w 6375633"/>
                <a:gd name="connsiteY92" fmla="*/ 696286 h 1107347"/>
                <a:gd name="connsiteX93" fmla="*/ 5217953 w 6375633"/>
                <a:gd name="connsiteY93" fmla="*/ 679508 h 1107347"/>
                <a:gd name="connsiteX94" fmla="*/ 5243120 w 6375633"/>
                <a:gd name="connsiteY94" fmla="*/ 671119 h 1107347"/>
                <a:gd name="connsiteX95" fmla="*/ 5293454 w 6375633"/>
                <a:gd name="connsiteY95" fmla="*/ 637563 h 1107347"/>
                <a:gd name="connsiteX96" fmla="*/ 5335398 w 6375633"/>
                <a:gd name="connsiteY96" fmla="*/ 604007 h 1107347"/>
                <a:gd name="connsiteX97" fmla="*/ 5385732 w 6375633"/>
                <a:gd name="connsiteY97" fmla="*/ 553673 h 1107347"/>
                <a:gd name="connsiteX98" fmla="*/ 5436066 w 6375633"/>
                <a:gd name="connsiteY98" fmla="*/ 536895 h 1107347"/>
                <a:gd name="connsiteX99" fmla="*/ 5461233 w 6375633"/>
                <a:gd name="connsiteY99" fmla="*/ 528506 h 1107347"/>
                <a:gd name="connsiteX100" fmla="*/ 5486400 w 6375633"/>
                <a:gd name="connsiteY100" fmla="*/ 511728 h 1107347"/>
                <a:gd name="connsiteX101" fmla="*/ 5511567 w 6375633"/>
                <a:gd name="connsiteY101" fmla="*/ 461394 h 1107347"/>
                <a:gd name="connsiteX102" fmla="*/ 5528345 w 6375633"/>
                <a:gd name="connsiteY102" fmla="*/ 411061 h 1107347"/>
                <a:gd name="connsiteX103" fmla="*/ 5536734 w 6375633"/>
                <a:gd name="connsiteY103" fmla="*/ 385894 h 1107347"/>
                <a:gd name="connsiteX104" fmla="*/ 5545123 w 6375633"/>
                <a:gd name="connsiteY104" fmla="*/ 352338 h 1107347"/>
                <a:gd name="connsiteX105" fmla="*/ 5578679 w 6375633"/>
                <a:gd name="connsiteY105" fmla="*/ 343949 h 1107347"/>
                <a:gd name="connsiteX106" fmla="*/ 5654180 w 6375633"/>
                <a:gd name="connsiteY106" fmla="*/ 318782 h 1107347"/>
                <a:gd name="connsiteX107" fmla="*/ 5704514 w 6375633"/>
                <a:gd name="connsiteY107" fmla="*/ 302004 h 1107347"/>
                <a:gd name="connsiteX108" fmla="*/ 5729681 w 6375633"/>
                <a:gd name="connsiteY108" fmla="*/ 293615 h 1107347"/>
                <a:gd name="connsiteX109" fmla="*/ 5780015 w 6375633"/>
                <a:gd name="connsiteY109" fmla="*/ 268448 h 1107347"/>
                <a:gd name="connsiteX110" fmla="*/ 5805182 w 6375633"/>
                <a:gd name="connsiteY110" fmla="*/ 251670 h 1107347"/>
                <a:gd name="connsiteX111" fmla="*/ 5863905 w 6375633"/>
                <a:gd name="connsiteY111" fmla="*/ 234892 h 1107347"/>
                <a:gd name="connsiteX112" fmla="*/ 5914239 w 6375633"/>
                <a:gd name="connsiteY112" fmla="*/ 218114 h 1107347"/>
                <a:gd name="connsiteX113" fmla="*/ 5964573 w 6375633"/>
                <a:gd name="connsiteY113" fmla="*/ 192947 h 1107347"/>
                <a:gd name="connsiteX114" fmla="*/ 5989740 w 6375633"/>
                <a:gd name="connsiteY114" fmla="*/ 176169 h 1107347"/>
                <a:gd name="connsiteX115" fmla="*/ 6040074 w 6375633"/>
                <a:gd name="connsiteY115" fmla="*/ 159391 h 1107347"/>
                <a:gd name="connsiteX116" fmla="*/ 6065241 w 6375633"/>
                <a:gd name="connsiteY116" fmla="*/ 142613 h 1107347"/>
                <a:gd name="connsiteX117" fmla="*/ 6090408 w 6375633"/>
                <a:gd name="connsiteY117" fmla="*/ 117446 h 1107347"/>
                <a:gd name="connsiteX118" fmla="*/ 6115575 w 6375633"/>
                <a:gd name="connsiteY118" fmla="*/ 109057 h 1107347"/>
                <a:gd name="connsiteX119" fmla="*/ 6165909 w 6375633"/>
                <a:gd name="connsiteY119" fmla="*/ 75501 h 1107347"/>
                <a:gd name="connsiteX120" fmla="*/ 6182687 w 6375633"/>
                <a:gd name="connsiteY120" fmla="*/ 50334 h 1107347"/>
                <a:gd name="connsiteX121" fmla="*/ 6216243 w 6375633"/>
                <a:gd name="connsiteY121" fmla="*/ 41945 h 1107347"/>
                <a:gd name="connsiteX122" fmla="*/ 6241409 w 6375633"/>
                <a:gd name="connsiteY122" fmla="*/ 33556 h 1107347"/>
                <a:gd name="connsiteX123" fmla="*/ 6291743 w 6375633"/>
                <a:gd name="connsiteY123" fmla="*/ 0 h 1107347"/>
                <a:gd name="connsiteX124" fmla="*/ 6375633 w 6375633"/>
                <a:gd name="connsiteY124" fmla="*/ 8389 h 1107347"/>
                <a:gd name="connsiteX125" fmla="*/ 6375633 w 6375633"/>
                <a:gd name="connsiteY125" fmla="*/ 8389 h 1107347"/>
                <a:gd name="connsiteX0" fmla="*/ 0 w 6375633"/>
                <a:gd name="connsiteY0" fmla="*/ 461394 h 1107347"/>
                <a:gd name="connsiteX1" fmla="*/ 0 w 6375633"/>
                <a:gd name="connsiteY1" fmla="*/ 461394 h 1107347"/>
                <a:gd name="connsiteX2" fmla="*/ 100668 w 6375633"/>
                <a:gd name="connsiteY2" fmla="*/ 478172 h 1107347"/>
                <a:gd name="connsiteX3" fmla="*/ 125835 w 6375633"/>
                <a:gd name="connsiteY3" fmla="*/ 494950 h 1107347"/>
                <a:gd name="connsiteX4" fmla="*/ 218114 w 6375633"/>
                <a:gd name="connsiteY4" fmla="*/ 478172 h 1107347"/>
                <a:gd name="connsiteX5" fmla="*/ 251670 w 6375633"/>
                <a:gd name="connsiteY5" fmla="*/ 461394 h 1107347"/>
                <a:gd name="connsiteX6" fmla="*/ 276837 w 6375633"/>
                <a:gd name="connsiteY6" fmla="*/ 444617 h 1107347"/>
                <a:gd name="connsiteX7" fmla="*/ 360727 w 6375633"/>
                <a:gd name="connsiteY7" fmla="*/ 419450 h 1107347"/>
                <a:gd name="connsiteX8" fmla="*/ 411061 w 6375633"/>
                <a:gd name="connsiteY8" fmla="*/ 385894 h 1107347"/>
                <a:gd name="connsiteX9" fmla="*/ 436228 w 6375633"/>
                <a:gd name="connsiteY9" fmla="*/ 377505 h 1107347"/>
                <a:gd name="connsiteX10" fmla="*/ 461395 w 6375633"/>
                <a:gd name="connsiteY10" fmla="*/ 360727 h 1107347"/>
                <a:gd name="connsiteX11" fmla="*/ 553674 w 6375633"/>
                <a:gd name="connsiteY11" fmla="*/ 352338 h 1107347"/>
                <a:gd name="connsiteX12" fmla="*/ 604008 w 6375633"/>
                <a:gd name="connsiteY12" fmla="*/ 327171 h 1107347"/>
                <a:gd name="connsiteX13" fmla="*/ 662731 w 6375633"/>
                <a:gd name="connsiteY13" fmla="*/ 302004 h 1107347"/>
                <a:gd name="connsiteX14" fmla="*/ 713065 w 6375633"/>
                <a:gd name="connsiteY14" fmla="*/ 276837 h 1107347"/>
                <a:gd name="connsiteX15" fmla="*/ 738231 w 6375633"/>
                <a:gd name="connsiteY15" fmla="*/ 293615 h 1107347"/>
                <a:gd name="connsiteX16" fmla="*/ 780176 w 6375633"/>
                <a:gd name="connsiteY16" fmla="*/ 360727 h 1107347"/>
                <a:gd name="connsiteX17" fmla="*/ 989901 w 6375633"/>
                <a:gd name="connsiteY17" fmla="*/ 343949 h 1107347"/>
                <a:gd name="connsiteX18" fmla="*/ 1023457 w 6375633"/>
                <a:gd name="connsiteY18" fmla="*/ 335560 h 1107347"/>
                <a:gd name="connsiteX19" fmla="*/ 1132514 w 6375633"/>
                <a:gd name="connsiteY19" fmla="*/ 318782 h 1107347"/>
                <a:gd name="connsiteX20" fmla="*/ 1182848 w 6375633"/>
                <a:gd name="connsiteY20" fmla="*/ 268448 h 1107347"/>
                <a:gd name="connsiteX21" fmla="*/ 1191237 w 6375633"/>
                <a:gd name="connsiteY21" fmla="*/ 243281 h 1107347"/>
                <a:gd name="connsiteX22" fmla="*/ 1241571 w 6375633"/>
                <a:gd name="connsiteY22" fmla="*/ 218114 h 1107347"/>
                <a:gd name="connsiteX23" fmla="*/ 1300294 w 6375633"/>
                <a:gd name="connsiteY23" fmla="*/ 226503 h 1107347"/>
                <a:gd name="connsiteX24" fmla="*/ 1325461 w 6375633"/>
                <a:gd name="connsiteY24" fmla="*/ 234892 h 1107347"/>
                <a:gd name="connsiteX25" fmla="*/ 1384184 w 6375633"/>
                <a:gd name="connsiteY25" fmla="*/ 226503 h 1107347"/>
                <a:gd name="connsiteX26" fmla="*/ 1434518 w 6375633"/>
                <a:gd name="connsiteY26" fmla="*/ 192947 h 1107347"/>
                <a:gd name="connsiteX27" fmla="*/ 1459685 w 6375633"/>
                <a:gd name="connsiteY27" fmla="*/ 176169 h 1107347"/>
                <a:gd name="connsiteX28" fmla="*/ 1510019 w 6375633"/>
                <a:gd name="connsiteY28" fmla="*/ 159391 h 1107347"/>
                <a:gd name="connsiteX29" fmla="*/ 1535186 w 6375633"/>
                <a:gd name="connsiteY29" fmla="*/ 151002 h 1107347"/>
                <a:gd name="connsiteX30" fmla="*/ 1568742 w 6375633"/>
                <a:gd name="connsiteY30" fmla="*/ 159391 h 1107347"/>
                <a:gd name="connsiteX31" fmla="*/ 1585520 w 6375633"/>
                <a:gd name="connsiteY31" fmla="*/ 184558 h 1107347"/>
                <a:gd name="connsiteX32" fmla="*/ 1778466 w 6375633"/>
                <a:gd name="connsiteY32" fmla="*/ 201336 h 1107347"/>
                <a:gd name="connsiteX33" fmla="*/ 1870745 w 6375633"/>
                <a:gd name="connsiteY33" fmla="*/ 226503 h 1107347"/>
                <a:gd name="connsiteX34" fmla="*/ 1946246 w 6375633"/>
                <a:gd name="connsiteY34" fmla="*/ 268448 h 1107347"/>
                <a:gd name="connsiteX35" fmla="*/ 1971413 w 6375633"/>
                <a:gd name="connsiteY35" fmla="*/ 276837 h 1107347"/>
                <a:gd name="connsiteX36" fmla="*/ 1988191 w 6375633"/>
                <a:gd name="connsiteY36" fmla="*/ 302004 h 1107347"/>
                <a:gd name="connsiteX37" fmla="*/ 1996580 w 6375633"/>
                <a:gd name="connsiteY37" fmla="*/ 327171 h 1107347"/>
                <a:gd name="connsiteX38" fmla="*/ 2088859 w 6375633"/>
                <a:gd name="connsiteY38" fmla="*/ 352338 h 1107347"/>
                <a:gd name="connsiteX39" fmla="*/ 2080470 w 6375633"/>
                <a:gd name="connsiteY39" fmla="*/ 377505 h 1107347"/>
                <a:gd name="connsiteX40" fmla="*/ 2114026 w 6375633"/>
                <a:gd name="connsiteY40" fmla="*/ 411061 h 1107347"/>
                <a:gd name="connsiteX41" fmla="*/ 2139193 w 6375633"/>
                <a:gd name="connsiteY41" fmla="*/ 427839 h 1107347"/>
                <a:gd name="connsiteX42" fmla="*/ 2164360 w 6375633"/>
                <a:gd name="connsiteY42" fmla="*/ 436228 h 1107347"/>
                <a:gd name="connsiteX43" fmla="*/ 2189527 w 6375633"/>
                <a:gd name="connsiteY43" fmla="*/ 453006 h 1107347"/>
                <a:gd name="connsiteX44" fmla="*/ 2298584 w 6375633"/>
                <a:gd name="connsiteY44" fmla="*/ 461394 h 1107347"/>
                <a:gd name="connsiteX45" fmla="*/ 2374085 w 6375633"/>
                <a:gd name="connsiteY45" fmla="*/ 486561 h 1107347"/>
                <a:gd name="connsiteX46" fmla="*/ 2399252 w 6375633"/>
                <a:gd name="connsiteY46" fmla="*/ 494950 h 1107347"/>
                <a:gd name="connsiteX47" fmla="*/ 2449586 w 6375633"/>
                <a:gd name="connsiteY47" fmla="*/ 528506 h 1107347"/>
                <a:gd name="connsiteX48" fmla="*/ 2499920 w 6375633"/>
                <a:gd name="connsiteY48" fmla="*/ 536895 h 1107347"/>
                <a:gd name="connsiteX49" fmla="*/ 2558643 w 6375633"/>
                <a:gd name="connsiteY49" fmla="*/ 553673 h 1107347"/>
                <a:gd name="connsiteX50" fmla="*/ 2600587 w 6375633"/>
                <a:gd name="connsiteY50" fmla="*/ 587229 h 1107347"/>
                <a:gd name="connsiteX51" fmla="*/ 2776197 w 6375633"/>
                <a:gd name="connsiteY51" fmla="*/ 562142 h 1107347"/>
                <a:gd name="connsiteX52" fmla="*/ 2869035 w 6375633"/>
                <a:gd name="connsiteY52" fmla="*/ 629174 h 1107347"/>
                <a:gd name="connsiteX53" fmla="*/ 2894202 w 6375633"/>
                <a:gd name="connsiteY53" fmla="*/ 645952 h 1107347"/>
                <a:gd name="connsiteX54" fmla="*/ 2978092 w 6375633"/>
                <a:gd name="connsiteY54" fmla="*/ 671119 h 1107347"/>
                <a:gd name="connsiteX55" fmla="*/ 3112316 w 6375633"/>
                <a:gd name="connsiteY55" fmla="*/ 679508 h 1107347"/>
                <a:gd name="connsiteX56" fmla="*/ 3145872 w 6375633"/>
                <a:gd name="connsiteY56" fmla="*/ 687897 h 1107347"/>
                <a:gd name="connsiteX57" fmla="*/ 3254929 w 6375633"/>
                <a:gd name="connsiteY57" fmla="*/ 696286 h 1107347"/>
                <a:gd name="connsiteX58" fmla="*/ 3280096 w 6375633"/>
                <a:gd name="connsiteY58" fmla="*/ 746620 h 1107347"/>
                <a:gd name="connsiteX59" fmla="*/ 3322041 w 6375633"/>
                <a:gd name="connsiteY59" fmla="*/ 796954 h 1107347"/>
                <a:gd name="connsiteX60" fmla="*/ 3414320 w 6375633"/>
                <a:gd name="connsiteY60" fmla="*/ 813732 h 1107347"/>
                <a:gd name="connsiteX61" fmla="*/ 3464654 w 6375633"/>
                <a:gd name="connsiteY61" fmla="*/ 822121 h 1107347"/>
                <a:gd name="connsiteX62" fmla="*/ 3514987 w 6375633"/>
                <a:gd name="connsiteY62" fmla="*/ 847288 h 1107347"/>
                <a:gd name="connsiteX63" fmla="*/ 3540154 w 6375633"/>
                <a:gd name="connsiteY63" fmla="*/ 855677 h 1107347"/>
                <a:gd name="connsiteX64" fmla="*/ 3590488 w 6375633"/>
                <a:gd name="connsiteY64" fmla="*/ 889233 h 1107347"/>
                <a:gd name="connsiteX65" fmla="*/ 3615655 w 6375633"/>
                <a:gd name="connsiteY65" fmla="*/ 906011 h 1107347"/>
                <a:gd name="connsiteX66" fmla="*/ 3707934 w 6375633"/>
                <a:gd name="connsiteY66" fmla="*/ 922789 h 1107347"/>
                <a:gd name="connsiteX67" fmla="*/ 3800213 w 6375633"/>
                <a:gd name="connsiteY67" fmla="*/ 947956 h 1107347"/>
                <a:gd name="connsiteX68" fmla="*/ 3850547 w 6375633"/>
                <a:gd name="connsiteY68" fmla="*/ 981512 h 1107347"/>
                <a:gd name="connsiteX69" fmla="*/ 3867325 w 6375633"/>
                <a:gd name="connsiteY69" fmla="*/ 1006679 h 1107347"/>
                <a:gd name="connsiteX70" fmla="*/ 3900881 w 6375633"/>
                <a:gd name="connsiteY70" fmla="*/ 1015068 h 1107347"/>
                <a:gd name="connsiteX71" fmla="*/ 3993160 w 6375633"/>
                <a:gd name="connsiteY71" fmla="*/ 1023457 h 1107347"/>
                <a:gd name="connsiteX72" fmla="*/ 4043494 w 6375633"/>
                <a:gd name="connsiteY72" fmla="*/ 1040235 h 1107347"/>
                <a:gd name="connsiteX73" fmla="*/ 4068661 w 6375633"/>
                <a:gd name="connsiteY73" fmla="*/ 1048624 h 1107347"/>
                <a:gd name="connsiteX74" fmla="*/ 4135773 w 6375633"/>
                <a:gd name="connsiteY74" fmla="*/ 1065402 h 1107347"/>
                <a:gd name="connsiteX75" fmla="*/ 4186107 w 6375633"/>
                <a:gd name="connsiteY75" fmla="*/ 1082180 h 1107347"/>
                <a:gd name="connsiteX76" fmla="*/ 4244830 w 6375633"/>
                <a:gd name="connsiteY76" fmla="*/ 1090569 h 1107347"/>
                <a:gd name="connsiteX77" fmla="*/ 4278386 w 6375633"/>
                <a:gd name="connsiteY77" fmla="*/ 1098958 h 1107347"/>
                <a:gd name="connsiteX78" fmla="*/ 4337109 w 6375633"/>
                <a:gd name="connsiteY78" fmla="*/ 1107347 h 1107347"/>
                <a:gd name="connsiteX79" fmla="*/ 4362276 w 6375633"/>
                <a:gd name="connsiteY79" fmla="*/ 1098958 h 1107347"/>
                <a:gd name="connsiteX80" fmla="*/ 4387443 w 6375633"/>
                <a:gd name="connsiteY80" fmla="*/ 1082180 h 1107347"/>
                <a:gd name="connsiteX81" fmla="*/ 4496499 w 6375633"/>
                <a:gd name="connsiteY81" fmla="*/ 1073791 h 1107347"/>
                <a:gd name="connsiteX82" fmla="*/ 4546833 w 6375633"/>
                <a:gd name="connsiteY82" fmla="*/ 1040235 h 1107347"/>
                <a:gd name="connsiteX83" fmla="*/ 4572000 w 6375633"/>
                <a:gd name="connsiteY83" fmla="*/ 1031846 h 1107347"/>
                <a:gd name="connsiteX84" fmla="*/ 4647501 w 6375633"/>
                <a:gd name="connsiteY84" fmla="*/ 989901 h 1107347"/>
                <a:gd name="connsiteX85" fmla="*/ 4681057 w 6375633"/>
                <a:gd name="connsiteY85" fmla="*/ 939567 h 1107347"/>
                <a:gd name="connsiteX86" fmla="*/ 4697835 w 6375633"/>
                <a:gd name="connsiteY86" fmla="*/ 914400 h 1107347"/>
                <a:gd name="connsiteX87" fmla="*/ 4832059 w 6375633"/>
                <a:gd name="connsiteY87" fmla="*/ 880844 h 1107347"/>
                <a:gd name="connsiteX88" fmla="*/ 4966283 w 6375633"/>
                <a:gd name="connsiteY88" fmla="*/ 872455 h 1107347"/>
                <a:gd name="connsiteX89" fmla="*/ 4999839 w 6375633"/>
                <a:gd name="connsiteY89" fmla="*/ 822121 h 1107347"/>
                <a:gd name="connsiteX90" fmla="*/ 5041784 w 6375633"/>
                <a:gd name="connsiteY90" fmla="*/ 771787 h 1107347"/>
                <a:gd name="connsiteX91" fmla="*/ 5092118 w 6375633"/>
                <a:gd name="connsiteY91" fmla="*/ 738231 h 1107347"/>
                <a:gd name="connsiteX92" fmla="*/ 5117285 w 6375633"/>
                <a:gd name="connsiteY92" fmla="*/ 729842 h 1107347"/>
                <a:gd name="connsiteX93" fmla="*/ 5167619 w 6375633"/>
                <a:gd name="connsiteY93" fmla="*/ 696286 h 1107347"/>
                <a:gd name="connsiteX94" fmla="*/ 5217953 w 6375633"/>
                <a:gd name="connsiteY94" fmla="*/ 679508 h 1107347"/>
                <a:gd name="connsiteX95" fmla="*/ 5243120 w 6375633"/>
                <a:gd name="connsiteY95" fmla="*/ 671119 h 1107347"/>
                <a:gd name="connsiteX96" fmla="*/ 5293454 w 6375633"/>
                <a:gd name="connsiteY96" fmla="*/ 637563 h 1107347"/>
                <a:gd name="connsiteX97" fmla="*/ 5335398 w 6375633"/>
                <a:gd name="connsiteY97" fmla="*/ 604007 h 1107347"/>
                <a:gd name="connsiteX98" fmla="*/ 5385732 w 6375633"/>
                <a:gd name="connsiteY98" fmla="*/ 553673 h 1107347"/>
                <a:gd name="connsiteX99" fmla="*/ 5436066 w 6375633"/>
                <a:gd name="connsiteY99" fmla="*/ 536895 h 1107347"/>
                <a:gd name="connsiteX100" fmla="*/ 5461233 w 6375633"/>
                <a:gd name="connsiteY100" fmla="*/ 528506 h 1107347"/>
                <a:gd name="connsiteX101" fmla="*/ 5486400 w 6375633"/>
                <a:gd name="connsiteY101" fmla="*/ 511728 h 1107347"/>
                <a:gd name="connsiteX102" fmla="*/ 5511567 w 6375633"/>
                <a:gd name="connsiteY102" fmla="*/ 461394 h 1107347"/>
                <a:gd name="connsiteX103" fmla="*/ 5528345 w 6375633"/>
                <a:gd name="connsiteY103" fmla="*/ 411061 h 1107347"/>
                <a:gd name="connsiteX104" fmla="*/ 5536734 w 6375633"/>
                <a:gd name="connsiteY104" fmla="*/ 385894 h 1107347"/>
                <a:gd name="connsiteX105" fmla="*/ 5545123 w 6375633"/>
                <a:gd name="connsiteY105" fmla="*/ 352338 h 1107347"/>
                <a:gd name="connsiteX106" fmla="*/ 5578679 w 6375633"/>
                <a:gd name="connsiteY106" fmla="*/ 343949 h 1107347"/>
                <a:gd name="connsiteX107" fmla="*/ 5654180 w 6375633"/>
                <a:gd name="connsiteY107" fmla="*/ 318782 h 1107347"/>
                <a:gd name="connsiteX108" fmla="*/ 5704514 w 6375633"/>
                <a:gd name="connsiteY108" fmla="*/ 302004 h 1107347"/>
                <a:gd name="connsiteX109" fmla="*/ 5729681 w 6375633"/>
                <a:gd name="connsiteY109" fmla="*/ 293615 h 1107347"/>
                <a:gd name="connsiteX110" fmla="*/ 5780015 w 6375633"/>
                <a:gd name="connsiteY110" fmla="*/ 268448 h 1107347"/>
                <a:gd name="connsiteX111" fmla="*/ 5805182 w 6375633"/>
                <a:gd name="connsiteY111" fmla="*/ 251670 h 1107347"/>
                <a:gd name="connsiteX112" fmla="*/ 5863905 w 6375633"/>
                <a:gd name="connsiteY112" fmla="*/ 234892 h 1107347"/>
                <a:gd name="connsiteX113" fmla="*/ 5914239 w 6375633"/>
                <a:gd name="connsiteY113" fmla="*/ 218114 h 1107347"/>
                <a:gd name="connsiteX114" fmla="*/ 5964573 w 6375633"/>
                <a:gd name="connsiteY114" fmla="*/ 192947 h 1107347"/>
                <a:gd name="connsiteX115" fmla="*/ 5989740 w 6375633"/>
                <a:gd name="connsiteY115" fmla="*/ 176169 h 1107347"/>
                <a:gd name="connsiteX116" fmla="*/ 6040074 w 6375633"/>
                <a:gd name="connsiteY116" fmla="*/ 159391 h 1107347"/>
                <a:gd name="connsiteX117" fmla="*/ 6065241 w 6375633"/>
                <a:gd name="connsiteY117" fmla="*/ 142613 h 1107347"/>
                <a:gd name="connsiteX118" fmla="*/ 6090408 w 6375633"/>
                <a:gd name="connsiteY118" fmla="*/ 117446 h 1107347"/>
                <a:gd name="connsiteX119" fmla="*/ 6115575 w 6375633"/>
                <a:gd name="connsiteY119" fmla="*/ 109057 h 1107347"/>
                <a:gd name="connsiteX120" fmla="*/ 6165909 w 6375633"/>
                <a:gd name="connsiteY120" fmla="*/ 75501 h 1107347"/>
                <a:gd name="connsiteX121" fmla="*/ 6182687 w 6375633"/>
                <a:gd name="connsiteY121" fmla="*/ 50334 h 1107347"/>
                <a:gd name="connsiteX122" fmla="*/ 6216243 w 6375633"/>
                <a:gd name="connsiteY122" fmla="*/ 41945 h 1107347"/>
                <a:gd name="connsiteX123" fmla="*/ 6241409 w 6375633"/>
                <a:gd name="connsiteY123" fmla="*/ 33556 h 1107347"/>
                <a:gd name="connsiteX124" fmla="*/ 6291743 w 6375633"/>
                <a:gd name="connsiteY124" fmla="*/ 0 h 1107347"/>
                <a:gd name="connsiteX125" fmla="*/ 6375633 w 6375633"/>
                <a:gd name="connsiteY125" fmla="*/ 8389 h 1107347"/>
                <a:gd name="connsiteX126" fmla="*/ 6375633 w 6375633"/>
                <a:gd name="connsiteY126" fmla="*/ 8389 h 1107347"/>
                <a:gd name="connsiteX0" fmla="*/ 0 w 6375633"/>
                <a:gd name="connsiteY0" fmla="*/ 461394 h 1107347"/>
                <a:gd name="connsiteX1" fmla="*/ 0 w 6375633"/>
                <a:gd name="connsiteY1" fmla="*/ 461394 h 1107347"/>
                <a:gd name="connsiteX2" fmla="*/ 100668 w 6375633"/>
                <a:gd name="connsiteY2" fmla="*/ 478172 h 1107347"/>
                <a:gd name="connsiteX3" fmla="*/ 125835 w 6375633"/>
                <a:gd name="connsiteY3" fmla="*/ 494950 h 1107347"/>
                <a:gd name="connsiteX4" fmla="*/ 218114 w 6375633"/>
                <a:gd name="connsiteY4" fmla="*/ 478172 h 1107347"/>
                <a:gd name="connsiteX5" fmla="*/ 251670 w 6375633"/>
                <a:gd name="connsiteY5" fmla="*/ 461394 h 1107347"/>
                <a:gd name="connsiteX6" fmla="*/ 276837 w 6375633"/>
                <a:gd name="connsiteY6" fmla="*/ 444617 h 1107347"/>
                <a:gd name="connsiteX7" fmla="*/ 360727 w 6375633"/>
                <a:gd name="connsiteY7" fmla="*/ 419450 h 1107347"/>
                <a:gd name="connsiteX8" fmla="*/ 411061 w 6375633"/>
                <a:gd name="connsiteY8" fmla="*/ 385894 h 1107347"/>
                <a:gd name="connsiteX9" fmla="*/ 436228 w 6375633"/>
                <a:gd name="connsiteY9" fmla="*/ 377505 h 1107347"/>
                <a:gd name="connsiteX10" fmla="*/ 461395 w 6375633"/>
                <a:gd name="connsiteY10" fmla="*/ 360727 h 1107347"/>
                <a:gd name="connsiteX11" fmla="*/ 553674 w 6375633"/>
                <a:gd name="connsiteY11" fmla="*/ 352338 h 1107347"/>
                <a:gd name="connsiteX12" fmla="*/ 604008 w 6375633"/>
                <a:gd name="connsiteY12" fmla="*/ 327171 h 1107347"/>
                <a:gd name="connsiteX13" fmla="*/ 662731 w 6375633"/>
                <a:gd name="connsiteY13" fmla="*/ 302004 h 1107347"/>
                <a:gd name="connsiteX14" fmla="*/ 713065 w 6375633"/>
                <a:gd name="connsiteY14" fmla="*/ 276837 h 1107347"/>
                <a:gd name="connsiteX15" fmla="*/ 738231 w 6375633"/>
                <a:gd name="connsiteY15" fmla="*/ 293615 h 1107347"/>
                <a:gd name="connsiteX16" fmla="*/ 780176 w 6375633"/>
                <a:gd name="connsiteY16" fmla="*/ 360727 h 1107347"/>
                <a:gd name="connsiteX17" fmla="*/ 989901 w 6375633"/>
                <a:gd name="connsiteY17" fmla="*/ 343949 h 1107347"/>
                <a:gd name="connsiteX18" fmla="*/ 1023457 w 6375633"/>
                <a:gd name="connsiteY18" fmla="*/ 335560 h 1107347"/>
                <a:gd name="connsiteX19" fmla="*/ 1132514 w 6375633"/>
                <a:gd name="connsiteY19" fmla="*/ 318782 h 1107347"/>
                <a:gd name="connsiteX20" fmla="*/ 1182848 w 6375633"/>
                <a:gd name="connsiteY20" fmla="*/ 268448 h 1107347"/>
                <a:gd name="connsiteX21" fmla="*/ 1191237 w 6375633"/>
                <a:gd name="connsiteY21" fmla="*/ 243281 h 1107347"/>
                <a:gd name="connsiteX22" fmla="*/ 1241571 w 6375633"/>
                <a:gd name="connsiteY22" fmla="*/ 218114 h 1107347"/>
                <a:gd name="connsiteX23" fmla="*/ 1300294 w 6375633"/>
                <a:gd name="connsiteY23" fmla="*/ 226503 h 1107347"/>
                <a:gd name="connsiteX24" fmla="*/ 1325461 w 6375633"/>
                <a:gd name="connsiteY24" fmla="*/ 234892 h 1107347"/>
                <a:gd name="connsiteX25" fmla="*/ 1384184 w 6375633"/>
                <a:gd name="connsiteY25" fmla="*/ 226503 h 1107347"/>
                <a:gd name="connsiteX26" fmla="*/ 1434518 w 6375633"/>
                <a:gd name="connsiteY26" fmla="*/ 192947 h 1107347"/>
                <a:gd name="connsiteX27" fmla="*/ 1459685 w 6375633"/>
                <a:gd name="connsiteY27" fmla="*/ 176169 h 1107347"/>
                <a:gd name="connsiteX28" fmla="*/ 1510019 w 6375633"/>
                <a:gd name="connsiteY28" fmla="*/ 159391 h 1107347"/>
                <a:gd name="connsiteX29" fmla="*/ 1535186 w 6375633"/>
                <a:gd name="connsiteY29" fmla="*/ 151002 h 1107347"/>
                <a:gd name="connsiteX30" fmla="*/ 1568742 w 6375633"/>
                <a:gd name="connsiteY30" fmla="*/ 159391 h 1107347"/>
                <a:gd name="connsiteX31" fmla="*/ 1585520 w 6375633"/>
                <a:gd name="connsiteY31" fmla="*/ 184558 h 1107347"/>
                <a:gd name="connsiteX32" fmla="*/ 1778466 w 6375633"/>
                <a:gd name="connsiteY32" fmla="*/ 201336 h 1107347"/>
                <a:gd name="connsiteX33" fmla="*/ 1870745 w 6375633"/>
                <a:gd name="connsiteY33" fmla="*/ 226503 h 1107347"/>
                <a:gd name="connsiteX34" fmla="*/ 1946246 w 6375633"/>
                <a:gd name="connsiteY34" fmla="*/ 268448 h 1107347"/>
                <a:gd name="connsiteX35" fmla="*/ 1971413 w 6375633"/>
                <a:gd name="connsiteY35" fmla="*/ 276837 h 1107347"/>
                <a:gd name="connsiteX36" fmla="*/ 1988191 w 6375633"/>
                <a:gd name="connsiteY36" fmla="*/ 302004 h 1107347"/>
                <a:gd name="connsiteX37" fmla="*/ 1996580 w 6375633"/>
                <a:gd name="connsiteY37" fmla="*/ 327171 h 1107347"/>
                <a:gd name="connsiteX38" fmla="*/ 2088859 w 6375633"/>
                <a:gd name="connsiteY38" fmla="*/ 352338 h 1107347"/>
                <a:gd name="connsiteX39" fmla="*/ 2080470 w 6375633"/>
                <a:gd name="connsiteY39" fmla="*/ 377505 h 1107347"/>
                <a:gd name="connsiteX40" fmla="*/ 2114026 w 6375633"/>
                <a:gd name="connsiteY40" fmla="*/ 411061 h 1107347"/>
                <a:gd name="connsiteX41" fmla="*/ 2139193 w 6375633"/>
                <a:gd name="connsiteY41" fmla="*/ 427839 h 1107347"/>
                <a:gd name="connsiteX42" fmla="*/ 2164360 w 6375633"/>
                <a:gd name="connsiteY42" fmla="*/ 436228 h 1107347"/>
                <a:gd name="connsiteX43" fmla="*/ 2189527 w 6375633"/>
                <a:gd name="connsiteY43" fmla="*/ 453006 h 1107347"/>
                <a:gd name="connsiteX44" fmla="*/ 2298584 w 6375633"/>
                <a:gd name="connsiteY44" fmla="*/ 461394 h 1107347"/>
                <a:gd name="connsiteX45" fmla="*/ 2374085 w 6375633"/>
                <a:gd name="connsiteY45" fmla="*/ 486561 h 1107347"/>
                <a:gd name="connsiteX46" fmla="*/ 2399252 w 6375633"/>
                <a:gd name="connsiteY46" fmla="*/ 494950 h 1107347"/>
                <a:gd name="connsiteX47" fmla="*/ 2449586 w 6375633"/>
                <a:gd name="connsiteY47" fmla="*/ 528506 h 1107347"/>
                <a:gd name="connsiteX48" fmla="*/ 2499920 w 6375633"/>
                <a:gd name="connsiteY48" fmla="*/ 536895 h 1107347"/>
                <a:gd name="connsiteX49" fmla="*/ 2558643 w 6375633"/>
                <a:gd name="connsiteY49" fmla="*/ 553673 h 1107347"/>
                <a:gd name="connsiteX50" fmla="*/ 2644130 w 6375633"/>
                <a:gd name="connsiteY50" fmla="*/ 556871 h 1107347"/>
                <a:gd name="connsiteX51" fmla="*/ 2776197 w 6375633"/>
                <a:gd name="connsiteY51" fmla="*/ 562142 h 1107347"/>
                <a:gd name="connsiteX52" fmla="*/ 2869035 w 6375633"/>
                <a:gd name="connsiteY52" fmla="*/ 629174 h 1107347"/>
                <a:gd name="connsiteX53" fmla="*/ 2894202 w 6375633"/>
                <a:gd name="connsiteY53" fmla="*/ 645952 h 1107347"/>
                <a:gd name="connsiteX54" fmla="*/ 2978092 w 6375633"/>
                <a:gd name="connsiteY54" fmla="*/ 671119 h 1107347"/>
                <a:gd name="connsiteX55" fmla="*/ 3112316 w 6375633"/>
                <a:gd name="connsiteY55" fmla="*/ 679508 h 1107347"/>
                <a:gd name="connsiteX56" fmla="*/ 3145872 w 6375633"/>
                <a:gd name="connsiteY56" fmla="*/ 687897 h 1107347"/>
                <a:gd name="connsiteX57" fmla="*/ 3254929 w 6375633"/>
                <a:gd name="connsiteY57" fmla="*/ 696286 h 1107347"/>
                <a:gd name="connsiteX58" fmla="*/ 3280096 w 6375633"/>
                <a:gd name="connsiteY58" fmla="*/ 746620 h 1107347"/>
                <a:gd name="connsiteX59" fmla="*/ 3322041 w 6375633"/>
                <a:gd name="connsiteY59" fmla="*/ 796954 h 1107347"/>
                <a:gd name="connsiteX60" fmla="*/ 3414320 w 6375633"/>
                <a:gd name="connsiteY60" fmla="*/ 813732 h 1107347"/>
                <a:gd name="connsiteX61" fmla="*/ 3464654 w 6375633"/>
                <a:gd name="connsiteY61" fmla="*/ 822121 h 1107347"/>
                <a:gd name="connsiteX62" fmla="*/ 3514987 w 6375633"/>
                <a:gd name="connsiteY62" fmla="*/ 847288 h 1107347"/>
                <a:gd name="connsiteX63" fmla="*/ 3540154 w 6375633"/>
                <a:gd name="connsiteY63" fmla="*/ 855677 h 1107347"/>
                <a:gd name="connsiteX64" fmla="*/ 3590488 w 6375633"/>
                <a:gd name="connsiteY64" fmla="*/ 889233 h 1107347"/>
                <a:gd name="connsiteX65" fmla="*/ 3615655 w 6375633"/>
                <a:gd name="connsiteY65" fmla="*/ 906011 h 1107347"/>
                <a:gd name="connsiteX66" fmla="*/ 3707934 w 6375633"/>
                <a:gd name="connsiteY66" fmla="*/ 922789 h 1107347"/>
                <a:gd name="connsiteX67" fmla="*/ 3800213 w 6375633"/>
                <a:gd name="connsiteY67" fmla="*/ 947956 h 1107347"/>
                <a:gd name="connsiteX68" fmla="*/ 3850547 w 6375633"/>
                <a:gd name="connsiteY68" fmla="*/ 981512 h 1107347"/>
                <a:gd name="connsiteX69" fmla="*/ 3867325 w 6375633"/>
                <a:gd name="connsiteY69" fmla="*/ 1006679 h 1107347"/>
                <a:gd name="connsiteX70" fmla="*/ 3900881 w 6375633"/>
                <a:gd name="connsiteY70" fmla="*/ 1015068 h 1107347"/>
                <a:gd name="connsiteX71" fmla="*/ 3993160 w 6375633"/>
                <a:gd name="connsiteY71" fmla="*/ 1023457 h 1107347"/>
                <a:gd name="connsiteX72" fmla="*/ 4043494 w 6375633"/>
                <a:gd name="connsiteY72" fmla="*/ 1040235 h 1107347"/>
                <a:gd name="connsiteX73" fmla="*/ 4068661 w 6375633"/>
                <a:gd name="connsiteY73" fmla="*/ 1048624 h 1107347"/>
                <a:gd name="connsiteX74" fmla="*/ 4135773 w 6375633"/>
                <a:gd name="connsiteY74" fmla="*/ 1065402 h 1107347"/>
                <a:gd name="connsiteX75" fmla="*/ 4186107 w 6375633"/>
                <a:gd name="connsiteY75" fmla="*/ 1082180 h 1107347"/>
                <a:gd name="connsiteX76" fmla="*/ 4244830 w 6375633"/>
                <a:gd name="connsiteY76" fmla="*/ 1090569 h 1107347"/>
                <a:gd name="connsiteX77" fmla="*/ 4278386 w 6375633"/>
                <a:gd name="connsiteY77" fmla="*/ 1098958 h 1107347"/>
                <a:gd name="connsiteX78" fmla="*/ 4337109 w 6375633"/>
                <a:gd name="connsiteY78" fmla="*/ 1107347 h 1107347"/>
                <a:gd name="connsiteX79" fmla="*/ 4362276 w 6375633"/>
                <a:gd name="connsiteY79" fmla="*/ 1098958 h 1107347"/>
                <a:gd name="connsiteX80" fmla="*/ 4387443 w 6375633"/>
                <a:gd name="connsiteY80" fmla="*/ 1082180 h 1107347"/>
                <a:gd name="connsiteX81" fmla="*/ 4496499 w 6375633"/>
                <a:gd name="connsiteY81" fmla="*/ 1073791 h 1107347"/>
                <a:gd name="connsiteX82" fmla="*/ 4546833 w 6375633"/>
                <a:gd name="connsiteY82" fmla="*/ 1040235 h 1107347"/>
                <a:gd name="connsiteX83" fmla="*/ 4572000 w 6375633"/>
                <a:gd name="connsiteY83" fmla="*/ 1031846 h 1107347"/>
                <a:gd name="connsiteX84" fmla="*/ 4647501 w 6375633"/>
                <a:gd name="connsiteY84" fmla="*/ 989901 h 1107347"/>
                <a:gd name="connsiteX85" fmla="*/ 4681057 w 6375633"/>
                <a:gd name="connsiteY85" fmla="*/ 939567 h 1107347"/>
                <a:gd name="connsiteX86" fmla="*/ 4697835 w 6375633"/>
                <a:gd name="connsiteY86" fmla="*/ 914400 h 1107347"/>
                <a:gd name="connsiteX87" fmla="*/ 4832059 w 6375633"/>
                <a:gd name="connsiteY87" fmla="*/ 880844 h 1107347"/>
                <a:gd name="connsiteX88" fmla="*/ 4966283 w 6375633"/>
                <a:gd name="connsiteY88" fmla="*/ 872455 h 1107347"/>
                <a:gd name="connsiteX89" fmla="*/ 4999839 w 6375633"/>
                <a:gd name="connsiteY89" fmla="*/ 822121 h 1107347"/>
                <a:gd name="connsiteX90" fmla="*/ 5041784 w 6375633"/>
                <a:gd name="connsiteY90" fmla="*/ 771787 h 1107347"/>
                <a:gd name="connsiteX91" fmla="*/ 5092118 w 6375633"/>
                <a:gd name="connsiteY91" fmla="*/ 738231 h 1107347"/>
                <a:gd name="connsiteX92" fmla="*/ 5117285 w 6375633"/>
                <a:gd name="connsiteY92" fmla="*/ 729842 h 1107347"/>
                <a:gd name="connsiteX93" fmla="*/ 5167619 w 6375633"/>
                <a:gd name="connsiteY93" fmla="*/ 696286 h 1107347"/>
                <a:gd name="connsiteX94" fmla="*/ 5217953 w 6375633"/>
                <a:gd name="connsiteY94" fmla="*/ 679508 h 1107347"/>
                <a:gd name="connsiteX95" fmla="*/ 5243120 w 6375633"/>
                <a:gd name="connsiteY95" fmla="*/ 671119 h 1107347"/>
                <a:gd name="connsiteX96" fmla="*/ 5293454 w 6375633"/>
                <a:gd name="connsiteY96" fmla="*/ 637563 h 1107347"/>
                <a:gd name="connsiteX97" fmla="*/ 5335398 w 6375633"/>
                <a:gd name="connsiteY97" fmla="*/ 604007 h 1107347"/>
                <a:gd name="connsiteX98" fmla="*/ 5385732 w 6375633"/>
                <a:gd name="connsiteY98" fmla="*/ 553673 h 1107347"/>
                <a:gd name="connsiteX99" fmla="*/ 5436066 w 6375633"/>
                <a:gd name="connsiteY99" fmla="*/ 536895 h 1107347"/>
                <a:gd name="connsiteX100" fmla="*/ 5461233 w 6375633"/>
                <a:gd name="connsiteY100" fmla="*/ 528506 h 1107347"/>
                <a:gd name="connsiteX101" fmla="*/ 5486400 w 6375633"/>
                <a:gd name="connsiteY101" fmla="*/ 511728 h 1107347"/>
                <a:gd name="connsiteX102" fmla="*/ 5511567 w 6375633"/>
                <a:gd name="connsiteY102" fmla="*/ 461394 h 1107347"/>
                <a:gd name="connsiteX103" fmla="*/ 5528345 w 6375633"/>
                <a:gd name="connsiteY103" fmla="*/ 411061 h 1107347"/>
                <a:gd name="connsiteX104" fmla="*/ 5536734 w 6375633"/>
                <a:gd name="connsiteY104" fmla="*/ 385894 h 1107347"/>
                <a:gd name="connsiteX105" fmla="*/ 5545123 w 6375633"/>
                <a:gd name="connsiteY105" fmla="*/ 352338 h 1107347"/>
                <a:gd name="connsiteX106" fmla="*/ 5578679 w 6375633"/>
                <a:gd name="connsiteY106" fmla="*/ 343949 h 1107347"/>
                <a:gd name="connsiteX107" fmla="*/ 5654180 w 6375633"/>
                <a:gd name="connsiteY107" fmla="*/ 318782 h 1107347"/>
                <a:gd name="connsiteX108" fmla="*/ 5704514 w 6375633"/>
                <a:gd name="connsiteY108" fmla="*/ 302004 h 1107347"/>
                <a:gd name="connsiteX109" fmla="*/ 5729681 w 6375633"/>
                <a:gd name="connsiteY109" fmla="*/ 293615 h 1107347"/>
                <a:gd name="connsiteX110" fmla="*/ 5780015 w 6375633"/>
                <a:gd name="connsiteY110" fmla="*/ 268448 h 1107347"/>
                <a:gd name="connsiteX111" fmla="*/ 5805182 w 6375633"/>
                <a:gd name="connsiteY111" fmla="*/ 251670 h 1107347"/>
                <a:gd name="connsiteX112" fmla="*/ 5863905 w 6375633"/>
                <a:gd name="connsiteY112" fmla="*/ 234892 h 1107347"/>
                <a:gd name="connsiteX113" fmla="*/ 5914239 w 6375633"/>
                <a:gd name="connsiteY113" fmla="*/ 218114 h 1107347"/>
                <a:gd name="connsiteX114" fmla="*/ 5964573 w 6375633"/>
                <a:gd name="connsiteY114" fmla="*/ 192947 h 1107347"/>
                <a:gd name="connsiteX115" fmla="*/ 5989740 w 6375633"/>
                <a:gd name="connsiteY115" fmla="*/ 176169 h 1107347"/>
                <a:gd name="connsiteX116" fmla="*/ 6040074 w 6375633"/>
                <a:gd name="connsiteY116" fmla="*/ 159391 h 1107347"/>
                <a:gd name="connsiteX117" fmla="*/ 6065241 w 6375633"/>
                <a:gd name="connsiteY117" fmla="*/ 142613 h 1107347"/>
                <a:gd name="connsiteX118" fmla="*/ 6090408 w 6375633"/>
                <a:gd name="connsiteY118" fmla="*/ 117446 h 1107347"/>
                <a:gd name="connsiteX119" fmla="*/ 6115575 w 6375633"/>
                <a:gd name="connsiteY119" fmla="*/ 109057 h 1107347"/>
                <a:gd name="connsiteX120" fmla="*/ 6165909 w 6375633"/>
                <a:gd name="connsiteY120" fmla="*/ 75501 h 1107347"/>
                <a:gd name="connsiteX121" fmla="*/ 6182687 w 6375633"/>
                <a:gd name="connsiteY121" fmla="*/ 50334 h 1107347"/>
                <a:gd name="connsiteX122" fmla="*/ 6216243 w 6375633"/>
                <a:gd name="connsiteY122" fmla="*/ 41945 h 1107347"/>
                <a:gd name="connsiteX123" fmla="*/ 6241409 w 6375633"/>
                <a:gd name="connsiteY123" fmla="*/ 33556 h 1107347"/>
                <a:gd name="connsiteX124" fmla="*/ 6291743 w 6375633"/>
                <a:gd name="connsiteY124" fmla="*/ 0 h 1107347"/>
                <a:gd name="connsiteX125" fmla="*/ 6375633 w 6375633"/>
                <a:gd name="connsiteY125" fmla="*/ 8389 h 1107347"/>
                <a:gd name="connsiteX126" fmla="*/ 6375633 w 6375633"/>
                <a:gd name="connsiteY126" fmla="*/ 8389 h 1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375633" h="1107347">
                  <a:moveTo>
                    <a:pt x="0" y="461394"/>
                  </a:moveTo>
                  <a:lnTo>
                    <a:pt x="0" y="461394"/>
                  </a:lnTo>
                  <a:cubicBezTo>
                    <a:pt x="23922" y="464052"/>
                    <a:pt x="72560" y="464118"/>
                    <a:pt x="100668" y="478172"/>
                  </a:cubicBezTo>
                  <a:cubicBezTo>
                    <a:pt x="109686" y="482681"/>
                    <a:pt x="117446" y="489357"/>
                    <a:pt x="125835" y="494950"/>
                  </a:cubicBezTo>
                  <a:cubicBezTo>
                    <a:pt x="164485" y="490119"/>
                    <a:pt x="186165" y="491865"/>
                    <a:pt x="218114" y="478172"/>
                  </a:cubicBezTo>
                  <a:cubicBezTo>
                    <a:pt x="229608" y="473246"/>
                    <a:pt x="240812" y="467598"/>
                    <a:pt x="251670" y="461394"/>
                  </a:cubicBezTo>
                  <a:cubicBezTo>
                    <a:pt x="260424" y="456392"/>
                    <a:pt x="267570" y="448588"/>
                    <a:pt x="276837" y="444617"/>
                  </a:cubicBezTo>
                  <a:cubicBezTo>
                    <a:pt x="309661" y="430550"/>
                    <a:pt x="326896" y="442004"/>
                    <a:pt x="360727" y="419450"/>
                  </a:cubicBezTo>
                  <a:cubicBezTo>
                    <a:pt x="377505" y="408265"/>
                    <a:pt x="391931" y="392271"/>
                    <a:pt x="411061" y="385894"/>
                  </a:cubicBezTo>
                  <a:cubicBezTo>
                    <a:pt x="419450" y="383098"/>
                    <a:pt x="428319" y="381460"/>
                    <a:pt x="436228" y="377505"/>
                  </a:cubicBezTo>
                  <a:cubicBezTo>
                    <a:pt x="445246" y="372996"/>
                    <a:pt x="451536" y="362840"/>
                    <a:pt x="461395" y="360727"/>
                  </a:cubicBezTo>
                  <a:cubicBezTo>
                    <a:pt x="491596" y="354255"/>
                    <a:pt x="522914" y="355134"/>
                    <a:pt x="553674" y="352338"/>
                  </a:cubicBezTo>
                  <a:cubicBezTo>
                    <a:pt x="625799" y="304255"/>
                    <a:pt x="534544" y="361903"/>
                    <a:pt x="604008" y="327171"/>
                  </a:cubicBezTo>
                  <a:cubicBezTo>
                    <a:pt x="661942" y="298204"/>
                    <a:pt x="592894" y="319463"/>
                    <a:pt x="662731" y="302004"/>
                  </a:cubicBezTo>
                  <a:cubicBezTo>
                    <a:pt x="671495" y="296161"/>
                    <a:pt x="699172" y="274522"/>
                    <a:pt x="713065" y="276837"/>
                  </a:cubicBezTo>
                  <a:cubicBezTo>
                    <a:pt x="723010" y="278495"/>
                    <a:pt x="729842" y="288022"/>
                    <a:pt x="738231" y="293615"/>
                  </a:cubicBezTo>
                  <a:cubicBezTo>
                    <a:pt x="758197" y="353514"/>
                    <a:pt x="740294" y="334139"/>
                    <a:pt x="780176" y="360727"/>
                  </a:cubicBezTo>
                  <a:cubicBezTo>
                    <a:pt x="828268" y="357521"/>
                    <a:pt x="934899" y="351806"/>
                    <a:pt x="989901" y="343949"/>
                  </a:cubicBezTo>
                  <a:cubicBezTo>
                    <a:pt x="1001315" y="342318"/>
                    <a:pt x="1012151" y="337821"/>
                    <a:pt x="1023457" y="335560"/>
                  </a:cubicBezTo>
                  <a:cubicBezTo>
                    <a:pt x="1052556" y="329740"/>
                    <a:pt x="1104310" y="322811"/>
                    <a:pt x="1132514" y="318782"/>
                  </a:cubicBezTo>
                  <a:cubicBezTo>
                    <a:pt x="1149292" y="302004"/>
                    <a:pt x="1175345" y="290958"/>
                    <a:pt x="1182848" y="268448"/>
                  </a:cubicBezTo>
                  <a:cubicBezTo>
                    <a:pt x="1185644" y="260059"/>
                    <a:pt x="1185713" y="250186"/>
                    <a:pt x="1191237" y="243281"/>
                  </a:cubicBezTo>
                  <a:cubicBezTo>
                    <a:pt x="1203064" y="228497"/>
                    <a:pt x="1224992" y="223640"/>
                    <a:pt x="1241571" y="218114"/>
                  </a:cubicBezTo>
                  <a:cubicBezTo>
                    <a:pt x="1261145" y="220910"/>
                    <a:pt x="1280905" y="222625"/>
                    <a:pt x="1300294" y="226503"/>
                  </a:cubicBezTo>
                  <a:cubicBezTo>
                    <a:pt x="1308965" y="228237"/>
                    <a:pt x="1316618" y="234892"/>
                    <a:pt x="1325461" y="234892"/>
                  </a:cubicBezTo>
                  <a:cubicBezTo>
                    <a:pt x="1345234" y="234892"/>
                    <a:pt x="1364610" y="229299"/>
                    <a:pt x="1384184" y="226503"/>
                  </a:cubicBezTo>
                  <a:lnTo>
                    <a:pt x="1434518" y="192947"/>
                  </a:lnTo>
                  <a:cubicBezTo>
                    <a:pt x="1442907" y="187354"/>
                    <a:pt x="1450120" y="179357"/>
                    <a:pt x="1459685" y="176169"/>
                  </a:cubicBezTo>
                  <a:lnTo>
                    <a:pt x="1510019" y="159391"/>
                  </a:lnTo>
                  <a:lnTo>
                    <a:pt x="1535186" y="151002"/>
                  </a:lnTo>
                  <a:cubicBezTo>
                    <a:pt x="1546371" y="153798"/>
                    <a:pt x="1559149" y="152996"/>
                    <a:pt x="1568742" y="159391"/>
                  </a:cubicBezTo>
                  <a:cubicBezTo>
                    <a:pt x="1577131" y="164984"/>
                    <a:pt x="1575633" y="182581"/>
                    <a:pt x="1585520" y="184558"/>
                  </a:cubicBezTo>
                  <a:cubicBezTo>
                    <a:pt x="1648824" y="197219"/>
                    <a:pt x="1778466" y="201336"/>
                    <a:pt x="1778466" y="201336"/>
                  </a:cubicBezTo>
                  <a:cubicBezTo>
                    <a:pt x="1854157" y="220259"/>
                    <a:pt x="1823702" y="210822"/>
                    <a:pt x="1870745" y="226503"/>
                  </a:cubicBezTo>
                  <a:cubicBezTo>
                    <a:pt x="1908418" y="264176"/>
                    <a:pt x="1884657" y="247918"/>
                    <a:pt x="1946246" y="268448"/>
                  </a:cubicBezTo>
                  <a:lnTo>
                    <a:pt x="1971413" y="276837"/>
                  </a:lnTo>
                  <a:cubicBezTo>
                    <a:pt x="1977006" y="285226"/>
                    <a:pt x="1983682" y="292986"/>
                    <a:pt x="1988191" y="302004"/>
                  </a:cubicBezTo>
                  <a:cubicBezTo>
                    <a:pt x="1992146" y="309913"/>
                    <a:pt x="1989384" y="322031"/>
                    <a:pt x="1996580" y="327171"/>
                  </a:cubicBezTo>
                  <a:cubicBezTo>
                    <a:pt x="2013137" y="338997"/>
                    <a:pt x="2067710" y="348108"/>
                    <a:pt x="2088859" y="352338"/>
                  </a:cubicBezTo>
                  <a:cubicBezTo>
                    <a:pt x="2086063" y="360727"/>
                    <a:pt x="2080470" y="368662"/>
                    <a:pt x="2080470" y="377505"/>
                  </a:cubicBezTo>
                  <a:cubicBezTo>
                    <a:pt x="2080470" y="411061"/>
                    <a:pt x="2091655" y="399876"/>
                    <a:pt x="2114026" y="411061"/>
                  </a:cubicBezTo>
                  <a:cubicBezTo>
                    <a:pt x="2123044" y="415570"/>
                    <a:pt x="2130175" y="423330"/>
                    <a:pt x="2139193" y="427839"/>
                  </a:cubicBezTo>
                  <a:cubicBezTo>
                    <a:pt x="2147102" y="431794"/>
                    <a:pt x="2156451" y="432273"/>
                    <a:pt x="2164360" y="436228"/>
                  </a:cubicBezTo>
                  <a:cubicBezTo>
                    <a:pt x="2173378" y="440737"/>
                    <a:pt x="2179617" y="451148"/>
                    <a:pt x="2189527" y="453006"/>
                  </a:cubicBezTo>
                  <a:cubicBezTo>
                    <a:pt x="2225362" y="459725"/>
                    <a:pt x="2262232" y="458598"/>
                    <a:pt x="2298584" y="461394"/>
                  </a:cubicBezTo>
                  <a:lnTo>
                    <a:pt x="2374085" y="486561"/>
                  </a:lnTo>
                  <a:cubicBezTo>
                    <a:pt x="2382474" y="489357"/>
                    <a:pt x="2391894" y="490045"/>
                    <a:pt x="2399252" y="494950"/>
                  </a:cubicBezTo>
                  <a:cubicBezTo>
                    <a:pt x="2416030" y="506135"/>
                    <a:pt x="2429696" y="525191"/>
                    <a:pt x="2449586" y="528506"/>
                  </a:cubicBezTo>
                  <a:cubicBezTo>
                    <a:pt x="2466364" y="531302"/>
                    <a:pt x="2483241" y="533559"/>
                    <a:pt x="2499920" y="536895"/>
                  </a:cubicBezTo>
                  <a:cubicBezTo>
                    <a:pt x="2526254" y="542162"/>
                    <a:pt x="2534657" y="545678"/>
                    <a:pt x="2558643" y="553673"/>
                  </a:cubicBezTo>
                  <a:cubicBezTo>
                    <a:pt x="2589642" y="600174"/>
                    <a:pt x="2607871" y="555460"/>
                    <a:pt x="2644130" y="556871"/>
                  </a:cubicBezTo>
                  <a:cubicBezTo>
                    <a:pt x="2680389" y="558282"/>
                    <a:pt x="2731456" y="555151"/>
                    <a:pt x="2776197" y="562142"/>
                  </a:cubicBezTo>
                  <a:cubicBezTo>
                    <a:pt x="2820938" y="569133"/>
                    <a:pt x="2830499" y="626590"/>
                    <a:pt x="2869035" y="629174"/>
                  </a:cubicBezTo>
                  <a:cubicBezTo>
                    <a:pt x="2877424" y="634767"/>
                    <a:pt x="2884989" y="641857"/>
                    <a:pt x="2894202" y="645952"/>
                  </a:cubicBezTo>
                  <a:cubicBezTo>
                    <a:pt x="2901832" y="649343"/>
                    <a:pt x="2962349" y="669545"/>
                    <a:pt x="2978092" y="671119"/>
                  </a:cubicBezTo>
                  <a:cubicBezTo>
                    <a:pt x="3022698" y="675580"/>
                    <a:pt x="3067575" y="676712"/>
                    <a:pt x="3112316" y="679508"/>
                  </a:cubicBezTo>
                  <a:cubicBezTo>
                    <a:pt x="3123501" y="682304"/>
                    <a:pt x="3134421" y="686550"/>
                    <a:pt x="3145872" y="687897"/>
                  </a:cubicBezTo>
                  <a:cubicBezTo>
                    <a:pt x="3182082" y="692157"/>
                    <a:pt x="3219700" y="686892"/>
                    <a:pt x="3254929" y="696286"/>
                  </a:cubicBezTo>
                  <a:cubicBezTo>
                    <a:pt x="3268799" y="699985"/>
                    <a:pt x="3275371" y="737170"/>
                    <a:pt x="3280096" y="746620"/>
                  </a:cubicBezTo>
                  <a:cubicBezTo>
                    <a:pt x="3287834" y="762095"/>
                    <a:pt x="3308126" y="787677"/>
                    <a:pt x="3322041" y="796954"/>
                  </a:cubicBezTo>
                  <a:cubicBezTo>
                    <a:pt x="3339985" y="808917"/>
                    <a:pt x="3411378" y="813312"/>
                    <a:pt x="3414320" y="813732"/>
                  </a:cubicBezTo>
                  <a:cubicBezTo>
                    <a:pt x="3431158" y="816137"/>
                    <a:pt x="3447876" y="819325"/>
                    <a:pt x="3464654" y="822121"/>
                  </a:cubicBezTo>
                  <a:cubicBezTo>
                    <a:pt x="3527912" y="843208"/>
                    <a:pt x="3449936" y="814762"/>
                    <a:pt x="3514987" y="847288"/>
                  </a:cubicBezTo>
                  <a:cubicBezTo>
                    <a:pt x="3522896" y="851243"/>
                    <a:pt x="3532424" y="851383"/>
                    <a:pt x="3540154" y="855677"/>
                  </a:cubicBezTo>
                  <a:cubicBezTo>
                    <a:pt x="3557781" y="865470"/>
                    <a:pt x="3573710" y="878048"/>
                    <a:pt x="3590488" y="889233"/>
                  </a:cubicBezTo>
                  <a:cubicBezTo>
                    <a:pt x="3598877" y="894826"/>
                    <a:pt x="3606090" y="902823"/>
                    <a:pt x="3615655" y="906011"/>
                  </a:cubicBezTo>
                  <a:cubicBezTo>
                    <a:pt x="3666994" y="923124"/>
                    <a:pt x="3619851" y="909238"/>
                    <a:pt x="3707934" y="922789"/>
                  </a:cubicBezTo>
                  <a:cubicBezTo>
                    <a:pt x="3728419" y="925941"/>
                    <a:pt x="3784480" y="937467"/>
                    <a:pt x="3800213" y="947956"/>
                  </a:cubicBezTo>
                  <a:lnTo>
                    <a:pt x="3850547" y="981512"/>
                  </a:lnTo>
                  <a:cubicBezTo>
                    <a:pt x="3856140" y="989901"/>
                    <a:pt x="3858936" y="1001086"/>
                    <a:pt x="3867325" y="1006679"/>
                  </a:cubicBezTo>
                  <a:cubicBezTo>
                    <a:pt x="3876918" y="1013074"/>
                    <a:pt x="3889453" y="1013544"/>
                    <a:pt x="3900881" y="1015068"/>
                  </a:cubicBezTo>
                  <a:cubicBezTo>
                    <a:pt x="3931497" y="1019150"/>
                    <a:pt x="3962400" y="1020661"/>
                    <a:pt x="3993160" y="1023457"/>
                  </a:cubicBezTo>
                  <a:lnTo>
                    <a:pt x="4043494" y="1040235"/>
                  </a:lnTo>
                  <a:cubicBezTo>
                    <a:pt x="4051883" y="1043031"/>
                    <a:pt x="4060082" y="1046479"/>
                    <a:pt x="4068661" y="1048624"/>
                  </a:cubicBezTo>
                  <a:cubicBezTo>
                    <a:pt x="4091032" y="1054217"/>
                    <a:pt x="4113897" y="1058110"/>
                    <a:pt x="4135773" y="1065402"/>
                  </a:cubicBezTo>
                  <a:cubicBezTo>
                    <a:pt x="4152551" y="1070995"/>
                    <a:pt x="4168599" y="1079679"/>
                    <a:pt x="4186107" y="1082180"/>
                  </a:cubicBezTo>
                  <a:cubicBezTo>
                    <a:pt x="4205681" y="1084976"/>
                    <a:pt x="4225376" y="1087032"/>
                    <a:pt x="4244830" y="1090569"/>
                  </a:cubicBezTo>
                  <a:cubicBezTo>
                    <a:pt x="4256174" y="1092631"/>
                    <a:pt x="4267042" y="1096896"/>
                    <a:pt x="4278386" y="1098958"/>
                  </a:cubicBezTo>
                  <a:cubicBezTo>
                    <a:pt x="4297840" y="1102495"/>
                    <a:pt x="4317535" y="1104551"/>
                    <a:pt x="4337109" y="1107347"/>
                  </a:cubicBezTo>
                  <a:cubicBezTo>
                    <a:pt x="4345498" y="1104551"/>
                    <a:pt x="4354367" y="1102913"/>
                    <a:pt x="4362276" y="1098958"/>
                  </a:cubicBezTo>
                  <a:cubicBezTo>
                    <a:pt x="4371294" y="1094449"/>
                    <a:pt x="4377533" y="1084038"/>
                    <a:pt x="4387443" y="1082180"/>
                  </a:cubicBezTo>
                  <a:cubicBezTo>
                    <a:pt x="4423278" y="1075461"/>
                    <a:pt x="4460147" y="1076587"/>
                    <a:pt x="4496499" y="1073791"/>
                  </a:cubicBezTo>
                  <a:cubicBezTo>
                    <a:pt x="4513277" y="1062606"/>
                    <a:pt x="4527703" y="1046612"/>
                    <a:pt x="4546833" y="1040235"/>
                  </a:cubicBezTo>
                  <a:cubicBezTo>
                    <a:pt x="4555222" y="1037439"/>
                    <a:pt x="4564270" y="1036140"/>
                    <a:pt x="4572000" y="1031846"/>
                  </a:cubicBezTo>
                  <a:cubicBezTo>
                    <a:pt x="4658537" y="983770"/>
                    <a:pt x="4590554" y="1008883"/>
                    <a:pt x="4647501" y="989901"/>
                  </a:cubicBezTo>
                  <a:lnTo>
                    <a:pt x="4681057" y="939567"/>
                  </a:lnTo>
                  <a:cubicBezTo>
                    <a:pt x="4686650" y="931178"/>
                    <a:pt x="4688270" y="917588"/>
                    <a:pt x="4697835" y="914400"/>
                  </a:cubicBezTo>
                  <a:cubicBezTo>
                    <a:pt x="4743349" y="899229"/>
                    <a:pt x="4782222" y="883959"/>
                    <a:pt x="4832059" y="880844"/>
                  </a:cubicBezTo>
                  <a:lnTo>
                    <a:pt x="4966283" y="872455"/>
                  </a:lnTo>
                  <a:lnTo>
                    <a:pt x="4999839" y="822121"/>
                  </a:lnTo>
                  <a:cubicBezTo>
                    <a:pt x="5014753" y="799750"/>
                    <a:pt x="5019425" y="789177"/>
                    <a:pt x="5041784" y="771787"/>
                  </a:cubicBezTo>
                  <a:cubicBezTo>
                    <a:pt x="5057701" y="759407"/>
                    <a:pt x="5072988" y="744608"/>
                    <a:pt x="5092118" y="738231"/>
                  </a:cubicBezTo>
                  <a:cubicBezTo>
                    <a:pt x="5100507" y="735435"/>
                    <a:pt x="5109555" y="734136"/>
                    <a:pt x="5117285" y="729842"/>
                  </a:cubicBezTo>
                  <a:cubicBezTo>
                    <a:pt x="5134912" y="720049"/>
                    <a:pt x="5148489" y="702663"/>
                    <a:pt x="5167619" y="696286"/>
                  </a:cubicBezTo>
                  <a:lnTo>
                    <a:pt x="5217953" y="679508"/>
                  </a:lnTo>
                  <a:cubicBezTo>
                    <a:pt x="5226342" y="676712"/>
                    <a:pt x="5235762" y="676024"/>
                    <a:pt x="5243120" y="671119"/>
                  </a:cubicBezTo>
                  <a:lnTo>
                    <a:pt x="5293454" y="637563"/>
                  </a:lnTo>
                  <a:cubicBezTo>
                    <a:pt x="5339502" y="568487"/>
                    <a:pt x="5279296" y="647642"/>
                    <a:pt x="5335398" y="604007"/>
                  </a:cubicBezTo>
                  <a:cubicBezTo>
                    <a:pt x="5354127" y="589440"/>
                    <a:pt x="5363222" y="561176"/>
                    <a:pt x="5385732" y="553673"/>
                  </a:cubicBezTo>
                  <a:lnTo>
                    <a:pt x="5436066" y="536895"/>
                  </a:lnTo>
                  <a:cubicBezTo>
                    <a:pt x="5444455" y="534099"/>
                    <a:pt x="5453875" y="533411"/>
                    <a:pt x="5461233" y="528506"/>
                  </a:cubicBezTo>
                  <a:lnTo>
                    <a:pt x="5486400" y="511728"/>
                  </a:lnTo>
                  <a:cubicBezTo>
                    <a:pt x="5516993" y="419949"/>
                    <a:pt x="5468203" y="558963"/>
                    <a:pt x="5511567" y="461394"/>
                  </a:cubicBezTo>
                  <a:cubicBezTo>
                    <a:pt x="5518750" y="445233"/>
                    <a:pt x="5522752" y="427839"/>
                    <a:pt x="5528345" y="411061"/>
                  </a:cubicBezTo>
                  <a:cubicBezTo>
                    <a:pt x="5531141" y="402672"/>
                    <a:pt x="5534589" y="394473"/>
                    <a:pt x="5536734" y="385894"/>
                  </a:cubicBezTo>
                  <a:cubicBezTo>
                    <a:pt x="5539530" y="374709"/>
                    <a:pt x="5536970" y="360491"/>
                    <a:pt x="5545123" y="352338"/>
                  </a:cubicBezTo>
                  <a:cubicBezTo>
                    <a:pt x="5553276" y="344185"/>
                    <a:pt x="5567636" y="347262"/>
                    <a:pt x="5578679" y="343949"/>
                  </a:cubicBezTo>
                  <a:lnTo>
                    <a:pt x="5654180" y="318782"/>
                  </a:lnTo>
                  <a:lnTo>
                    <a:pt x="5704514" y="302004"/>
                  </a:lnTo>
                  <a:cubicBezTo>
                    <a:pt x="5712903" y="299208"/>
                    <a:pt x="5722323" y="298520"/>
                    <a:pt x="5729681" y="293615"/>
                  </a:cubicBezTo>
                  <a:cubicBezTo>
                    <a:pt x="5801806" y="245532"/>
                    <a:pt x="5710551" y="303180"/>
                    <a:pt x="5780015" y="268448"/>
                  </a:cubicBezTo>
                  <a:cubicBezTo>
                    <a:pt x="5789033" y="263939"/>
                    <a:pt x="5796164" y="256179"/>
                    <a:pt x="5805182" y="251670"/>
                  </a:cubicBezTo>
                  <a:cubicBezTo>
                    <a:pt x="5819278" y="244622"/>
                    <a:pt x="5850466" y="238924"/>
                    <a:pt x="5863905" y="234892"/>
                  </a:cubicBezTo>
                  <a:cubicBezTo>
                    <a:pt x="5880845" y="229810"/>
                    <a:pt x="5899524" y="227924"/>
                    <a:pt x="5914239" y="218114"/>
                  </a:cubicBezTo>
                  <a:cubicBezTo>
                    <a:pt x="5986364" y="170031"/>
                    <a:pt x="5895109" y="227679"/>
                    <a:pt x="5964573" y="192947"/>
                  </a:cubicBezTo>
                  <a:cubicBezTo>
                    <a:pt x="5973591" y="188438"/>
                    <a:pt x="5980527" y="180264"/>
                    <a:pt x="5989740" y="176169"/>
                  </a:cubicBezTo>
                  <a:cubicBezTo>
                    <a:pt x="6005901" y="168986"/>
                    <a:pt x="6025359" y="169201"/>
                    <a:pt x="6040074" y="159391"/>
                  </a:cubicBezTo>
                  <a:cubicBezTo>
                    <a:pt x="6048463" y="153798"/>
                    <a:pt x="6057496" y="149068"/>
                    <a:pt x="6065241" y="142613"/>
                  </a:cubicBezTo>
                  <a:cubicBezTo>
                    <a:pt x="6074355" y="135018"/>
                    <a:pt x="6080537" y="124027"/>
                    <a:pt x="6090408" y="117446"/>
                  </a:cubicBezTo>
                  <a:cubicBezTo>
                    <a:pt x="6097766" y="112541"/>
                    <a:pt x="6107845" y="113351"/>
                    <a:pt x="6115575" y="109057"/>
                  </a:cubicBezTo>
                  <a:cubicBezTo>
                    <a:pt x="6133202" y="99264"/>
                    <a:pt x="6165909" y="75501"/>
                    <a:pt x="6165909" y="75501"/>
                  </a:cubicBezTo>
                  <a:cubicBezTo>
                    <a:pt x="6171502" y="67112"/>
                    <a:pt x="6174298" y="55927"/>
                    <a:pt x="6182687" y="50334"/>
                  </a:cubicBezTo>
                  <a:cubicBezTo>
                    <a:pt x="6192280" y="43939"/>
                    <a:pt x="6205157" y="45112"/>
                    <a:pt x="6216243" y="41945"/>
                  </a:cubicBezTo>
                  <a:cubicBezTo>
                    <a:pt x="6224745" y="39516"/>
                    <a:pt x="6233679" y="37850"/>
                    <a:pt x="6241409" y="33556"/>
                  </a:cubicBezTo>
                  <a:cubicBezTo>
                    <a:pt x="6259036" y="23763"/>
                    <a:pt x="6291743" y="0"/>
                    <a:pt x="6291743" y="0"/>
                  </a:cubicBezTo>
                  <a:cubicBezTo>
                    <a:pt x="6341576" y="12458"/>
                    <a:pt x="6313769" y="8389"/>
                    <a:pt x="6375633" y="8389"/>
                  </a:cubicBezTo>
                  <a:lnTo>
                    <a:pt x="6375633" y="8389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0635CF-0188-4DCB-9A6F-7B8D9FC76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7450" y="1761971"/>
              <a:ext cx="8914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1C936A7-E05E-4019-963D-A1F5FD514BF0}"/>
                </a:ext>
              </a:extLst>
            </p:cNvPr>
            <p:cNvCxnSpPr>
              <a:cxnSpLocks/>
            </p:cNvCxnSpPr>
            <p:nvPr/>
          </p:nvCxnSpPr>
          <p:spPr>
            <a:xfrm>
              <a:off x="3599751" y="1761971"/>
              <a:ext cx="0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1808B2-57F4-49A6-806B-95F3E2715A99}"/>
                </a:ext>
              </a:extLst>
            </p:cNvPr>
            <p:cNvCxnSpPr>
              <a:cxnSpLocks/>
            </p:cNvCxnSpPr>
            <p:nvPr/>
          </p:nvCxnSpPr>
          <p:spPr>
            <a:xfrm>
              <a:off x="4582661" y="1761971"/>
              <a:ext cx="0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3EC224-4DED-4D05-BEEE-2B63A6FA7021}"/>
                </a:ext>
              </a:extLst>
            </p:cNvPr>
            <p:cNvCxnSpPr>
              <a:cxnSpLocks/>
            </p:cNvCxnSpPr>
            <p:nvPr/>
          </p:nvCxnSpPr>
          <p:spPr>
            <a:xfrm>
              <a:off x="5740342" y="1761971"/>
              <a:ext cx="0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E1FBEC-DAD7-49AB-91FD-AA67EDD50A9C}"/>
                </a:ext>
              </a:extLst>
            </p:cNvPr>
            <p:cNvCxnSpPr>
              <a:cxnSpLocks/>
            </p:cNvCxnSpPr>
            <p:nvPr/>
          </p:nvCxnSpPr>
          <p:spPr>
            <a:xfrm>
              <a:off x="7409751" y="1761971"/>
              <a:ext cx="0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879BAF-48F0-4B94-9F04-733262C5D6BB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96" y="1761971"/>
              <a:ext cx="0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4D9C84-CE04-4EE1-9756-DFF271A42FE3}"/>
                </a:ext>
              </a:extLst>
            </p:cNvPr>
            <p:cNvCxnSpPr/>
            <p:nvPr/>
          </p:nvCxnSpPr>
          <p:spPr>
            <a:xfrm>
              <a:off x="2466363" y="2202893"/>
              <a:ext cx="11333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47FAD1-4CAE-44F8-8F49-28FD3A800D66}"/>
                </a:ext>
              </a:extLst>
            </p:cNvPr>
            <p:cNvCxnSpPr>
              <a:cxnSpLocks/>
            </p:cNvCxnSpPr>
            <p:nvPr/>
          </p:nvCxnSpPr>
          <p:spPr>
            <a:xfrm>
              <a:off x="3599751" y="2068915"/>
              <a:ext cx="98291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D163A8-7A37-4714-8FA6-2B9EB5B9C66A}"/>
                </a:ext>
              </a:extLst>
            </p:cNvPr>
            <p:cNvCxnSpPr>
              <a:cxnSpLocks/>
            </p:cNvCxnSpPr>
            <p:nvPr/>
          </p:nvCxnSpPr>
          <p:spPr>
            <a:xfrm>
              <a:off x="4582661" y="2396280"/>
              <a:ext cx="115768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76A358-54F2-4227-83DD-CB46AB32B3D1}"/>
                </a:ext>
              </a:extLst>
            </p:cNvPr>
            <p:cNvCxnSpPr>
              <a:cxnSpLocks/>
            </p:cNvCxnSpPr>
            <p:nvPr/>
          </p:nvCxnSpPr>
          <p:spPr>
            <a:xfrm>
              <a:off x="5740342" y="2690238"/>
              <a:ext cx="60595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ED8C5F-6D22-4945-8F24-565EB2920CC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751" y="2464585"/>
              <a:ext cx="602179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3854D7-BDA1-4801-B4E5-0E73B991CCAA}"/>
                </a:ext>
              </a:extLst>
            </p:cNvPr>
            <p:cNvCxnSpPr>
              <a:cxnSpLocks/>
            </p:cNvCxnSpPr>
            <p:nvPr/>
          </p:nvCxnSpPr>
          <p:spPr>
            <a:xfrm>
              <a:off x="8011930" y="1761971"/>
              <a:ext cx="0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9C251E-AE02-405B-89D5-F7AE1D7CB6A3}"/>
                </a:ext>
              </a:extLst>
            </p:cNvPr>
            <p:cNvCxnSpPr>
              <a:cxnSpLocks/>
            </p:cNvCxnSpPr>
            <p:nvPr/>
          </p:nvCxnSpPr>
          <p:spPr>
            <a:xfrm>
              <a:off x="8011930" y="1996902"/>
              <a:ext cx="830066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03156C-FED1-4EFD-9108-E3DD1FDDC23C}"/>
                </a:ext>
              </a:extLst>
            </p:cNvPr>
            <p:cNvCxnSpPr>
              <a:cxnSpLocks/>
            </p:cNvCxnSpPr>
            <p:nvPr/>
          </p:nvCxnSpPr>
          <p:spPr>
            <a:xfrm>
              <a:off x="6346300" y="1761971"/>
              <a:ext cx="0" cy="139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E7C1EE-FAFF-4DFE-B8BB-E37A60F5651E}"/>
                </a:ext>
              </a:extLst>
            </p:cNvPr>
            <p:cNvCxnSpPr>
              <a:cxnSpLocks/>
            </p:cNvCxnSpPr>
            <p:nvPr/>
          </p:nvCxnSpPr>
          <p:spPr>
            <a:xfrm>
              <a:off x="6346300" y="2847662"/>
              <a:ext cx="106345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875F7E-79B7-4296-807B-F36745EDEF3A}"/>
                </a:ext>
              </a:extLst>
            </p:cNvPr>
            <p:cNvCxnSpPr/>
            <p:nvPr/>
          </p:nvCxnSpPr>
          <p:spPr>
            <a:xfrm>
              <a:off x="2457450" y="2578779"/>
              <a:ext cx="6384546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72F890-0DA1-49BC-A41F-FCCC7D148FC8}"/>
              </a:ext>
            </a:extLst>
          </p:cNvPr>
          <p:cNvCxnSpPr/>
          <p:nvPr/>
        </p:nvCxnSpPr>
        <p:spPr>
          <a:xfrm>
            <a:off x="2492996" y="4068658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19F380-C526-459F-BB41-5D683D52FF40}"/>
              </a:ext>
            </a:extLst>
          </p:cNvPr>
          <p:cNvCxnSpPr/>
          <p:nvPr/>
        </p:nvCxnSpPr>
        <p:spPr>
          <a:xfrm>
            <a:off x="2492996" y="4432405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EAD4CD-47BC-427B-930C-F2F2BB8AB2B6}"/>
              </a:ext>
            </a:extLst>
          </p:cNvPr>
          <p:cNvCxnSpPr/>
          <p:nvPr/>
        </p:nvCxnSpPr>
        <p:spPr>
          <a:xfrm>
            <a:off x="2484083" y="3338137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79A758-205D-4F9F-AD38-03A61C25D646}"/>
              </a:ext>
            </a:extLst>
          </p:cNvPr>
          <p:cNvCxnSpPr/>
          <p:nvPr/>
        </p:nvCxnSpPr>
        <p:spPr>
          <a:xfrm>
            <a:off x="2492996" y="2972952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E59061-179E-42D3-AE0D-4485E8561AB4}"/>
              </a:ext>
            </a:extLst>
          </p:cNvPr>
          <p:cNvCxnSpPr/>
          <p:nvPr/>
        </p:nvCxnSpPr>
        <p:spPr>
          <a:xfrm>
            <a:off x="2492996" y="2607192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E615D5-8EEC-45EF-8F55-568BCD10B6B1}"/>
              </a:ext>
            </a:extLst>
          </p:cNvPr>
          <p:cNvCxnSpPr/>
          <p:nvPr/>
        </p:nvCxnSpPr>
        <p:spPr>
          <a:xfrm>
            <a:off x="2484083" y="2243847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12E5C9-152A-4D34-BC11-A13FF911FFE2}"/>
              </a:ext>
            </a:extLst>
          </p:cNvPr>
          <p:cNvCxnSpPr/>
          <p:nvPr/>
        </p:nvCxnSpPr>
        <p:spPr>
          <a:xfrm flipV="1">
            <a:off x="4928997" y="3284497"/>
            <a:ext cx="0" cy="418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43B457-BF37-4B58-84D4-52BDB550F7CB}"/>
              </a:ext>
            </a:extLst>
          </p:cNvPr>
          <p:cNvCxnSpPr>
            <a:cxnSpLocks/>
          </p:cNvCxnSpPr>
          <p:nvPr/>
        </p:nvCxnSpPr>
        <p:spPr>
          <a:xfrm flipV="1">
            <a:off x="4102104" y="2533214"/>
            <a:ext cx="0" cy="1170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7B9FD1-C647-4FE2-BD5F-3420141A28D7}"/>
              </a:ext>
            </a:extLst>
          </p:cNvPr>
          <p:cNvCxnSpPr>
            <a:cxnSpLocks/>
          </p:cNvCxnSpPr>
          <p:nvPr/>
        </p:nvCxnSpPr>
        <p:spPr>
          <a:xfrm flipV="1">
            <a:off x="8513839" y="2367949"/>
            <a:ext cx="0" cy="1335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BE2CE3-EB2D-429A-8003-257947469EBE}"/>
              </a:ext>
            </a:extLst>
          </p:cNvPr>
          <p:cNvCxnSpPr>
            <a:cxnSpLocks/>
          </p:cNvCxnSpPr>
          <p:nvPr/>
        </p:nvCxnSpPr>
        <p:spPr>
          <a:xfrm flipV="1">
            <a:off x="3151325" y="2840685"/>
            <a:ext cx="0" cy="862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F03C49-EFA9-46C3-ADBE-734B774605B1}"/>
              </a:ext>
            </a:extLst>
          </p:cNvPr>
          <p:cNvCxnSpPr>
            <a:cxnSpLocks/>
          </p:cNvCxnSpPr>
          <p:nvPr/>
        </p:nvCxnSpPr>
        <p:spPr>
          <a:xfrm flipV="1">
            <a:off x="7928819" y="3441252"/>
            <a:ext cx="0" cy="274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B5149A-A107-404B-9F9A-89D08568750E}"/>
              </a:ext>
            </a:extLst>
          </p:cNvPr>
          <p:cNvCxnSpPr>
            <a:cxnSpLocks/>
          </p:cNvCxnSpPr>
          <p:nvPr/>
        </p:nvCxnSpPr>
        <p:spPr>
          <a:xfrm>
            <a:off x="6099035" y="3715816"/>
            <a:ext cx="0" cy="243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FF642AE-89A2-4EC0-846B-3BA98C74A66B}"/>
              </a:ext>
            </a:extLst>
          </p:cNvPr>
          <p:cNvCxnSpPr>
            <a:cxnSpLocks/>
          </p:cNvCxnSpPr>
          <p:nvPr/>
        </p:nvCxnSpPr>
        <p:spPr>
          <a:xfrm>
            <a:off x="6835471" y="3715816"/>
            <a:ext cx="0" cy="604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BF0EA2-E121-4A2C-8FFA-265D96301376}"/>
              </a:ext>
            </a:extLst>
          </p:cNvPr>
          <p:cNvCxnSpPr/>
          <p:nvPr/>
        </p:nvCxnSpPr>
        <p:spPr>
          <a:xfrm>
            <a:off x="2492996" y="5009568"/>
            <a:ext cx="11333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0B29BB-5DE4-493B-88A8-5EC10DABDC7D}"/>
              </a:ext>
            </a:extLst>
          </p:cNvPr>
          <p:cNvCxnSpPr/>
          <p:nvPr/>
        </p:nvCxnSpPr>
        <p:spPr>
          <a:xfrm>
            <a:off x="3626384" y="5009568"/>
            <a:ext cx="9829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71CFBA4-186A-490E-BBD1-EBCC6D4C7619}"/>
              </a:ext>
            </a:extLst>
          </p:cNvPr>
          <p:cNvCxnSpPr/>
          <p:nvPr/>
        </p:nvCxnSpPr>
        <p:spPr>
          <a:xfrm>
            <a:off x="4609294" y="5009568"/>
            <a:ext cx="11576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6C4331F-256B-4D91-86A4-EAB3C2F91DB9}"/>
              </a:ext>
            </a:extLst>
          </p:cNvPr>
          <p:cNvCxnSpPr/>
          <p:nvPr/>
        </p:nvCxnSpPr>
        <p:spPr>
          <a:xfrm>
            <a:off x="5766975" y="5009568"/>
            <a:ext cx="6059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496979-9B44-45E0-9F7B-F4643EE18D2A}"/>
              </a:ext>
            </a:extLst>
          </p:cNvPr>
          <p:cNvCxnSpPr/>
          <p:nvPr/>
        </p:nvCxnSpPr>
        <p:spPr>
          <a:xfrm>
            <a:off x="6372933" y="5009568"/>
            <a:ext cx="10634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197A8F7-D0C0-452D-8A93-46518AE361A5}"/>
              </a:ext>
            </a:extLst>
          </p:cNvPr>
          <p:cNvCxnSpPr/>
          <p:nvPr/>
        </p:nvCxnSpPr>
        <p:spPr>
          <a:xfrm>
            <a:off x="7436384" y="5009568"/>
            <a:ext cx="6021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6CDB2C-E91C-42B9-B319-E730E5401C1E}"/>
              </a:ext>
            </a:extLst>
          </p:cNvPr>
          <p:cNvCxnSpPr/>
          <p:nvPr/>
        </p:nvCxnSpPr>
        <p:spPr>
          <a:xfrm>
            <a:off x="8038563" y="5009568"/>
            <a:ext cx="8300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62B5A07-AEE8-4D4A-B2C6-775FF675D2D0}"/>
              </a:ext>
            </a:extLst>
          </p:cNvPr>
          <p:cNvSpPr txBox="1"/>
          <p:nvPr/>
        </p:nvSpPr>
        <p:spPr>
          <a:xfrm>
            <a:off x="10409410" y="3184248"/>
            <a:ext cx="123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Speed limit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157769-FBFF-4528-B487-870B29608B2B}"/>
              </a:ext>
            </a:extLst>
          </p:cNvPr>
          <p:cNvCxnSpPr/>
          <p:nvPr/>
        </p:nvCxnSpPr>
        <p:spPr>
          <a:xfrm>
            <a:off x="2484083" y="4802519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609BD7-0B9A-4191-A9A6-954FCA35A410}"/>
              </a:ext>
            </a:extLst>
          </p:cNvPr>
          <p:cNvCxnSpPr/>
          <p:nvPr/>
        </p:nvCxnSpPr>
        <p:spPr>
          <a:xfrm>
            <a:off x="2484083" y="1887795"/>
            <a:ext cx="638454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CEC90F8-D1D6-41AA-BE65-33BBD42D7237}"/>
              </a:ext>
            </a:extLst>
          </p:cNvPr>
          <p:cNvSpPr txBox="1"/>
          <p:nvPr/>
        </p:nvSpPr>
        <p:spPr>
          <a:xfrm>
            <a:off x="2562934" y="5065634"/>
            <a:ext cx="96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Road Segment 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DDBC7E-75BC-4D00-BE62-15A7702BC205}"/>
              </a:ext>
            </a:extLst>
          </p:cNvPr>
          <p:cNvCxnSpPr>
            <a:cxnSpLocks/>
          </p:cNvCxnSpPr>
          <p:nvPr/>
        </p:nvCxnSpPr>
        <p:spPr>
          <a:xfrm>
            <a:off x="8970106" y="1887795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F29F93-E3CA-4D58-99BE-3252DE047DE0}"/>
              </a:ext>
            </a:extLst>
          </p:cNvPr>
          <p:cNvCxnSpPr>
            <a:cxnSpLocks/>
          </p:cNvCxnSpPr>
          <p:nvPr/>
        </p:nvCxnSpPr>
        <p:spPr>
          <a:xfrm>
            <a:off x="8970106" y="2243847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988C42-F411-4547-B8BE-CCCF6A898F07}"/>
              </a:ext>
            </a:extLst>
          </p:cNvPr>
          <p:cNvCxnSpPr>
            <a:cxnSpLocks/>
          </p:cNvCxnSpPr>
          <p:nvPr/>
        </p:nvCxnSpPr>
        <p:spPr>
          <a:xfrm>
            <a:off x="8970106" y="2616900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A2AB7A4-E647-479C-A1B3-BB842AE00B04}"/>
              </a:ext>
            </a:extLst>
          </p:cNvPr>
          <p:cNvCxnSpPr>
            <a:cxnSpLocks/>
          </p:cNvCxnSpPr>
          <p:nvPr/>
        </p:nvCxnSpPr>
        <p:spPr>
          <a:xfrm>
            <a:off x="8971219" y="2972952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2FB9984-5DE1-4E43-93F5-68A19E0F150A}"/>
              </a:ext>
            </a:extLst>
          </p:cNvPr>
          <p:cNvCxnSpPr>
            <a:cxnSpLocks/>
          </p:cNvCxnSpPr>
          <p:nvPr/>
        </p:nvCxnSpPr>
        <p:spPr>
          <a:xfrm>
            <a:off x="8970106" y="3338137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07C8FD-3033-4836-AEAD-5374805FCE47}"/>
              </a:ext>
            </a:extLst>
          </p:cNvPr>
          <p:cNvCxnSpPr>
            <a:cxnSpLocks/>
          </p:cNvCxnSpPr>
          <p:nvPr/>
        </p:nvCxnSpPr>
        <p:spPr>
          <a:xfrm>
            <a:off x="8970106" y="3712606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327CFE-2802-4639-8B22-80753001C6C0}"/>
              </a:ext>
            </a:extLst>
          </p:cNvPr>
          <p:cNvCxnSpPr>
            <a:cxnSpLocks/>
          </p:cNvCxnSpPr>
          <p:nvPr/>
        </p:nvCxnSpPr>
        <p:spPr>
          <a:xfrm>
            <a:off x="8970106" y="4076353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0C4762-AB6C-4D1F-A3F2-068B9F9FBD7F}"/>
              </a:ext>
            </a:extLst>
          </p:cNvPr>
          <p:cNvCxnSpPr>
            <a:cxnSpLocks/>
          </p:cNvCxnSpPr>
          <p:nvPr/>
        </p:nvCxnSpPr>
        <p:spPr>
          <a:xfrm>
            <a:off x="8971219" y="4432405"/>
            <a:ext cx="0" cy="356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9BA36F0-573A-4EA2-82AA-26871AD4C80F}"/>
              </a:ext>
            </a:extLst>
          </p:cNvPr>
          <p:cNvSpPr txBox="1"/>
          <p:nvPr/>
        </p:nvSpPr>
        <p:spPr>
          <a:xfrm>
            <a:off x="9000949" y="1891491"/>
            <a:ext cx="634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Event 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FB12A2-756A-45E3-AC7D-CBB5506628D7}"/>
              </a:ext>
            </a:extLst>
          </p:cNvPr>
          <p:cNvSpPr txBox="1"/>
          <p:nvPr/>
        </p:nvSpPr>
        <p:spPr>
          <a:xfrm>
            <a:off x="8992819" y="2266552"/>
            <a:ext cx="570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Event</a:t>
            </a:r>
            <a:r>
              <a:rPr lang="en-US" sz="1000" dirty="0">
                <a:latin typeface="+mj-lt"/>
              </a:rPr>
              <a:t> 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62E5A2-BD9E-462F-B1AF-2CE8C84BE0C3}"/>
              </a:ext>
            </a:extLst>
          </p:cNvPr>
          <p:cNvSpPr txBox="1"/>
          <p:nvPr/>
        </p:nvSpPr>
        <p:spPr>
          <a:xfrm>
            <a:off x="8992819" y="2641613"/>
            <a:ext cx="570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Event</a:t>
            </a:r>
            <a:r>
              <a:rPr lang="en-US" sz="1000" dirty="0">
                <a:latin typeface="+mj-lt"/>
              </a:rPr>
              <a:t> 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36C1F7-F4E7-40C0-ADF9-BF95C633F773}"/>
              </a:ext>
            </a:extLst>
          </p:cNvPr>
          <p:cNvSpPr txBox="1"/>
          <p:nvPr/>
        </p:nvSpPr>
        <p:spPr>
          <a:xfrm>
            <a:off x="8992819" y="3015194"/>
            <a:ext cx="570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Event</a:t>
            </a:r>
            <a:r>
              <a:rPr lang="en-US" sz="1000" dirty="0">
                <a:latin typeface="+mj-lt"/>
              </a:rPr>
              <a:t> 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D428AF-D2CD-4B1D-9D51-1E388C810D12}"/>
              </a:ext>
            </a:extLst>
          </p:cNvPr>
          <p:cNvSpPr txBox="1"/>
          <p:nvPr/>
        </p:nvSpPr>
        <p:spPr>
          <a:xfrm>
            <a:off x="9000949" y="3350357"/>
            <a:ext cx="570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Event</a:t>
            </a:r>
            <a:r>
              <a:rPr lang="en-US" sz="1000" dirty="0">
                <a:latin typeface="+mj-lt"/>
              </a:rPr>
              <a:t>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32D15A-F67C-4D14-BFB2-F42634576F05}"/>
              </a:ext>
            </a:extLst>
          </p:cNvPr>
          <p:cNvSpPr txBox="1"/>
          <p:nvPr/>
        </p:nvSpPr>
        <p:spPr>
          <a:xfrm>
            <a:off x="8992819" y="3747080"/>
            <a:ext cx="633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Event</a:t>
            </a:r>
            <a:r>
              <a:rPr lang="en-US" sz="1000" dirty="0">
                <a:latin typeface="+mj-lt"/>
              </a:rPr>
              <a:t>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316A0C-6D22-4CF4-8529-93E8170BD1FC}"/>
              </a:ext>
            </a:extLst>
          </p:cNvPr>
          <p:cNvSpPr txBox="1"/>
          <p:nvPr/>
        </p:nvSpPr>
        <p:spPr>
          <a:xfrm>
            <a:off x="8992123" y="4110827"/>
            <a:ext cx="634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Event</a:t>
            </a:r>
            <a:r>
              <a:rPr lang="en-US" sz="1000">
                <a:latin typeface="+mj-lt"/>
              </a:rPr>
              <a:t> </a:t>
            </a:r>
            <a:r>
              <a:rPr lang="en-US" sz="1000" dirty="0">
                <a:latin typeface="+mj-lt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EA8280-8B29-4F3C-AEDD-0AD49FC2EEB1}"/>
              </a:ext>
            </a:extLst>
          </p:cNvPr>
          <p:cNvSpPr txBox="1"/>
          <p:nvPr/>
        </p:nvSpPr>
        <p:spPr>
          <a:xfrm>
            <a:off x="8992123" y="4476765"/>
            <a:ext cx="634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Event</a:t>
            </a:r>
            <a:r>
              <a:rPr lang="en-US" sz="1000" dirty="0">
                <a:latin typeface="+mj-lt"/>
              </a:rPr>
              <a:t>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AD85A4-E317-4109-99A9-79368517D729}"/>
              </a:ext>
            </a:extLst>
          </p:cNvPr>
          <p:cNvSpPr txBox="1"/>
          <p:nvPr/>
        </p:nvSpPr>
        <p:spPr>
          <a:xfrm>
            <a:off x="10413827" y="2243847"/>
            <a:ext cx="123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Vehicle speed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76DA97-BE39-484D-8918-3D8BFCA9B4F3}"/>
              </a:ext>
            </a:extLst>
          </p:cNvPr>
          <p:cNvSpPr txBox="1"/>
          <p:nvPr/>
        </p:nvSpPr>
        <p:spPr>
          <a:xfrm>
            <a:off x="10393310" y="2488952"/>
            <a:ext cx="1273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Average speed per Road Segment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36E17DE-D81B-417E-B9E6-51F9080D9CC9}"/>
              </a:ext>
            </a:extLst>
          </p:cNvPr>
          <p:cNvCxnSpPr>
            <a:cxnSpLocks/>
          </p:cNvCxnSpPr>
          <p:nvPr/>
        </p:nvCxnSpPr>
        <p:spPr>
          <a:xfrm>
            <a:off x="9791131" y="2708095"/>
            <a:ext cx="60217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AC41DF-555B-4CDA-B0C5-31E791CAFB39}"/>
              </a:ext>
            </a:extLst>
          </p:cNvPr>
          <p:cNvCxnSpPr>
            <a:cxnSpLocks/>
          </p:cNvCxnSpPr>
          <p:nvPr/>
        </p:nvCxnSpPr>
        <p:spPr>
          <a:xfrm>
            <a:off x="9791131" y="2372687"/>
            <a:ext cx="60217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B5AC641-0DB6-4A44-B5F5-2FB026C72A99}"/>
              </a:ext>
            </a:extLst>
          </p:cNvPr>
          <p:cNvCxnSpPr>
            <a:cxnSpLocks/>
          </p:cNvCxnSpPr>
          <p:nvPr/>
        </p:nvCxnSpPr>
        <p:spPr>
          <a:xfrm>
            <a:off x="9791131" y="3329425"/>
            <a:ext cx="6021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03A2DC6-732C-4B53-A5DC-C6D71155A4E0}"/>
              </a:ext>
            </a:extLst>
          </p:cNvPr>
          <p:cNvSpPr txBox="1"/>
          <p:nvPr/>
        </p:nvSpPr>
        <p:spPr>
          <a:xfrm>
            <a:off x="1929879" y="2110989"/>
            <a:ext cx="698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+20 mph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E1D978-58EB-4C9A-9A2E-B75CEFBAF934}"/>
              </a:ext>
            </a:extLst>
          </p:cNvPr>
          <p:cNvSpPr txBox="1"/>
          <p:nvPr/>
        </p:nvSpPr>
        <p:spPr>
          <a:xfrm>
            <a:off x="1929879" y="2474748"/>
            <a:ext cx="64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+15 mph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DAEAD7-BA67-495C-9B04-ACCBF7AE7B4F}"/>
              </a:ext>
            </a:extLst>
          </p:cNvPr>
          <p:cNvSpPr txBox="1"/>
          <p:nvPr/>
        </p:nvSpPr>
        <p:spPr>
          <a:xfrm>
            <a:off x="1919376" y="2858284"/>
            <a:ext cx="660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+10 mph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A4868A-ED63-428D-B7B1-8EACE79D9749}"/>
              </a:ext>
            </a:extLst>
          </p:cNvPr>
          <p:cNvSpPr txBox="1"/>
          <p:nvPr/>
        </p:nvSpPr>
        <p:spPr>
          <a:xfrm>
            <a:off x="1998426" y="3208029"/>
            <a:ext cx="574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+5 mph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D42450-55E5-4075-B76C-2DA343BA4B6B}"/>
              </a:ext>
            </a:extLst>
          </p:cNvPr>
          <p:cNvSpPr txBox="1"/>
          <p:nvPr/>
        </p:nvSpPr>
        <p:spPr>
          <a:xfrm>
            <a:off x="1769854" y="3578469"/>
            <a:ext cx="988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Speed Limit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42D1714-148F-45E9-824A-FDCBCD6D8AFA}"/>
              </a:ext>
            </a:extLst>
          </p:cNvPr>
          <p:cNvSpPr txBox="1"/>
          <p:nvPr/>
        </p:nvSpPr>
        <p:spPr>
          <a:xfrm>
            <a:off x="2014154" y="3955889"/>
            <a:ext cx="565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-5 mph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E8B7ED-295E-4D6C-8351-AA9D34334F7D}"/>
              </a:ext>
            </a:extLst>
          </p:cNvPr>
          <p:cNvSpPr txBox="1"/>
          <p:nvPr/>
        </p:nvSpPr>
        <p:spPr>
          <a:xfrm>
            <a:off x="1937818" y="4309294"/>
            <a:ext cx="755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-10 mph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78F77D-CBE0-430E-A78E-0098CD2FD2A5}"/>
              </a:ext>
            </a:extLst>
          </p:cNvPr>
          <p:cNvSpPr txBox="1"/>
          <p:nvPr/>
        </p:nvSpPr>
        <p:spPr>
          <a:xfrm>
            <a:off x="1949183" y="4679339"/>
            <a:ext cx="613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-15 mph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5849AE3-91E7-4FC0-81AC-F356756ED4B2}"/>
              </a:ext>
            </a:extLst>
          </p:cNvPr>
          <p:cNvSpPr txBox="1"/>
          <p:nvPr/>
        </p:nvSpPr>
        <p:spPr>
          <a:xfrm rot="16200000">
            <a:off x="759087" y="3304190"/>
            <a:ext cx="167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Speed Behavior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5FC516-4740-4390-94D0-2BD007B0A43F}"/>
              </a:ext>
            </a:extLst>
          </p:cNvPr>
          <p:cNvSpPr txBox="1"/>
          <p:nvPr/>
        </p:nvSpPr>
        <p:spPr>
          <a:xfrm>
            <a:off x="5348069" y="5759719"/>
            <a:ext cx="96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449003BF-8E53-4C21-A351-DDA12453DDA6}"/>
              </a:ext>
            </a:extLst>
          </p:cNvPr>
          <p:cNvSpPr txBox="1">
            <a:spLocks/>
          </p:cNvSpPr>
          <p:nvPr/>
        </p:nvSpPr>
        <p:spPr>
          <a:xfrm>
            <a:off x="1299006" y="966015"/>
            <a:ext cx="10515600" cy="750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rgbClr val="90205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Speed Behavior Example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3211C4-D3C1-4B78-9AB4-E016650DFE11}"/>
              </a:ext>
            </a:extLst>
          </p:cNvPr>
          <p:cNvSpPr txBox="1"/>
          <p:nvPr/>
        </p:nvSpPr>
        <p:spPr>
          <a:xfrm>
            <a:off x="3667931" y="5066020"/>
            <a:ext cx="86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Road </a:t>
            </a:r>
            <a:r>
              <a:rPr lang="en-US" sz="1400" dirty="0" err="1">
                <a:latin typeface="+mj-lt"/>
              </a:rPr>
              <a:t>Sgmt</a:t>
            </a:r>
            <a:r>
              <a:rPr lang="en-US" sz="1400" dirty="0">
                <a:latin typeface="+mj-lt"/>
              </a:rPr>
              <a:t>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F7A739-8581-4AA6-9C54-AE511A982FA7}"/>
              </a:ext>
            </a:extLst>
          </p:cNvPr>
          <p:cNvSpPr txBox="1"/>
          <p:nvPr/>
        </p:nvSpPr>
        <p:spPr>
          <a:xfrm>
            <a:off x="4821854" y="5066020"/>
            <a:ext cx="86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Road </a:t>
            </a:r>
            <a:r>
              <a:rPr lang="en-US" sz="1400" dirty="0" err="1">
                <a:latin typeface="+mj-lt"/>
              </a:rPr>
              <a:t>Sgmt</a:t>
            </a:r>
            <a:r>
              <a:rPr lang="en-US" sz="1400" dirty="0">
                <a:latin typeface="+mj-lt"/>
              </a:rPr>
              <a:t> 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43AF3A-12B8-4A6D-8EB2-41192631727E}"/>
              </a:ext>
            </a:extLst>
          </p:cNvPr>
          <p:cNvSpPr txBox="1"/>
          <p:nvPr/>
        </p:nvSpPr>
        <p:spPr>
          <a:xfrm>
            <a:off x="5688460" y="5066020"/>
            <a:ext cx="86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Road </a:t>
            </a:r>
            <a:r>
              <a:rPr lang="en-US" sz="1400" dirty="0" err="1">
                <a:latin typeface="+mj-lt"/>
              </a:rPr>
              <a:t>Sgmt</a:t>
            </a:r>
            <a:r>
              <a:rPr lang="en-US" sz="1400" dirty="0">
                <a:latin typeface="+mj-lt"/>
              </a:rPr>
              <a:t> 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993043-77D2-4A31-A427-EB6371B2730F}"/>
              </a:ext>
            </a:extLst>
          </p:cNvPr>
          <p:cNvSpPr txBox="1"/>
          <p:nvPr/>
        </p:nvSpPr>
        <p:spPr>
          <a:xfrm>
            <a:off x="6470485" y="5066020"/>
            <a:ext cx="86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Road </a:t>
            </a:r>
            <a:r>
              <a:rPr lang="en-US" sz="1400" dirty="0" err="1">
                <a:latin typeface="+mj-lt"/>
              </a:rPr>
              <a:t>Sgmt</a:t>
            </a:r>
            <a:r>
              <a:rPr lang="en-US" sz="1400" dirty="0">
                <a:latin typeface="+mj-lt"/>
              </a:rPr>
              <a:t> 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83469A-23F4-4171-A1E0-37D3D33696DC}"/>
              </a:ext>
            </a:extLst>
          </p:cNvPr>
          <p:cNvSpPr txBox="1"/>
          <p:nvPr/>
        </p:nvSpPr>
        <p:spPr>
          <a:xfrm>
            <a:off x="7250770" y="5066020"/>
            <a:ext cx="86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Road </a:t>
            </a:r>
            <a:r>
              <a:rPr lang="en-US" sz="1400" dirty="0" err="1">
                <a:latin typeface="+mj-lt"/>
              </a:rPr>
              <a:t>Sgmt</a:t>
            </a:r>
            <a:r>
              <a:rPr lang="en-US" sz="1400" dirty="0">
                <a:latin typeface="+mj-lt"/>
              </a:rPr>
              <a:t> 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19DB1A-8573-49CD-BC87-429F807D3110}"/>
              </a:ext>
            </a:extLst>
          </p:cNvPr>
          <p:cNvSpPr txBox="1"/>
          <p:nvPr/>
        </p:nvSpPr>
        <p:spPr>
          <a:xfrm>
            <a:off x="8101760" y="5065634"/>
            <a:ext cx="86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Road </a:t>
            </a:r>
            <a:r>
              <a:rPr lang="en-US" sz="1400" dirty="0" err="1">
                <a:latin typeface="+mj-lt"/>
              </a:rPr>
              <a:t>Sgmt</a:t>
            </a:r>
            <a:r>
              <a:rPr lang="en-US" sz="1400" dirty="0">
                <a:latin typeface="+mj-lt"/>
              </a:rPr>
              <a:t> 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74D248-7BC5-4FA2-9BA1-AD7D1F022790}"/>
              </a:ext>
            </a:extLst>
          </p:cNvPr>
          <p:cNvSpPr/>
          <p:nvPr/>
        </p:nvSpPr>
        <p:spPr>
          <a:xfrm>
            <a:off x="9665933" y="1828800"/>
            <a:ext cx="2001132" cy="168601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14616E-32D4-4F3F-BA4A-9DA4001C8C51}"/>
              </a:ext>
            </a:extLst>
          </p:cNvPr>
          <p:cNvSpPr txBox="1"/>
          <p:nvPr/>
        </p:nvSpPr>
        <p:spPr>
          <a:xfrm>
            <a:off x="10272184" y="1850408"/>
            <a:ext cx="78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Legend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F5D373C-113E-497F-A8EE-D2AA4EBB2FE9}"/>
              </a:ext>
            </a:extLst>
          </p:cNvPr>
          <p:cNvCxnSpPr>
            <a:cxnSpLocks/>
          </p:cNvCxnSpPr>
          <p:nvPr/>
        </p:nvCxnSpPr>
        <p:spPr>
          <a:xfrm>
            <a:off x="2492996" y="5672023"/>
            <a:ext cx="63756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" name="Slide Number Placeholder 91">
            <a:extLst>
              <a:ext uri="{FF2B5EF4-FFF2-40B4-BE49-F238E27FC236}">
                <a16:creationId xmlns:a16="http://schemas.microsoft.com/office/drawing/2014/main" id="{E3AC5F55-81E8-4279-89A4-EDE657BA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DBFD-6271-4D63-84A1-20AA4A9A8E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44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1130</Words>
  <Application>Microsoft Office PowerPoint</Application>
  <PresentationFormat>Widescreen</PresentationFormat>
  <Paragraphs>268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Retrospect</vt:lpstr>
      <vt:lpstr>Behavior-based predictive safety analytics, CMV Naturalistic Data</vt:lpstr>
      <vt:lpstr>Behavior-based predictive safety analytics</vt:lpstr>
      <vt:lpstr>Behavior-based predictive safety analytics model</vt:lpstr>
      <vt:lpstr>PowerPoint Presentation</vt:lpstr>
      <vt:lpstr>Analysis of CMV Naturalistic Driving Studies</vt:lpstr>
      <vt:lpstr>VTTI-collected Naturalistic Continuous Databases Overview</vt:lpstr>
      <vt:lpstr>Opportunities for CMV Naturalistic Data</vt:lpstr>
      <vt:lpstr>Opportunities for CMV naturalistic data</vt:lpstr>
      <vt:lpstr>PowerPoint Presentation</vt:lpstr>
      <vt:lpstr>Following Distance Examples</vt:lpstr>
      <vt:lpstr>Longitudinal Deceleration Examples</vt:lpstr>
      <vt:lpstr>Lateral Acceleration Examples, Left or 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Barriers in CMV Naturalistic Data</vt:lpstr>
      <vt:lpstr>Barriers in CMV naturalistic data</vt:lpstr>
      <vt:lpstr>Barriers in CMV naturalistic data</vt:lpstr>
      <vt:lpstr>Special Considerations for CMV naturalistic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Behavior-based predictive safety analytics, CMV Naturalistic Data</dc:title>
  <dc:creator>Andrew  Miller</dc:creator>
  <cp:lastModifiedBy>Andrew  Miller</cp:lastModifiedBy>
  <cp:revision>2</cp:revision>
  <dcterms:created xsi:type="dcterms:W3CDTF">2019-11-13T21:49:44Z</dcterms:created>
  <dcterms:modified xsi:type="dcterms:W3CDTF">2019-11-13T21:55:06Z</dcterms:modified>
</cp:coreProperties>
</file>