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256" r:id="rId2"/>
    <p:sldId id="257" r:id="rId3"/>
    <p:sldId id="258" r:id="rId4"/>
    <p:sldId id="297" r:id="rId5"/>
    <p:sldId id="298" r:id="rId6"/>
    <p:sldId id="284" r:id="rId7"/>
    <p:sldId id="305" r:id="rId8"/>
    <p:sldId id="260" r:id="rId9"/>
    <p:sldId id="270" r:id="rId10"/>
    <p:sldId id="300" r:id="rId11"/>
    <p:sldId id="271" r:id="rId12"/>
    <p:sldId id="268" r:id="rId13"/>
    <p:sldId id="296" r:id="rId14"/>
    <p:sldId id="301" r:id="rId15"/>
    <p:sldId id="275" r:id="rId16"/>
    <p:sldId id="281" r:id="rId17"/>
    <p:sldId id="269" r:id="rId18"/>
    <p:sldId id="302" r:id="rId19"/>
    <p:sldId id="282" r:id="rId20"/>
    <p:sldId id="283" r:id="rId21"/>
    <p:sldId id="264" r:id="rId22"/>
    <p:sldId id="303" r:id="rId23"/>
    <p:sldId id="291" r:id="rId24"/>
    <p:sldId id="304" r:id="rId25"/>
    <p:sldId id="292" r:id="rId26"/>
    <p:sldId id="294" r:id="rId27"/>
    <p:sldId id="265" r:id="rId28"/>
    <p:sldId id="276" r:id="rId29"/>
    <p:sldId id="277" r:id="rId30"/>
    <p:sldId id="278" r:id="rId31"/>
    <p:sldId id="279" r:id="rId32"/>
    <p:sldId id="280" r:id="rId33"/>
    <p:sldId id="2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urteau, Chris" initials="PC" lastIdx="5" clrIdx="0">
    <p:extLst>
      <p:ext uri="{19B8F6BF-5375-455C-9EA6-DF929625EA0E}">
        <p15:presenceInfo xmlns:p15="http://schemas.microsoft.com/office/powerpoint/2012/main" userId="S-1-5-21-1120367096-779962018-1349916565-1184" providerId="AD"/>
      </p:ext>
    </p:extLst>
  </p:cmAuthor>
  <p:cmAuthor id="2" name="Higgins, Laura" initials="HL" lastIdx="3" clrIdx="1">
    <p:extLst>
      <p:ext uri="{19B8F6BF-5375-455C-9EA6-DF929625EA0E}">
        <p15:presenceInfo xmlns:p15="http://schemas.microsoft.com/office/powerpoint/2012/main" userId="S-1-5-21-1120367096-779962018-1349916565-1229" providerId="AD"/>
      </p:ext>
    </p:extLst>
  </p:cmAuthor>
  <p:cmAuthor id="3" name="Tooley, Melissa" initials="TM" lastIdx="2" clrIdx="2">
    <p:extLst>
      <p:ext uri="{19B8F6BF-5375-455C-9EA6-DF929625EA0E}">
        <p15:presenceInfo xmlns:p15="http://schemas.microsoft.com/office/powerpoint/2012/main" userId="S-1-5-21-1120367096-779962018-1349916565-189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825"/>
    <a:srgbClr val="1B4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2" autoAdjust="0"/>
    <p:restoredTop sz="82884" autoAdjust="0"/>
  </p:normalViewPr>
  <p:slideViewPr>
    <p:cSldViewPr snapToGrid="0">
      <p:cViewPr varScale="1">
        <p:scale>
          <a:sx n="74" d="100"/>
          <a:sy n="74" d="100"/>
        </p:scale>
        <p:origin x="898" y="6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A9F3B-7054-4DE9-9008-39D6D00652A7}"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2577C-FB68-4E46-B143-2F171C74CFD6}" type="slidenum">
              <a:rPr lang="en-US" smtClean="0"/>
              <a:t>‹#›</a:t>
            </a:fld>
            <a:endParaRPr lang="en-US"/>
          </a:p>
        </p:txBody>
      </p:sp>
    </p:spTree>
    <p:extLst>
      <p:ext uri="{BB962C8B-B14F-4D97-AF65-F5344CB8AC3E}">
        <p14:creationId xmlns:p14="http://schemas.microsoft.com/office/powerpoint/2010/main" val="168560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B2577C-FB68-4E46-B143-2F171C74CFD6}" type="slidenum">
              <a:rPr lang="en-US" smtClean="0"/>
              <a:t>1</a:t>
            </a:fld>
            <a:endParaRPr lang="en-US"/>
          </a:p>
        </p:txBody>
      </p:sp>
    </p:spTree>
    <p:extLst>
      <p:ext uri="{BB962C8B-B14F-4D97-AF65-F5344CB8AC3E}">
        <p14:creationId xmlns:p14="http://schemas.microsoft.com/office/powerpoint/2010/main" val="4199142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your account</a:t>
            </a:r>
          </a:p>
          <a:p>
            <a:r>
              <a:rPr lang="en-US" sz="1200" dirty="0"/>
              <a:t>Once the TNC application is downloaded and you open it for</a:t>
            </a:r>
            <a:r>
              <a:rPr lang="en-US" sz="1200" baseline="0" dirty="0"/>
              <a:t> the first time, it </a:t>
            </a:r>
            <a:r>
              <a:rPr lang="en-US" sz="1200" dirty="0"/>
              <a:t>will ask for your name, and</a:t>
            </a:r>
            <a:r>
              <a:rPr lang="en-US" sz="1200" baseline="0" dirty="0"/>
              <a:t> contact information (generally a phone number and an email address). </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10</a:t>
            </a:fld>
            <a:endParaRPr lang="en-US"/>
          </a:p>
        </p:txBody>
      </p:sp>
    </p:spTree>
    <p:extLst>
      <p:ext uri="{BB962C8B-B14F-4D97-AF65-F5344CB8AC3E}">
        <p14:creationId xmlns:p14="http://schemas.microsoft.com/office/powerpoint/2010/main" val="275659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It will also ask you to choose a password to protect your account information. </a:t>
            </a:r>
            <a:r>
              <a:rPr lang="en-US" sz="1200" dirty="0"/>
              <a:t>  This information will be saved and you shouldn’t have</a:t>
            </a:r>
            <a:r>
              <a:rPr lang="en-US" sz="1200" baseline="0" dirty="0"/>
              <a:t> to enter it again, unless you need to change any information later.</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11</a:t>
            </a:fld>
            <a:endParaRPr lang="en-US"/>
          </a:p>
        </p:txBody>
      </p:sp>
    </p:spTree>
    <p:extLst>
      <p:ext uri="{BB962C8B-B14F-4D97-AF65-F5344CB8AC3E}">
        <p14:creationId xmlns:p14="http://schemas.microsoft.com/office/powerpoint/2010/main" val="21595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will need to enter a credit card or debit card number,</a:t>
            </a:r>
            <a:r>
              <a:rPr lang="en-US" sz="1200" baseline="0" dirty="0"/>
              <a:t> which will be saved to pay for future rides.  You may be able to enter more than card, if you want to have more than one payment method available to you.</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12</a:t>
            </a:fld>
            <a:endParaRPr lang="en-US"/>
          </a:p>
        </p:txBody>
      </p:sp>
    </p:spTree>
    <p:extLst>
      <p:ext uri="{BB962C8B-B14F-4D97-AF65-F5344CB8AC3E}">
        <p14:creationId xmlns:p14="http://schemas.microsoft.com/office/powerpoint/2010/main" val="1538690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change your account information or get to other screens in the app, tap the menu symbol in the upper left corner of the screen.  It may look</a:t>
            </a:r>
            <a:r>
              <a:rPr lang="en-US" sz="1200" baseline="0" dirty="0"/>
              <a:t> like the outline of a person’s head, or it may look like three short horizontal lines, depending on the specific app.  </a:t>
            </a:r>
            <a:endParaRPr lang="en-US" sz="1200" dirty="0"/>
          </a:p>
          <a:p>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13</a:t>
            </a:fld>
            <a:endParaRPr lang="en-US"/>
          </a:p>
        </p:txBody>
      </p:sp>
    </p:spTree>
    <p:extLst>
      <p:ext uri="{BB962C8B-B14F-4D97-AF65-F5344CB8AC3E}">
        <p14:creationId xmlns:p14="http://schemas.microsoft.com/office/powerpoint/2010/main" val="357290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your account set up, you’re ready to ride!</a:t>
            </a:r>
            <a:r>
              <a:rPr lang="en-US" baseline="0" dirty="0"/>
              <a:t> </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14</a:t>
            </a:fld>
            <a:endParaRPr lang="en-US"/>
          </a:p>
        </p:txBody>
      </p:sp>
    </p:spTree>
    <p:extLst>
      <p:ext uri="{BB962C8B-B14F-4D97-AF65-F5344CB8AC3E}">
        <p14:creationId xmlns:p14="http://schemas.microsoft.com/office/powerpoint/2010/main" val="3183266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open the app on your phone, it will find your current location using the</a:t>
            </a:r>
            <a:r>
              <a:rPr lang="en-US" baseline="0" dirty="0"/>
              <a:t> Global Positioning System (</a:t>
            </a:r>
            <a:r>
              <a:rPr lang="en-US" dirty="0"/>
              <a:t>GPS).</a:t>
            </a:r>
          </a:p>
          <a:p>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15</a:t>
            </a:fld>
            <a:endParaRPr lang="en-US"/>
          </a:p>
        </p:txBody>
      </p:sp>
    </p:spTree>
    <p:extLst>
      <p:ext uri="{BB962C8B-B14F-4D97-AF65-F5344CB8AC3E}">
        <p14:creationId xmlns:p14="http://schemas.microsoft.com/office/powerpoint/2010/main" val="592133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app will ask you to type in your trip destination.  You can type in a</a:t>
            </a:r>
            <a:r>
              <a:rPr lang="en-US" baseline="0" dirty="0"/>
              <a:t> street address, or you can try typing in the name of the place you want to go, such as the name  of a restaurant or business, and see if the address automatically fills in.  </a:t>
            </a:r>
            <a:endParaRPr lang="en-US" dirty="0"/>
          </a:p>
          <a:p>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16</a:t>
            </a:fld>
            <a:endParaRPr lang="en-US"/>
          </a:p>
        </p:txBody>
      </p:sp>
    </p:spTree>
    <p:extLst>
      <p:ext uri="{BB962C8B-B14F-4D97-AF65-F5344CB8AC3E}">
        <p14:creationId xmlns:p14="http://schemas.microsoft.com/office/powerpoint/2010/main" val="3653346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app will display a route between your current location and the destination you entered, and show you the ride options available in your area.  Tap the option you want and choose ‘confirm.’  Later</a:t>
            </a:r>
            <a:r>
              <a:rPr lang="en-US" sz="1200" baseline="0" dirty="0"/>
              <a:t> in this presentation we will review some of the ride options that you may see, depending on where you live.</a:t>
            </a:r>
            <a:endParaRPr lang="en-US" sz="1200" dirty="0"/>
          </a:p>
          <a:p>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17</a:t>
            </a:fld>
            <a:endParaRPr lang="en-US"/>
          </a:p>
        </p:txBody>
      </p:sp>
    </p:spTree>
    <p:extLst>
      <p:ext uri="{BB962C8B-B14F-4D97-AF65-F5344CB8AC3E}">
        <p14:creationId xmlns:p14="http://schemas.microsoft.com/office/powerpoint/2010/main" val="3116240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 up</a:t>
            </a:r>
          </a:p>
        </p:txBody>
      </p:sp>
      <p:sp>
        <p:nvSpPr>
          <p:cNvPr id="4" name="Slide Number Placeholder 3"/>
          <p:cNvSpPr>
            <a:spLocks noGrp="1"/>
          </p:cNvSpPr>
          <p:nvPr>
            <p:ph type="sldNum" sz="quarter" idx="10"/>
          </p:nvPr>
        </p:nvSpPr>
        <p:spPr/>
        <p:txBody>
          <a:bodyPr/>
          <a:lstStyle/>
          <a:p>
            <a:fld id="{86B2577C-FB68-4E46-B143-2F171C74CFD6}" type="slidenum">
              <a:rPr lang="en-US" smtClean="0"/>
              <a:t>18</a:t>
            </a:fld>
            <a:endParaRPr lang="en-US"/>
          </a:p>
        </p:txBody>
      </p:sp>
    </p:spTree>
    <p:extLst>
      <p:ext uri="{BB962C8B-B14F-4D97-AF65-F5344CB8AC3E}">
        <p14:creationId xmlns:p14="http://schemas.microsoft.com/office/powerpoint/2010/main" val="4194519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Once you have selected and confirmed</a:t>
            </a:r>
            <a:r>
              <a:rPr lang="en-US" sz="1200" baseline="0" dirty="0"/>
              <a:t> your trip</a:t>
            </a:r>
            <a:r>
              <a:rPr lang="en-US" sz="1200" dirty="0"/>
              <a:t>, the app will display a picture of your driver and the type of car they’re driving.  If you want</a:t>
            </a:r>
            <a:r>
              <a:rPr lang="en-US" sz="1200" baseline="0" dirty="0"/>
              <a:t> to let someone else know about your trip and when you will be arriving at your destination, some TNCs let you send that information through the app to one or more people that you select .  On the Uber app, there is a “send ETA” button (for “estimated time of arrival”) at the bottom of the screen that will share your trip information with the person your choose.</a:t>
            </a:r>
            <a:endParaRPr lang="en-US" sz="1200" dirty="0"/>
          </a:p>
          <a:p>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19</a:t>
            </a:fld>
            <a:endParaRPr lang="en-US"/>
          </a:p>
        </p:txBody>
      </p:sp>
    </p:spTree>
    <p:extLst>
      <p:ext uri="{BB962C8B-B14F-4D97-AF65-F5344CB8AC3E}">
        <p14:creationId xmlns:p14="http://schemas.microsoft.com/office/powerpoint/2010/main" val="354289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transportation network</a:t>
            </a:r>
            <a:r>
              <a:rPr lang="en-US" baseline="0" dirty="0"/>
              <a:t> company, or TNC, is a car-for-hire service that matches drivers and customers online, usually through a smartphone application, which is commonly called an “app.”  Examples include Uber and Lyft.  There are also some regional and local TNCs.</a:t>
            </a:r>
          </a:p>
          <a:p>
            <a:endParaRPr lang="en-US" baseline="0" dirty="0"/>
          </a:p>
          <a:p>
            <a:r>
              <a:rPr lang="en-US" baseline="0" dirty="0"/>
              <a:t>More readily available in urban or suburban areas, although there are some providers that serve rural areas. Check with local AAA for options in your area!</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2</a:t>
            </a:fld>
            <a:endParaRPr lang="en-US"/>
          </a:p>
        </p:txBody>
      </p:sp>
    </p:spTree>
    <p:extLst>
      <p:ext uri="{BB962C8B-B14F-4D97-AF65-F5344CB8AC3E}">
        <p14:creationId xmlns:p14="http://schemas.microsoft.com/office/powerpoint/2010/main" val="3459821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app’s map will let you track your driver’s progress towards your location. </a:t>
            </a:r>
          </a:p>
          <a:p>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20</a:t>
            </a:fld>
            <a:endParaRPr lang="en-US"/>
          </a:p>
        </p:txBody>
      </p:sp>
    </p:spTree>
    <p:extLst>
      <p:ext uri="{BB962C8B-B14F-4D97-AF65-F5344CB8AC3E}">
        <p14:creationId xmlns:p14="http://schemas.microsoft.com/office/powerpoint/2010/main" val="28658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 will notify you when your</a:t>
            </a:r>
            <a:r>
              <a:rPr lang="en-US" baseline="0" dirty="0"/>
              <a:t> driver has arrived.  In general, drivers will wait no more than about 5 minutes after they have arrived, so be ready to walk out of the door and to the curb.  Check that the make, model, and color of the car that is waiting at the curb is the same as the one pictured on the app.  You can also check that the license plate number is the same as the one listed on the app’s screen.  You can also ask the driver “who are you here for?” </a:t>
            </a:r>
          </a:p>
          <a:p>
            <a:endParaRPr lang="en-US" baseline="0" dirty="0"/>
          </a:p>
          <a:p>
            <a:endParaRPr lang="en-US" baseline="0" dirty="0"/>
          </a:p>
          <a:p>
            <a:r>
              <a:rPr lang="en-US" baseline="0" dirty="0"/>
              <a:t>If you do not see the car but the app is showing you that it has arrived, you can call the driver by tapping the word “contact” on the screen.  </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21</a:t>
            </a:fld>
            <a:endParaRPr lang="en-US"/>
          </a:p>
        </p:txBody>
      </p:sp>
    </p:spTree>
    <p:extLst>
      <p:ext uri="{BB962C8B-B14F-4D97-AF65-F5344CB8AC3E}">
        <p14:creationId xmlns:p14="http://schemas.microsoft.com/office/powerpoint/2010/main" val="3949313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ride, you can watch</a:t>
            </a:r>
            <a:r>
              <a:rPr lang="en-US" baseline="0" dirty="0"/>
              <a:t> your progress toward your destination on the app’s map.  </a:t>
            </a:r>
          </a:p>
        </p:txBody>
      </p:sp>
      <p:sp>
        <p:nvSpPr>
          <p:cNvPr id="4" name="Slide Number Placeholder 3"/>
          <p:cNvSpPr>
            <a:spLocks noGrp="1"/>
          </p:cNvSpPr>
          <p:nvPr>
            <p:ph type="sldNum" sz="quarter" idx="10"/>
          </p:nvPr>
        </p:nvSpPr>
        <p:spPr/>
        <p:txBody>
          <a:bodyPr/>
          <a:lstStyle/>
          <a:p>
            <a:fld id="{86B2577C-FB68-4E46-B143-2F171C74CFD6}" type="slidenum">
              <a:rPr lang="en-US" smtClean="0"/>
              <a:t>22</a:t>
            </a:fld>
            <a:endParaRPr lang="en-US"/>
          </a:p>
        </p:txBody>
      </p:sp>
    </p:spTree>
    <p:extLst>
      <p:ext uri="{BB962C8B-B14F-4D97-AF65-F5344CB8AC3E}">
        <p14:creationId xmlns:p14="http://schemas.microsoft.com/office/powerpoint/2010/main" val="1196303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ride, you can watch</a:t>
            </a:r>
            <a:r>
              <a:rPr lang="en-US" baseline="0" dirty="0"/>
              <a:t> your progress toward your destination on the app’s map.  </a:t>
            </a:r>
          </a:p>
          <a:p>
            <a:endParaRPr lang="en-US" baseline="0" dirty="0"/>
          </a:p>
          <a:p>
            <a:endParaRPr lang="en-US" baseline="0" dirty="0"/>
          </a:p>
          <a:p>
            <a:r>
              <a:rPr lang="en-US" baseline="0" dirty="0"/>
              <a:t>Once you reach your destination, you simply thank the driver and exit the vehicle.  You don’t pay or tip your driver in cash; all payment happens online.</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23</a:t>
            </a:fld>
            <a:endParaRPr lang="en-US"/>
          </a:p>
        </p:txBody>
      </p:sp>
    </p:spTree>
    <p:extLst>
      <p:ext uri="{BB962C8B-B14F-4D97-AF65-F5344CB8AC3E}">
        <p14:creationId xmlns:p14="http://schemas.microsoft.com/office/powerpoint/2010/main" val="1029083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24</a:t>
            </a:fld>
            <a:endParaRPr lang="en-US"/>
          </a:p>
        </p:txBody>
      </p:sp>
    </p:spTree>
    <p:extLst>
      <p:ext uri="{BB962C8B-B14F-4D97-AF65-F5344CB8AC3E}">
        <p14:creationId xmlns:p14="http://schemas.microsoft.com/office/powerpoint/2010/main" val="2944738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left the vehicle at the end of your trip, the app will prompt you to rate your driver.</a:t>
            </a:r>
            <a:r>
              <a:rPr lang="en-US" baseline="0" dirty="0"/>
              <a:t>  This also gives you an opportunity to make a comment about your trip or to ask a question online.  You also have the option to tip the driver if you wish, though this is not required.</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25</a:t>
            </a:fld>
            <a:endParaRPr lang="en-US"/>
          </a:p>
        </p:txBody>
      </p:sp>
    </p:spTree>
    <p:extLst>
      <p:ext uri="{BB962C8B-B14F-4D97-AF65-F5344CB8AC3E}">
        <p14:creationId xmlns:p14="http://schemas.microsoft.com/office/powerpoint/2010/main" val="3653529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standard service for TNCs is a car that will carry 3 to 4 passengers who are all part of the same group.  Some areas offer a lower-cost “carpool” version of this service, such as UberPOOL or LyftSHARED, that allow a rider to share a ride, if they wish, with another customer who is traveling the same direction.</a:t>
            </a:r>
          </a:p>
          <a:p>
            <a:endParaRPr lang="en-US" baseline="0" dirty="0"/>
          </a:p>
          <a:p>
            <a:r>
              <a:rPr lang="en-US" baseline="0" dirty="0"/>
              <a:t>Depending on what is available in your area, you may also be able to select a ride option such as Uber XL or Lyft XL for groups of up to 6 passengers.  In some cities, luxury services such as UberSUV, LyftLUX, UberBlack, or Lyft LUX BLACK offer high-end vehicles for a premium price. </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26</a:t>
            </a:fld>
            <a:endParaRPr lang="en-US"/>
          </a:p>
        </p:txBody>
      </p:sp>
    </p:spTree>
    <p:extLst>
      <p:ext uri="{BB962C8B-B14F-4D97-AF65-F5344CB8AC3E}">
        <p14:creationId xmlns:p14="http://schemas.microsoft.com/office/powerpoint/2010/main" val="102478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 TNC services that cater specifically</a:t>
            </a:r>
            <a:r>
              <a:rPr lang="en-US" baseline="0" dirty="0"/>
              <a:t> to older adults.  </a:t>
            </a:r>
            <a:r>
              <a:rPr lang="en-US" baseline="0" dirty="0" smtClean="0"/>
              <a:t>They are only available in some cities.  Check online or with local area agency on aging.</a:t>
            </a:r>
            <a:endParaRPr lang="en-US" baseline="0" dirty="0"/>
          </a:p>
          <a:p>
            <a:endParaRPr lang="en-US" baseline="0" dirty="0"/>
          </a:p>
          <a:p>
            <a:pPr marL="0" marR="0" algn="l"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Calibri" panose="020F0502020204030204" pitchFamily="34" charset="0"/>
              </a:rPr>
              <a:t>Uber WAV</a:t>
            </a:r>
            <a:r>
              <a:rPr lang="en-US" sz="1200" b="0" i="0" u="none" strike="noStrike" kern="1200" baseline="0" dirty="0">
                <a:solidFill>
                  <a:schemeClr val="tx1"/>
                </a:solidFill>
                <a:effectLst/>
                <a:latin typeface="Arial" panose="020B0604020202020204" pitchFamily="34" charset="0"/>
              </a:rPr>
              <a:t> </a:t>
            </a:r>
            <a:r>
              <a:rPr lang="en-US" sz="1200" b="0" i="0" u="none" strike="noStrike" kern="1200" dirty="0">
                <a:solidFill>
                  <a:schemeClr val="tx1"/>
                </a:solidFill>
                <a:effectLst/>
                <a:latin typeface="+mn-lt"/>
                <a:cs typeface="Times New Roman" panose="02020603050405020304" pitchFamily="18" charset="0"/>
              </a:rPr>
              <a:t>a</a:t>
            </a:r>
            <a:r>
              <a:rPr lang="en-US" sz="1200" dirty="0">
                <a:effectLst/>
                <a:latin typeface="+mn-lt"/>
                <a:ea typeface="Calibri" panose="020F0502020204030204" pitchFamily="34" charset="0"/>
                <a:cs typeface="Times New Roman" panose="02020603050405020304" pitchFamily="18" charset="0"/>
              </a:rPr>
              <a:t>ccommodates riders who require wheelchair accessible</a:t>
            </a:r>
            <a:r>
              <a:rPr lang="en-US" sz="1200" baseline="0" dirty="0">
                <a:effectLst/>
                <a:latin typeface="+mn-lt"/>
                <a:ea typeface="Calibri" panose="020F0502020204030204" pitchFamily="34" charset="0"/>
                <a:cs typeface="Times New Roman" panose="02020603050405020304" pitchFamily="18" charset="0"/>
              </a:rPr>
              <a:t> vehicles with a ramp or hydraulic lift</a:t>
            </a:r>
            <a:endParaRPr lang="en-US" sz="1200" dirty="0">
              <a:effectLst/>
              <a:latin typeface="+mn-lt"/>
              <a:ea typeface="Calibri" panose="020F0502020204030204" pitchFamily="34" charset="0"/>
              <a:cs typeface="Times New Roman" panose="02020603050405020304" pitchFamily="18" charset="0"/>
            </a:endParaRPr>
          </a:p>
          <a:p>
            <a:pPr marL="0" marR="0" algn="l" rtl="0" eaLnBrk="1" fontAlgn="ctr" latinLnBrk="0" hangingPunct="1">
              <a:lnSpc>
                <a:spcPct val="107000"/>
              </a:lnSpc>
              <a:spcBef>
                <a:spcPts val="0"/>
              </a:spcBef>
              <a:spcAft>
                <a:spcPts val="0"/>
              </a:spcAft>
            </a:pPr>
            <a:endParaRPr lang="en-US" sz="1400" b="1" i="0" u="none" strike="noStrike" kern="1200" dirty="0">
              <a:solidFill>
                <a:srgbClr val="000000"/>
              </a:solidFill>
              <a:effectLst/>
              <a:latin typeface="Calibri" panose="020F0502020204030204" pitchFamily="34" charset="0"/>
            </a:endParaRPr>
          </a:p>
          <a:p>
            <a:pPr marL="0" marR="0" algn="l"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Calibri" panose="020F0502020204030204" pitchFamily="34" charset="0"/>
              </a:rPr>
              <a:t>Uber ASSIST</a:t>
            </a:r>
            <a:r>
              <a:rPr lang="en-US" sz="1200" b="0" i="0" u="none" strike="noStrike" kern="1200" baseline="0" dirty="0">
                <a:solidFill>
                  <a:schemeClr val="tx1"/>
                </a:solidFill>
                <a:effectLst/>
                <a:latin typeface="Arial" panose="020B0604020202020204" pitchFamily="34" charset="0"/>
              </a:rPr>
              <a:t> p</a:t>
            </a:r>
            <a:r>
              <a:rPr lang="en-US" sz="1200" dirty="0">
                <a:effectLst/>
                <a:latin typeface="+mn-lt"/>
                <a:ea typeface="Calibri" panose="020F0502020204030204" pitchFamily="34" charset="0"/>
                <a:cs typeface="Times New Roman" panose="02020603050405020304" pitchFamily="18" charset="0"/>
              </a:rPr>
              <a:t>rovides</a:t>
            </a:r>
            <a:r>
              <a:rPr lang="en-US" sz="1200" baseline="0" dirty="0">
                <a:effectLst/>
                <a:latin typeface="+mn-lt"/>
                <a:ea typeface="Calibri" panose="020F0502020204030204" pitchFamily="34" charset="0"/>
                <a:cs typeface="Times New Roman" panose="02020603050405020304" pitchFamily="18" charset="0"/>
              </a:rPr>
              <a:t> t</a:t>
            </a:r>
            <a:r>
              <a:rPr lang="en-US" sz="1200" dirty="0">
                <a:effectLst/>
                <a:latin typeface="+mn-lt"/>
                <a:ea typeface="Calibri" panose="020F0502020204030204" pitchFamily="34" charset="0"/>
                <a:cs typeface="Times New Roman" panose="02020603050405020304" pitchFamily="18" charset="0"/>
              </a:rPr>
              <a:t>rained drivers to assist riders into the vehicles</a:t>
            </a:r>
            <a:r>
              <a:rPr lang="en-US" sz="1200" baseline="0" dirty="0">
                <a:effectLst/>
                <a:latin typeface="+mn-lt"/>
                <a:ea typeface="Calibri" panose="020F0502020204030204" pitchFamily="34" charset="0"/>
                <a:cs typeface="Times New Roman" panose="02020603050405020304" pitchFamily="18" charset="0"/>
              </a:rPr>
              <a:t>; accessible to wheelchairs, scooters, </a:t>
            </a:r>
            <a:r>
              <a:rPr lang="en-US" sz="1200" baseline="0" dirty="0" err="1">
                <a:effectLst/>
                <a:latin typeface="+mn-lt"/>
                <a:ea typeface="Calibri" panose="020F0502020204030204" pitchFamily="34" charset="0"/>
                <a:cs typeface="Times New Roman" panose="02020603050405020304" pitchFamily="18" charset="0"/>
              </a:rPr>
              <a:t>walkers,etc</a:t>
            </a:r>
            <a:r>
              <a:rPr lang="en-US" sz="1200" baseline="0" dirty="0">
                <a:effectLst/>
                <a:latin typeface="+mn-lt"/>
                <a:ea typeface="Calibri" panose="020F0502020204030204" pitchFamily="34" charset="0"/>
                <a:cs typeface="Times New Roman" panose="02020603050405020304" pitchFamily="18" charset="0"/>
              </a:rPr>
              <a:t>.</a:t>
            </a:r>
            <a:r>
              <a:rPr lang="en-US" sz="1200" b="0" i="0" u="none" strike="noStrike" kern="1200" baseline="0" dirty="0">
                <a:solidFill>
                  <a:srgbClr val="000000"/>
                </a:solidFill>
                <a:effectLst/>
                <a:latin typeface="Calibri" panose="020F0502020204030204" pitchFamily="34" charset="0"/>
              </a:rPr>
              <a:t> </a:t>
            </a:r>
            <a:endParaRPr lang="en-US" sz="1200" b="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pPr>
            <a:endParaRPr lang="en-US" sz="1400" b="1" i="0" u="none" strike="noStrike" kern="1200" dirty="0">
              <a:solidFill>
                <a:srgbClr val="000000"/>
              </a:solidFill>
              <a:effectLst/>
              <a:latin typeface="Calibri" panose="020F0502020204030204" pitchFamily="34" charset="0"/>
            </a:endParaRPr>
          </a:p>
          <a:p>
            <a:pPr marL="0" marR="0" algn="l"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Calibri" panose="020F0502020204030204" pitchFamily="34" charset="0"/>
              </a:rPr>
              <a:t>Uber ACCESS </a:t>
            </a:r>
            <a:r>
              <a:rPr lang="en-US" sz="1400" b="0" i="0" u="none" strike="noStrike" kern="1200" dirty="0">
                <a:solidFill>
                  <a:srgbClr val="000000"/>
                </a:solidFill>
                <a:effectLst/>
                <a:latin typeface="Calibri" panose="020F0502020204030204" pitchFamily="34" charset="0"/>
              </a:rPr>
              <a:t>offers</a:t>
            </a:r>
            <a:r>
              <a:rPr lang="en-US" sz="1200" b="0" i="0" u="none" strike="noStrike" kern="1200" baseline="0" dirty="0">
                <a:solidFill>
                  <a:schemeClr val="tx1"/>
                </a:solidFill>
                <a:effectLst/>
                <a:latin typeface="Arial" panose="020B0604020202020204" pitchFamily="34" charset="0"/>
              </a:rPr>
              <a:t> </a:t>
            </a:r>
            <a:r>
              <a:rPr lang="en-US" sz="1200" b="0" i="0" u="none" strike="noStrike" kern="1200" baseline="0" dirty="0">
                <a:solidFill>
                  <a:srgbClr val="000000"/>
                </a:solidFill>
                <a:effectLst/>
                <a:latin typeface="Calibri" panose="020F0502020204030204" pitchFamily="34" charset="0"/>
              </a:rPr>
              <a:t>wheelchair accessible vehicles</a:t>
            </a:r>
            <a:endParaRPr lang="en-US" sz="1200" b="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pPr>
            <a:endParaRPr lang="en-US" sz="1400" b="1" i="0" u="none" strike="noStrike" kern="1200" dirty="0">
              <a:solidFill>
                <a:srgbClr val="000000"/>
              </a:solidFill>
              <a:effectLst/>
              <a:latin typeface="Calibri" panose="020F0502020204030204" pitchFamily="34" charset="0"/>
            </a:endParaRPr>
          </a:p>
          <a:p>
            <a:pPr marL="0" marR="0" algn="l" rtl="0" eaLnBrk="1" fontAlgn="ctr" latinLnBrk="0" hangingPunct="1">
              <a:lnSpc>
                <a:spcPct val="107000"/>
              </a:lnSpc>
              <a:spcBef>
                <a:spcPts val="0"/>
              </a:spcBef>
              <a:spcAft>
                <a:spcPts val="0"/>
              </a:spcAft>
            </a:pPr>
            <a:r>
              <a:rPr lang="en-US" sz="1400" b="1" i="0" u="none" strike="noStrike" kern="1200" dirty="0" err="1">
                <a:solidFill>
                  <a:srgbClr val="000000"/>
                </a:solidFill>
                <a:effectLst/>
                <a:latin typeface="Calibri" panose="020F0502020204030204" pitchFamily="34" charset="0"/>
              </a:rPr>
              <a:t>SilverRide</a:t>
            </a:r>
            <a:r>
              <a:rPr lang="en-US" sz="1200" b="0" i="0" u="none" strike="noStrike" kern="1200" baseline="0" dirty="0">
                <a:solidFill>
                  <a:schemeClr val="tx1"/>
                </a:solidFill>
                <a:effectLst/>
                <a:latin typeface="Arial" panose="020B0604020202020204" pitchFamily="34" charset="0"/>
              </a:rPr>
              <a:t> is a </a:t>
            </a:r>
            <a:r>
              <a:rPr lang="en-US" sz="1200" b="0" i="0" u="none" strike="noStrike" kern="1200" dirty="0">
                <a:solidFill>
                  <a:srgbClr val="000000"/>
                </a:solidFill>
                <a:effectLst/>
                <a:latin typeface="Calibri" panose="020F0502020204030204" pitchFamily="34" charset="0"/>
              </a:rPr>
              <a:t>TNC founded </a:t>
            </a:r>
            <a:r>
              <a:rPr lang="en-US" sz="1200" b="0" i="0" u="none" strike="noStrike" kern="1200" baseline="0" dirty="0">
                <a:solidFill>
                  <a:srgbClr val="000000"/>
                </a:solidFill>
                <a:effectLst/>
                <a:latin typeface="Calibri" panose="020F0502020204030204" pitchFamily="34" charset="0"/>
              </a:rPr>
              <a:t>specifically to serve seniors</a:t>
            </a:r>
            <a:endParaRPr lang="en-US" sz="1200" b="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pPr>
            <a:endParaRPr lang="en-US" sz="1400" b="1" i="0" u="none" strike="noStrike" kern="1200" dirty="0">
              <a:solidFill>
                <a:srgbClr val="000000"/>
              </a:solidFill>
              <a:effectLst/>
              <a:latin typeface="Calibri" panose="020F0502020204030204" pitchFamily="34" charset="0"/>
            </a:endParaRPr>
          </a:p>
          <a:p>
            <a:pPr marL="0" marR="0" algn="l" rtl="0" eaLnBrk="1" fontAlgn="ctr" latinLnBrk="0" hangingPunct="1">
              <a:lnSpc>
                <a:spcPct val="107000"/>
              </a:lnSpc>
              <a:spcBef>
                <a:spcPts val="0"/>
              </a:spcBef>
              <a:spcAft>
                <a:spcPts val="0"/>
              </a:spcAft>
            </a:pPr>
            <a:r>
              <a:rPr lang="en-US" sz="1400" b="1" i="0" u="none" strike="noStrike" kern="1200" dirty="0" err="1">
                <a:solidFill>
                  <a:srgbClr val="000000"/>
                </a:solidFill>
                <a:effectLst/>
                <a:latin typeface="Calibri" panose="020F0502020204030204" pitchFamily="34" charset="0"/>
              </a:rPr>
              <a:t>GreatCall</a:t>
            </a:r>
            <a:r>
              <a:rPr lang="en-US" sz="1400" b="1" i="0" u="none" strike="noStrike" kern="1200" dirty="0">
                <a:solidFill>
                  <a:srgbClr val="000000"/>
                </a:solidFill>
                <a:effectLst/>
                <a:latin typeface="Calibri" panose="020F0502020204030204" pitchFamily="34" charset="0"/>
              </a:rPr>
              <a:t> Rides </a:t>
            </a:r>
            <a:r>
              <a:rPr lang="en-US" sz="1200" b="0" i="0" u="none" strike="noStrike" kern="1200" baseline="0" dirty="0">
                <a:solidFill>
                  <a:schemeClr val="tx1"/>
                </a:solidFill>
                <a:effectLst/>
                <a:latin typeface="Arial" panose="020B0604020202020204" pitchFamily="34" charset="0"/>
              </a:rPr>
              <a:t>allows riders to make </a:t>
            </a:r>
            <a:r>
              <a:rPr lang="en-US" sz="1200" b="0" i="0" u="none" strike="noStrike" kern="1200" baseline="0" dirty="0">
                <a:solidFill>
                  <a:srgbClr val="000000"/>
                </a:solidFill>
                <a:effectLst/>
                <a:latin typeface="Calibri" panose="020F0502020204030204" pitchFamily="34" charset="0"/>
              </a:rPr>
              <a:t>trip requests on Lyft using Jitterbug phones</a:t>
            </a:r>
            <a:endParaRPr lang="en-US" sz="1200" b="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pPr>
            <a:endParaRPr lang="en-US" sz="1400" b="1" i="0" u="none" strike="noStrike" kern="1200" dirty="0">
              <a:solidFill>
                <a:srgbClr val="000000"/>
              </a:solidFill>
              <a:effectLst/>
              <a:latin typeface="Calibri" panose="020F0502020204030204" pitchFamily="34" charset="0"/>
            </a:endParaRPr>
          </a:p>
          <a:p>
            <a:pPr marL="0" marR="0" algn="l" rtl="0" eaLnBrk="1" fontAlgn="ctr" latinLnBrk="0" hangingPunct="1">
              <a:lnSpc>
                <a:spcPct val="107000"/>
              </a:lnSpc>
              <a:spcBef>
                <a:spcPts val="0"/>
              </a:spcBef>
              <a:spcAft>
                <a:spcPts val="0"/>
              </a:spcAft>
            </a:pPr>
            <a:r>
              <a:rPr lang="en-US" sz="1400" b="1" i="0" u="none" strike="noStrike" kern="1200" dirty="0" err="1">
                <a:solidFill>
                  <a:srgbClr val="000000"/>
                </a:solidFill>
                <a:effectLst/>
                <a:latin typeface="Calibri" panose="020F0502020204030204" pitchFamily="34" charset="0"/>
              </a:rPr>
              <a:t>Gogo</a:t>
            </a:r>
            <a:r>
              <a:rPr lang="en-US" sz="1400" b="1" i="0" u="none" strike="noStrike" kern="1200" dirty="0">
                <a:solidFill>
                  <a:srgbClr val="000000"/>
                </a:solidFill>
                <a:effectLst/>
                <a:latin typeface="Calibri" panose="020F0502020204030204" pitchFamily="34" charset="0"/>
              </a:rPr>
              <a:t> Grandparent</a:t>
            </a:r>
            <a:r>
              <a:rPr lang="en-US" sz="1200" b="0" i="0" u="none" strike="noStrike" kern="1200" baseline="0" dirty="0">
                <a:solidFill>
                  <a:schemeClr val="tx1"/>
                </a:solidFill>
                <a:effectLst/>
                <a:latin typeface="Arial" panose="020B0604020202020204" pitchFamily="34" charset="0"/>
              </a:rPr>
              <a:t> offers </a:t>
            </a:r>
            <a:r>
              <a:rPr lang="en-US" sz="1200" b="0" i="0" u="none" strike="noStrike" kern="1200" baseline="0" dirty="0">
                <a:solidFill>
                  <a:srgbClr val="000000"/>
                </a:solidFill>
                <a:effectLst/>
                <a:latin typeface="Calibri" panose="020F0502020204030204" pitchFamily="34" charset="0"/>
              </a:rPr>
              <a:t>operator-assisted TNC reservations for Uber, Lyft, and other TNCS, and also can provide extra tracking during the trip.</a:t>
            </a:r>
            <a:endParaRPr lang="en-US" sz="1200" b="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pPr>
            <a:endParaRPr lang="en-US" sz="1400" b="1" i="0" u="none" strike="noStrike" kern="1200" dirty="0">
              <a:solidFill>
                <a:srgbClr val="000000"/>
              </a:solidFill>
              <a:effectLst/>
              <a:latin typeface="Calibri" panose="020F0502020204030204" pitchFamily="34" charset="0"/>
            </a:endParaRPr>
          </a:p>
          <a:p>
            <a:pPr marL="0" marR="0" algn="l"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Calibri" panose="020F0502020204030204" pitchFamily="34" charset="0"/>
              </a:rPr>
              <a:t>RideWith24 </a:t>
            </a:r>
            <a:r>
              <a:rPr lang="en-US" sz="1200" b="0" i="0" u="none" strike="noStrike" kern="1200" baseline="0" dirty="0">
                <a:solidFill>
                  <a:srgbClr val="000000"/>
                </a:solidFill>
                <a:effectLst/>
                <a:latin typeface="Calibri" panose="020F0502020204030204" pitchFamily="34" charset="0"/>
              </a:rPr>
              <a:t>trains Uber and taxi drivers to accommodate older passengers who have physical limitations.</a:t>
            </a:r>
            <a:endParaRPr lang="en-US" sz="1200" b="0" i="0" u="none" strike="noStrike" dirty="0">
              <a:effectLst/>
              <a:latin typeface="Arial" panose="020B0604020202020204" pitchFamily="34" charset="0"/>
            </a:endParaRPr>
          </a:p>
          <a:p>
            <a:pPr marL="0" marR="0" lvl="0" indent="0" algn="l" defTabSz="914400" rtl="0" eaLnBrk="1" fontAlgn="ctr" latinLnBrk="0" hangingPunct="1">
              <a:lnSpc>
                <a:spcPct val="107000"/>
              </a:lnSpc>
              <a:spcBef>
                <a:spcPts val="0"/>
              </a:spcBef>
              <a:spcAft>
                <a:spcPts val="0"/>
              </a:spcAft>
              <a:buClrTx/>
              <a:buSzTx/>
              <a:buFontTx/>
              <a:buNone/>
              <a:tabLst/>
              <a:defRPr/>
            </a:pPr>
            <a:endParaRPr lang="en-US" sz="1400" b="1" i="0" u="none" strike="noStrike" kern="1200" dirty="0">
              <a:solidFill>
                <a:srgbClr val="000000"/>
              </a:solidFill>
              <a:effectLst/>
              <a:latin typeface="Calibri" panose="020F0502020204030204" pitchFamily="34" charset="0"/>
            </a:endParaRPr>
          </a:p>
          <a:p>
            <a:pPr marL="0" marR="0" lvl="0" indent="0" algn="l" defTabSz="914400" rtl="0" eaLnBrk="1" fontAlgn="ctr" latinLnBrk="0" hangingPunct="1">
              <a:lnSpc>
                <a:spcPct val="107000"/>
              </a:lnSpc>
              <a:spcBef>
                <a:spcPts val="0"/>
              </a:spcBef>
              <a:spcAft>
                <a:spcPts val="0"/>
              </a:spcAft>
              <a:buClrTx/>
              <a:buSzTx/>
              <a:buFontTx/>
              <a:buNone/>
              <a:tabLst/>
              <a:defRPr/>
            </a:pPr>
            <a:r>
              <a:rPr lang="en-US" sz="1400" b="1" i="0" u="none" strike="noStrike" kern="1200" dirty="0">
                <a:solidFill>
                  <a:srgbClr val="000000"/>
                </a:solidFill>
                <a:effectLst/>
                <a:latin typeface="Calibri" panose="020F0502020204030204" pitchFamily="34" charset="0"/>
              </a:rPr>
              <a:t>Lift Hero</a:t>
            </a:r>
            <a:r>
              <a:rPr lang="en-US" sz="1400" b="0" i="0" u="none" strike="noStrike" kern="1200" dirty="0">
                <a:solidFill>
                  <a:srgbClr val="000000"/>
                </a:solidFill>
                <a:effectLst/>
                <a:latin typeface="Calibri" panose="020F0502020204030204" pitchFamily="34" charset="0"/>
              </a:rPr>
              <a:t>,</a:t>
            </a:r>
            <a:r>
              <a:rPr lang="en-US" sz="1400" b="0" i="0" u="none" strike="noStrike" kern="1200" baseline="0" dirty="0">
                <a:solidFill>
                  <a:srgbClr val="000000"/>
                </a:solidFill>
                <a:effectLst/>
                <a:latin typeface="Calibri" panose="020F0502020204030204" pitchFamily="34" charset="0"/>
              </a:rPr>
              <a:t> available in </a:t>
            </a:r>
            <a:r>
              <a:rPr lang="en-US" sz="1400" b="0" i="0" u="none" strike="noStrike" kern="1200" dirty="0">
                <a:solidFill>
                  <a:srgbClr val="000000"/>
                </a:solidFill>
                <a:effectLst/>
                <a:latin typeface="Calibri" panose="020F0502020204030204" pitchFamily="34" charset="0"/>
              </a:rPr>
              <a:t>California, offers</a:t>
            </a:r>
            <a:r>
              <a:rPr lang="en-US" sz="1400" b="1" i="0" u="none" strike="noStrike" kern="1200" dirty="0">
                <a:solidFill>
                  <a:srgbClr val="000000"/>
                </a:solidFill>
                <a:effectLst/>
                <a:latin typeface="Calibri" panose="020F0502020204030204" pitchFamily="34" charset="0"/>
              </a:rPr>
              <a:t> </a:t>
            </a:r>
            <a:r>
              <a:rPr lang="en-US" sz="1200" b="0" i="0" u="none" strike="noStrike" kern="1200" dirty="0">
                <a:solidFill>
                  <a:schemeClr val="tx1"/>
                </a:solidFill>
                <a:effectLst/>
                <a:latin typeface="+mn-lt"/>
                <a:cs typeface="Times New Roman" panose="02020603050405020304" pitchFamily="18" charset="0"/>
              </a:rPr>
              <a:t>r</a:t>
            </a:r>
            <a:r>
              <a:rPr lang="en-US" sz="1200" dirty="0">
                <a:effectLst/>
                <a:latin typeface="+mn-lt"/>
                <a:ea typeface="Calibri" panose="020F0502020204030204" pitchFamily="34" charset="0"/>
                <a:cs typeface="Times New Roman" panose="02020603050405020304" pitchFamily="18" charset="0"/>
              </a:rPr>
              <a:t>oundtrip</a:t>
            </a:r>
            <a:r>
              <a:rPr lang="en-US" sz="1200" baseline="0" dirty="0">
                <a:effectLst/>
                <a:latin typeface="+mn-lt"/>
                <a:ea typeface="Calibri" panose="020F0502020204030204" pitchFamily="34" charset="0"/>
                <a:cs typeface="Times New Roman" panose="02020603050405020304" pitchFamily="18" charset="0"/>
              </a:rPr>
              <a:t> availability, phone-based ride booking, specially trained drivers with careers in health care. Designed for people who can’t use conventional TNCs.</a:t>
            </a:r>
            <a:endParaRPr lang="en-US" sz="1200" dirty="0">
              <a:effectLst/>
              <a:latin typeface="+mn-lt"/>
              <a:ea typeface="Calibri" panose="020F0502020204030204" pitchFamily="34" charset="0"/>
              <a:cs typeface="Times New Roman" panose="02020603050405020304" pitchFamily="18" charset="0"/>
            </a:endParaRPr>
          </a:p>
          <a:p>
            <a:endParaRPr lang="en-US" baseline="0" dirty="0"/>
          </a:p>
          <a:p>
            <a:r>
              <a:rPr lang="en-US" baseline="0" dirty="0"/>
              <a:t>Some of these services, like Uber WAV and </a:t>
            </a:r>
            <a:r>
              <a:rPr lang="en-US" baseline="0" dirty="0" err="1"/>
              <a:t>Gogo</a:t>
            </a:r>
            <a:r>
              <a:rPr lang="en-US" baseline="0" dirty="0"/>
              <a:t> Grandparent, are available in many communities nationwide.  Others, like Lift Hero, are local or regional services.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your area offers Uber WAV, Uber ASSIST, or Uber ACCESS, that option should appear as one of the ride options when you enter your destination.</a:t>
            </a:r>
          </a:p>
          <a:p>
            <a:r>
              <a:rPr lang="en-US" baseline="0" dirty="0"/>
              <a:t>Your local Area Agency on Aging, hospital, or medical center may have information about specialized TNC services in your area.</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27</a:t>
            </a:fld>
            <a:endParaRPr lang="en-US"/>
          </a:p>
        </p:txBody>
      </p:sp>
    </p:spTree>
    <p:extLst>
      <p:ext uri="{BB962C8B-B14F-4D97-AF65-F5344CB8AC3E}">
        <p14:creationId xmlns:p14="http://schemas.microsoft.com/office/powerpoint/2010/main" val="1704933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most trips that you take on TNCs should run smoothly, the following slides cover some potential questions and situations that could come up.  For instance, what if you have to cancel a ride after you’ve requested it on the app?</a:t>
            </a:r>
          </a:p>
          <a:p>
            <a:endParaRPr lang="en-US" baseline="0" dirty="0"/>
          </a:p>
          <a:p>
            <a:r>
              <a:rPr lang="en-US" baseline="0" dirty="0"/>
              <a:t>Look at your app’s screen for a “cancel trip” button or for a “trip information” button that should then lead to a “cancel trip” option.  Cancel the trip by tapping the “cancel trip” button. You may be charged a cancellation fee through the app.</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28</a:t>
            </a:fld>
            <a:endParaRPr lang="en-US"/>
          </a:p>
        </p:txBody>
      </p:sp>
    </p:spTree>
    <p:extLst>
      <p:ext uri="{BB962C8B-B14F-4D97-AF65-F5344CB8AC3E}">
        <p14:creationId xmlns:p14="http://schemas.microsoft.com/office/powerpoint/2010/main" val="1136429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app says that your driver has arrived at your location,</a:t>
            </a:r>
            <a:r>
              <a:rPr lang="en-US" baseline="0" dirty="0"/>
              <a:t> but you cannot find the driver’s car, look for the driver’s contact information on the app.  There should be an option there for you to telephone the driver so that you can find each other.</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29</a:t>
            </a:fld>
            <a:endParaRPr lang="en-US"/>
          </a:p>
        </p:txBody>
      </p:sp>
    </p:spTree>
    <p:extLst>
      <p:ext uri="{BB962C8B-B14F-4D97-AF65-F5344CB8AC3E}">
        <p14:creationId xmlns:p14="http://schemas.microsoft.com/office/powerpoint/2010/main" val="383765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Contacting</a:t>
            </a:r>
            <a:r>
              <a:rPr lang="en-US" baseline="0" dirty="0"/>
              <a:t> a TNC for a ride is a little like using a taxi, but there are some differences in how TNCs operate compared to taxis.  TNC drivers usually drive their own vehicles rather than company-owned vehicles.  The fare for a TNC trip is determined based on the trip’s origin and destination and on the time of day, and the total is presented to the rider before the rider agrees to the ride.  </a:t>
            </a:r>
          </a:p>
          <a:p>
            <a:endParaRPr lang="en-US" baseline="0" dirty="0"/>
          </a:p>
          <a:p>
            <a:r>
              <a:rPr lang="en-US" baseline="0" dirty="0"/>
              <a:t>But the biggest difference between TNCs and traditional taxi service is that for most TNCs, every part of the trip request, fare payment, and other communication happens through an app.  The ride is requested via app, the fare is paid via app, and the passenger and driver can each review each other via the app.</a:t>
            </a:r>
          </a:p>
          <a:p>
            <a:endParaRPr lang="en-US" baseline="0" dirty="0"/>
          </a:p>
          <a:p>
            <a:r>
              <a:rPr lang="en-US" baseline="0" dirty="0"/>
              <a:t>For people who are not used to smartphone applications and online business, this can be intimidating at first.  We are going to walk through the process step by step to show you how it works.</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3</a:t>
            </a:fld>
            <a:endParaRPr lang="en-US"/>
          </a:p>
        </p:txBody>
      </p:sp>
    </p:spTree>
    <p:extLst>
      <p:ext uri="{BB962C8B-B14F-4D97-AF65-F5344CB8AC3E}">
        <p14:creationId xmlns:p14="http://schemas.microsoft.com/office/powerpoint/2010/main" val="3298694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for</a:t>
            </a:r>
            <a:r>
              <a:rPr lang="en-US" baseline="0" dirty="0"/>
              <a:t> any reason you were not satisfied with your driver or the service that you received, the first step to take is to rate your driver.  As part of the rating, you will have a chance to enter a comment or complaint.  Many TNC apps include some built-in comment options that you can select from.  Also be aware that if your rating of your driver is low, you will not be assigned that driver again.</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30</a:t>
            </a:fld>
            <a:endParaRPr lang="en-US"/>
          </a:p>
        </p:txBody>
      </p:sp>
    </p:spTree>
    <p:extLst>
      <p:ext uri="{BB962C8B-B14F-4D97-AF65-F5344CB8AC3E}">
        <p14:creationId xmlns:p14="http://schemas.microsoft.com/office/powerpoint/2010/main" val="2971752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Tap the menu icon on your TNC app (usually at the top left of your screen). </a:t>
            </a:r>
            <a:r>
              <a:rPr lang="en-US" baseline="0" dirty="0"/>
              <a:t> </a:t>
            </a:r>
            <a:r>
              <a:rPr lang="en-US" dirty="0"/>
              <a:t>The menu should include “your trips” or “trip history.”  If you select that option, you should be able to see the last several trips you have taken on the TNC,</a:t>
            </a:r>
            <a:r>
              <a:rPr lang="en-US" baseline="0" dirty="0"/>
              <a:t> listed by date.  Select the trip for which you had a fare question or problem.  On that trip’s information page, scroll down and select a question or other option such as “review my fare and fees” or “request review.”</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31</a:t>
            </a:fld>
            <a:endParaRPr lang="en-US"/>
          </a:p>
        </p:txBody>
      </p:sp>
    </p:spTree>
    <p:extLst>
      <p:ext uri="{BB962C8B-B14F-4D97-AF65-F5344CB8AC3E}">
        <p14:creationId xmlns:p14="http://schemas.microsoft.com/office/powerpoint/2010/main" val="2520168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same</a:t>
            </a:r>
            <a:r>
              <a:rPr lang="en-US" baseline="0" dirty="0"/>
              <a:t> “your trips” or “trip history” page, select the trip during which you left an item in the driver’s car.  There should be an option on that trip’s information page to select “I lost an item,” “find lost item,” or similar.  If you left your phone in the car or need further assistance with a problem, visit the TNC’s website on a computer or tablet and select the “help” button on the website.  This should provide you with a way to contact the company and report </a:t>
            </a:r>
            <a:r>
              <a:rPr lang="en-US" baseline="0"/>
              <a:t>your problem.</a:t>
            </a:r>
            <a:endParaRPr lang="en-US"/>
          </a:p>
        </p:txBody>
      </p:sp>
      <p:sp>
        <p:nvSpPr>
          <p:cNvPr id="4" name="Slide Number Placeholder 3"/>
          <p:cNvSpPr>
            <a:spLocks noGrp="1"/>
          </p:cNvSpPr>
          <p:nvPr>
            <p:ph type="sldNum" sz="quarter" idx="10"/>
          </p:nvPr>
        </p:nvSpPr>
        <p:spPr/>
        <p:txBody>
          <a:bodyPr/>
          <a:lstStyle/>
          <a:p>
            <a:fld id="{86B2577C-FB68-4E46-B143-2F171C74CFD6}" type="slidenum">
              <a:rPr lang="en-US" smtClean="0"/>
              <a:t>32</a:t>
            </a:fld>
            <a:endParaRPr lang="en-US"/>
          </a:p>
        </p:txBody>
      </p:sp>
    </p:spTree>
    <p:extLst>
      <p:ext uri="{BB962C8B-B14F-4D97-AF65-F5344CB8AC3E}">
        <p14:creationId xmlns:p14="http://schemas.microsoft.com/office/powerpoint/2010/main" val="1320722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B2577C-FB68-4E46-B143-2F171C74CFD6}" type="slidenum">
              <a:rPr lang="en-US" smtClean="0"/>
              <a:t>33</a:t>
            </a:fld>
            <a:endParaRPr lang="en-US"/>
          </a:p>
        </p:txBody>
      </p:sp>
    </p:spTree>
    <p:extLst>
      <p:ext uri="{BB962C8B-B14F-4D97-AF65-F5344CB8AC3E}">
        <p14:creationId xmlns:p14="http://schemas.microsoft.com/office/powerpoint/2010/main" val="49555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TNCs</a:t>
            </a:r>
            <a:r>
              <a:rPr lang="en-US" baseline="0" dirty="0"/>
              <a:t> can offer a number of benefits for people who don’t drive at all, but also to people who can drive but do not always want to.  </a:t>
            </a:r>
          </a:p>
          <a:p>
            <a:endParaRPr lang="en-US" baseline="0" dirty="0"/>
          </a:p>
          <a:p>
            <a:r>
              <a:rPr lang="en-US" baseline="0" dirty="0"/>
              <a:t>Because they don’t require an advance reservation, TNCs are a flexible, as-needed transportation option.</a:t>
            </a:r>
          </a:p>
          <a:p>
            <a:endParaRPr lang="en-US" baseline="0" dirty="0"/>
          </a:p>
          <a:p>
            <a:r>
              <a:rPr lang="en-US" baseline="0" dirty="0"/>
              <a:t>TNC drivers tend to have safer-than-average driving records.</a:t>
            </a:r>
          </a:p>
          <a:p>
            <a:endParaRPr lang="en-US" baseline="0" dirty="0"/>
          </a:p>
          <a:p>
            <a:r>
              <a:rPr lang="en-US" dirty="0"/>
              <a:t>Finally, if you’re using a TNC for</a:t>
            </a:r>
            <a:r>
              <a:rPr lang="en-US" baseline="0" dirty="0"/>
              <a:t> a trip, you don’t need to worry about finding your way to an unfamiliar location, driving at night or in poor weather conditions, or finding a place to park at your destination.</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4</a:t>
            </a:fld>
            <a:endParaRPr lang="en-US"/>
          </a:p>
        </p:txBody>
      </p:sp>
    </p:spTree>
    <p:extLst>
      <p:ext uri="{BB962C8B-B14F-4D97-AF65-F5344CB8AC3E}">
        <p14:creationId xmlns:p14="http://schemas.microsoft.com/office/powerpoint/2010/main" val="257020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people have understandable concerns about riding in a vehicle with a person that they do not know.  These are some of the ways that TNCs promote the safety of their customers:</a:t>
            </a:r>
            <a:endParaRPr lang="en-US" dirty="0"/>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Before a person can become a TNC driver, he</a:t>
            </a:r>
            <a:r>
              <a:rPr lang="en-US" sz="1400" baseline="0" dirty="0">
                <a:latin typeface="Times New Roman" panose="02020603050405020304" pitchFamily="18" charset="0"/>
                <a:cs typeface="Times New Roman" panose="02020603050405020304" pitchFamily="18" charset="0"/>
              </a:rPr>
              <a:t> or she must pass a criminal background check as well as a check of his or her driving record.  The vehicle must be in good condition, and the driver must carry insurance.  In addition to the driver’s own insurance, the TNC typically</a:t>
            </a:r>
            <a:r>
              <a:rPr lang="en-US" sz="1400" dirty="0">
                <a:latin typeface="Times New Roman" panose="02020603050405020304" pitchFamily="18" charset="0"/>
                <a:cs typeface="Times New Roman" panose="02020603050405020304" pitchFamily="18" charset="0"/>
              </a:rPr>
              <a:t> adds its own insurance to cover additional liability.</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a:t>
            </a:r>
            <a:r>
              <a:rPr lang="en-US" sz="1400" baseline="0" dirty="0">
                <a:latin typeface="Times New Roman" panose="02020603050405020304" pitchFamily="18" charset="0"/>
                <a:cs typeface="Times New Roman" panose="02020603050405020304" pitchFamily="18" charset="0"/>
              </a:rPr>
              <a:t> driver’s performance is also monitored during TNC trips.  For instance, the </a:t>
            </a:r>
            <a:r>
              <a:rPr lang="en-US" sz="1400" dirty="0">
                <a:latin typeface="Times New Roman" panose="02020603050405020304" pitchFamily="18" charset="0"/>
                <a:cs typeface="Times New Roman" panose="02020603050405020304" pitchFamily="18" charset="0"/>
              </a:rPr>
              <a:t>Uber app reports real-time driving performance and will warn the driver about fast stops</a:t>
            </a:r>
            <a:r>
              <a:rPr lang="en-US" sz="1400" baseline="0" dirty="0">
                <a:latin typeface="Times New Roman" panose="02020603050405020304" pitchFamily="18" charset="0"/>
                <a:cs typeface="Times New Roman" panose="02020603050405020304" pitchFamily="18" charset="0"/>
              </a:rPr>
              <a:t> and </a:t>
            </a:r>
            <a:r>
              <a:rPr lang="en-US" sz="1400" dirty="0">
                <a:latin typeface="Times New Roman" panose="02020603050405020304" pitchFamily="18" charset="0"/>
                <a:cs typeface="Times New Roman" panose="02020603050405020304" pitchFamily="18" charset="0"/>
              </a:rPr>
              <a:t>starts</a:t>
            </a:r>
            <a:r>
              <a:rPr lang="en-US" sz="1400" baseline="0" dirty="0">
                <a:latin typeface="Times New Roman" panose="02020603050405020304" pitchFamily="18" charset="0"/>
                <a:cs typeface="Times New Roman" panose="02020603050405020304" pitchFamily="18" charset="0"/>
              </a:rPr>
              <a:t> and</a:t>
            </a:r>
            <a:r>
              <a:rPr lang="en-US" sz="1400" dirty="0">
                <a:latin typeface="Times New Roman" panose="02020603050405020304" pitchFamily="18" charset="0"/>
                <a:cs typeface="Times New Roman" panose="02020603050405020304" pitchFamily="18" charset="0"/>
              </a:rPr>
              <a:t> other unsafe driving maneuvers.</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Being</a:t>
            </a:r>
            <a:r>
              <a:rPr lang="en-US" sz="1400" baseline="0" dirty="0">
                <a:latin typeface="Times New Roman" panose="02020603050405020304" pitchFamily="18" charset="0"/>
                <a:cs typeface="Times New Roman" panose="02020603050405020304" pitchFamily="18" charset="0"/>
              </a:rPr>
              <a:t> able to share your trip information with a friend provides another measure of security.  </a:t>
            </a:r>
          </a:p>
          <a:p>
            <a:endParaRPr lang="en-US" sz="1400" baseline="0" dirty="0">
              <a:latin typeface="Times New Roman" panose="02020603050405020304" pitchFamily="18" charset="0"/>
              <a:cs typeface="Times New Roman" panose="02020603050405020304" pitchFamily="18" charset="0"/>
            </a:endParaRPr>
          </a:p>
          <a:p>
            <a:r>
              <a:rPr lang="en-US" sz="1400" baseline="0" dirty="0">
                <a:latin typeface="Times New Roman" panose="02020603050405020304" pitchFamily="18" charset="0"/>
                <a:cs typeface="Times New Roman" panose="02020603050405020304" pitchFamily="18" charset="0"/>
              </a:rPr>
              <a:t>Finally, the app-based payment system means that you do not have to have money or credit cards visible during or at the end of your trip.</a:t>
            </a:r>
            <a:endParaRPr lang="en-US" sz="14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5</a:t>
            </a:fld>
            <a:endParaRPr lang="en-US"/>
          </a:p>
        </p:txBody>
      </p:sp>
    </p:spTree>
    <p:extLst>
      <p:ext uri="{BB962C8B-B14F-4D97-AF65-F5344CB8AC3E}">
        <p14:creationId xmlns:p14="http://schemas.microsoft.com/office/powerpoint/2010/main" val="264548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rider requests a ride with a TNC driver using the smartphone app for that TNC.  The entire trip, from the initial request for a ride to paying and tipping the driver, is transacted through this app.  Next, we’ll look at this process step by step.</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6</a:t>
            </a:fld>
            <a:endParaRPr lang="en-US"/>
          </a:p>
        </p:txBody>
      </p:sp>
    </p:spTree>
    <p:extLst>
      <p:ext uri="{BB962C8B-B14F-4D97-AF65-F5344CB8AC3E}">
        <p14:creationId xmlns:p14="http://schemas.microsoft.com/office/powerpoint/2010/main" val="279806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rider requests a ride with a TNC driver using the smartphone app for that TNC.  The entire trip, from the initial request for a ride to paying and tipping the driver, is transacted through this app.  Next, we’ll look at this process step by step.</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7</a:t>
            </a:fld>
            <a:endParaRPr lang="en-US"/>
          </a:p>
        </p:txBody>
      </p:sp>
    </p:spTree>
    <p:extLst>
      <p:ext uri="{BB962C8B-B14F-4D97-AF65-F5344CB8AC3E}">
        <p14:creationId xmlns:p14="http://schemas.microsoft.com/office/powerpoint/2010/main" val="244127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first step to being able to use most TNCs is to download an app to a smartphone.  Later we’ll cover some services that assist people who don’t own smartphones or are not comfortable with using smartphone apps to book TNC rides.</a:t>
            </a:r>
          </a:p>
          <a:p>
            <a:endParaRPr lang="en-US" baseline="0" dirty="0"/>
          </a:p>
          <a:p>
            <a:r>
              <a:rPr lang="en-US" baseline="0" dirty="0"/>
              <a:t>All smartphones connect to an online store.  To download any app to your phone, you must find your phone’s online store.  On iPhones, you will look for the blue “App Store” icon.  On Android phones, look for the “Play Store” icon.</a:t>
            </a:r>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8</a:t>
            </a:fld>
            <a:endParaRPr lang="en-US"/>
          </a:p>
        </p:txBody>
      </p:sp>
    </p:spTree>
    <p:extLst>
      <p:ext uri="{BB962C8B-B14F-4D97-AF65-F5344CB8AC3E}">
        <p14:creationId xmlns:p14="http://schemas.microsoft.com/office/powerpoint/2010/main" val="336578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Most apps for TNC services are free.  Type the name of the TNC you want in the App store</a:t>
            </a:r>
            <a:r>
              <a:rPr lang="en-US" sz="1200" baseline="0" dirty="0"/>
              <a:t>’s search window.  Once the app you want is shown on the screen, t</a:t>
            </a:r>
            <a:r>
              <a:rPr lang="en-US" sz="1200" dirty="0"/>
              <a:t>ap the button next to it marked</a:t>
            </a:r>
            <a:r>
              <a:rPr lang="en-US" sz="1200" baseline="0" dirty="0"/>
              <a:t> </a:t>
            </a:r>
            <a:r>
              <a:rPr lang="en-US" sz="1200" dirty="0"/>
              <a:t>“Get” to start downloading the app to your phone.</a:t>
            </a:r>
          </a:p>
          <a:p>
            <a:endParaRPr lang="en-US" sz="1200" dirty="0"/>
          </a:p>
          <a:p>
            <a:r>
              <a:rPr lang="en-US" sz="1200" dirty="0"/>
              <a:t>You may be asked for your app store account name and password.  If you</a:t>
            </a:r>
            <a:r>
              <a:rPr lang="en-US" sz="1200" baseline="0" dirty="0"/>
              <a:t> have never downloaded an app before, you may need to establish a username (usually your email address) and a password for your phone’s app store.</a:t>
            </a:r>
            <a:endParaRPr lang="en-US" sz="1200" dirty="0"/>
          </a:p>
          <a:p>
            <a:endParaRPr lang="en-US" dirty="0"/>
          </a:p>
        </p:txBody>
      </p:sp>
      <p:sp>
        <p:nvSpPr>
          <p:cNvPr id="4" name="Slide Number Placeholder 3"/>
          <p:cNvSpPr>
            <a:spLocks noGrp="1"/>
          </p:cNvSpPr>
          <p:nvPr>
            <p:ph type="sldNum" sz="quarter" idx="10"/>
          </p:nvPr>
        </p:nvSpPr>
        <p:spPr/>
        <p:txBody>
          <a:bodyPr/>
          <a:lstStyle/>
          <a:p>
            <a:fld id="{86B2577C-FB68-4E46-B143-2F171C74CFD6}" type="slidenum">
              <a:rPr lang="en-US" smtClean="0"/>
              <a:t>9</a:t>
            </a:fld>
            <a:endParaRPr lang="en-US"/>
          </a:p>
        </p:txBody>
      </p:sp>
    </p:spTree>
    <p:extLst>
      <p:ext uri="{BB962C8B-B14F-4D97-AF65-F5344CB8AC3E}">
        <p14:creationId xmlns:p14="http://schemas.microsoft.com/office/powerpoint/2010/main" val="1229925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986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4783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6938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61B18593-1C30-495B-8891-1B90D359F8D6}"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B1D78E-4C37-4463-B9A5-735BF44474A7}" type="slidenum">
              <a:rPr lang="en-US" smtClean="0"/>
              <a:t>‹#›</a:t>
            </a:fld>
            <a:endParaRPr lang="en-US"/>
          </a:p>
        </p:txBody>
      </p:sp>
    </p:spTree>
    <p:extLst>
      <p:ext uri="{BB962C8B-B14F-4D97-AF65-F5344CB8AC3E}">
        <p14:creationId xmlns:p14="http://schemas.microsoft.com/office/powerpoint/2010/main" val="290067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18593-1C30-495B-8891-1B90D359F8D6}" type="datetimeFigureOut">
              <a:rPr lang="en-US" smtClean="0"/>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B1D78E-4C37-4463-B9A5-735BF44474A7}" type="slidenum">
              <a:rPr lang="en-US" smtClean="0"/>
              <a:t>‹#›</a:t>
            </a:fld>
            <a:endParaRPr lang="en-US"/>
          </a:p>
        </p:txBody>
      </p:sp>
    </p:spTree>
    <p:extLst>
      <p:ext uri="{BB962C8B-B14F-4D97-AF65-F5344CB8AC3E}">
        <p14:creationId xmlns:p14="http://schemas.microsoft.com/office/powerpoint/2010/main" val="514237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B18593-1C30-495B-8891-1B90D359F8D6}"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1D78E-4C37-4463-B9A5-735BF44474A7}" type="slidenum">
              <a:rPr lang="en-US" smtClean="0"/>
              <a:t>‹#›</a:t>
            </a:fld>
            <a:endParaRPr lang="en-US"/>
          </a:p>
        </p:txBody>
      </p:sp>
    </p:spTree>
    <p:extLst>
      <p:ext uri="{BB962C8B-B14F-4D97-AF65-F5344CB8AC3E}">
        <p14:creationId xmlns:p14="http://schemas.microsoft.com/office/powerpoint/2010/main" val="2645841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B18593-1C30-495B-8891-1B90D359F8D6}"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1D78E-4C37-4463-B9A5-735BF44474A7}" type="slidenum">
              <a:rPr lang="en-US" smtClean="0"/>
              <a:t>‹#›</a:t>
            </a:fld>
            <a:endParaRPr lang="en-US"/>
          </a:p>
        </p:txBody>
      </p:sp>
    </p:spTree>
    <p:extLst>
      <p:ext uri="{BB962C8B-B14F-4D97-AF65-F5344CB8AC3E}">
        <p14:creationId xmlns:p14="http://schemas.microsoft.com/office/powerpoint/2010/main" val="1844970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B18593-1C30-495B-8891-1B90D359F8D6}"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1D78E-4C37-4463-B9A5-735BF44474A7}" type="slidenum">
              <a:rPr lang="en-US" smtClean="0"/>
              <a:t>‹#›</a:t>
            </a:fld>
            <a:endParaRPr lang="en-US"/>
          </a:p>
        </p:txBody>
      </p:sp>
    </p:spTree>
    <p:extLst>
      <p:ext uri="{BB962C8B-B14F-4D97-AF65-F5344CB8AC3E}">
        <p14:creationId xmlns:p14="http://schemas.microsoft.com/office/powerpoint/2010/main" val="2717075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B18593-1C30-495B-8891-1B90D359F8D6}"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1D78E-4C37-4463-B9A5-735BF44474A7}" type="slidenum">
              <a:rPr lang="en-US" smtClean="0"/>
              <a:t>‹#›</a:t>
            </a:fld>
            <a:endParaRPr lang="en-US"/>
          </a:p>
        </p:txBody>
      </p:sp>
    </p:spTree>
    <p:extLst>
      <p:ext uri="{BB962C8B-B14F-4D97-AF65-F5344CB8AC3E}">
        <p14:creationId xmlns:p14="http://schemas.microsoft.com/office/powerpoint/2010/main" val="81093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3275"/>
            <a:ext cx="3200400" cy="5197475"/>
          </a:xfrm>
        </p:spPr>
        <p:txBody>
          <a:bodyPr>
            <a:normAutofit/>
          </a:bodyPr>
          <a:lstStyle>
            <a:lvl1pPr>
              <a:defRPr sz="3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43500" y="803275"/>
            <a:ext cx="6210300" cy="53736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B18593-1C30-495B-8891-1B90D359F8D6}"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1D78E-4C37-4463-B9A5-735BF44474A7}" type="slidenum">
              <a:rPr lang="en-US" smtClean="0"/>
              <a:t>‹#›</a:t>
            </a:fld>
            <a:endParaRPr lang="en-US"/>
          </a:p>
        </p:txBody>
      </p:sp>
    </p:spTree>
    <p:extLst>
      <p:ext uri="{BB962C8B-B14F-4D97-AF65-F5344CB8AC3E}">
        <p14:creationId xmlns:p14="http://schemas.microsoft.com/office/powerpoint/2010/main" val="341171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3275"/>
            <a:ext cx="3200400" cy="5197475"/>
          </a:xfrm>
        </p:spPr>
        <p:txBody>
          <a:bodyPr>
            <a:normAutofit/>
          </a:bodyPr>
          <a:lstStyle>
            <a:lvl1pPr>
              <a:defRPr sz="3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43500" y="803275"/>
            <a:ext cx="6210300" cy="53736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B18593-1C30-495B-8891-1B90D359F8D6}"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1D78E-4C37-4463-B9A5-735BF44474A7}" type="slidenum">
              <a:rPr lang="en-US" smtClean="0"/>
              <a:t>‹#›</a:t>
            </a:fld>
            <a:endParaRPr lang="en-US"/>
          </a:p>
        </p:txBody>
      </p:sp>
    </p:spTree>
    <p:extLst>
      <p:ext uri="{BB962C8B-B14F-4D97-AF65-F5344CB8AC3E}">
        <p14:creationId xmlns:p14="http://schemas.microsoft.com/office/powerpoint/2010/main" val="398945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3275"/>
            <a:ext cx="3200400" cy="5197475"/>
          </a:xfrm>
        </p:spPr>
        <p:txBody>
          <a:bodyPr>
            <a:normAutofit/>
          </a:bodyPr>
          <a:lstStyle>
            <a:lvl1pPr>
              <a:defRPr sz="3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43500" y="803275"/>
            <a:ext cx="6210300" cy="53736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B18593-1C30-495B-8891-1B90D359F8D6}"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1D78E-4C37-4463-B9A5-735BF44474A7}" type="slidenum">
              <a:rPr lang="en-US" smtClean="0"/>
              <a:t>‹#›</a:t>
            </a:fld>
            <a:endParaRPr lang="en-US"/>
          </a:p>
        </p:txBody>
      </p:sp>
    </p:spTree>
    <p:extLst>
      <p:ext uri="{BB962C8B-B14F-4D97-AF65-F5344CB8AC3E}">
        <p14:creationId xmlns:p14="http://schemas.microsoft.com/office/powerpoint/2010/main" val="402806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3275"/>
            <a:ext cx="3200400" cy="5197475"/>
          </a:xfrm>
        </p:spPr>
        <p:txBody>
          <a:bodyPr>
            <a:normAutofit/>
          </a:bodyPr>
          <a:lstStyle>
            <a:lvl1pPr>
              <a:defRPr sz="3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43500" y="803275"/>
            <a:ext cx="6210300" cy="53736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B18593-1C30-495B-8891-1B90D359F8D6}"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1D78E-4C37-4463-B9A5-735BF44474A7}" type="slidenum">
              <a:rPr lang="en-US" smtClean="0"/>
              <a:t>‹#›</a:t>
            </a:fld>
            <a:endParaRPr lang="en-US"/>
          </a:p>
        </p:txBody>
      </p:sp>
    </p:spTree>
    <p:extLst>
      <p:ext uri="{BB962C8B-B14F-4D97-AF65-F5344CB8AC3E}">
        <p14:creationId xmlns:p14="http://schemas.microsoft.com/office/powerpoint/2010/main" val="306148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3275"/>
            <a:ext cx="3200400" cy="5197475"/>
          </a:xfrm>
        </p:spPr>
        <p:txBody>
          <a:bodyPr>
            <a:normAutofit/>
          </a:bodyPr>
          <a:lstStyle>
            <a:lvl1pPr>
              <a:defRPr sz="3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43500" y="803275"/>
            <a:ext cx="6210300" cy="53736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B18593-1C30-495B-8891-1B90D359F8D6}"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1D78E-4C37-4463-B9A5-735BF44474A7}" type="slidenum">
              <a:rPr lang="en-US" smtClean="0"/>
              <a:t>‹#›</a:t>
            </a:fld>
            <a:endParaRPr lang="en-US"/>
          </a:p>
        </p:txBody>
      </p:sp>
    </p:spTree>
    <p:extLst>
      <p:ext uri="{BB962C8B-B14F-4D97-AF65-F5344CB8AC3E}">
        <p14:creationId xmlns:p14="http://schemas.microsoft.com/office/powerpoint/2010/main" val="60796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B18593-1C30-495B-8891-1B90D359F8D6}"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1D78E-4C37-4463-B9A5-735BF44474A7}" type="slidenum">
              <a:rPr lang="en-US" smtClean="0"/>
              <a:t>‹#›</a:t>
            </a:fld>
            <a:endParaRPr lang="en-US"/>
          </a:p>
        </p:txBody>
      </p:sp>
    </p:spTree>
    <p:extLst>
      <p:ext uri="{BB962C8B-B14F-4D97-AF65-F5344CB8AC3E}">
        <p14:creationId xmlns:p14="http://schemas.microsoft.com/office/powerpoint/2010/main" val="145238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B18593-1C30-495B-8891-1B90D359F8D6}"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1D78E-4C37-4463-B9A5-735BF44474A7}" type="slidenum">
              <a:rPr lang="en-US" smtClean="0"/>
              <a:t>‹#›</a:t>
            </a:fld>
            <a:endParaRPr lang="en-US"/>
          </a:p>
        </p:txBody>
      </p:sp>
    </p:spTree>
    <p:extLst>
      <p:ext uri="{BB962C8B-B14F-4D97-AF65-F5344CB8AC3E}">
        <p14:creationId xmlns:p14="http://schemas.microsoft.com/office/powerpoint/2010/main" val="141217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B18593-1C30-495B-8891-1B90D359F8D6}" type="datetimeFigureOut">
              <a:rPr lang="en-US" smtClean="0"/>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B1D78E-4C37-4463-B9A5-735BF44474A7}" type="slidenum">
              <a:rPr lang="en-US" smtClean="0"/>
              <a:t>‹#›</a:t>
            </a:fld>
            <a:endParaRPr lang="en-US"/>
          </a:p>
        </p:txBody>
      </p:sp>
    </p:spTree>
    <p:extLst>
      <p:ext uri="{BB962C8B-B14F-4D97-AF65-F5344CB8AC3E}">
        <p14:creationId xmlns:p14="http://schemas.microsoft.com/office/powerpoint/2010/main" val="92251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18593-1C30-495B-8891-1B90D359F8D6}" type="datetimeFigureOut">
              <a:rPr lang="en-US" smtClean="0"/>
              <a:t>10/12/2018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1D78E-4C37-4463-B9A5-735BF44474A7}" type="slidenum">
              <a:rPr lang="en-US" smtClean="0"/>
              <a:t>‹#›</a:t>
            </a:fld>
            <a:endParaRPr lang="en-US"/>
          </a:p>
        </p:txBody>
      </p:sp>
    </p:spTree>
    <p:extLst>
      <p:ext uri="{BB962C8B-B14F-4D97-AF65-F5344CB8AC3E}">
        <p14:creationId xmlns:p14="http://schemas.microsoft.com/office/powerpoint/2010/main" val="62474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60"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536" y="1150452"/>
            <a:ext cx="6045200" cy="4141787"/>
          </a:xfrm>
        </p:spPr>
        <p:txBody>
          <a:bodyPr>
            <a:normAutofit/>
          </a:bodyPr>
          <a:lstStyle/>
          <a:p>
            <a:pPr algn="l"/>
            <a:r>
              <a:rPr lang="en-US" sz="4500" dirty="0">
                <a:latin typeface="Arial" panose="020B0604020202020204" pitchFamily="34" charset="0"/>
                <a:cs typeface="Arial" panose="020B0604020202020204" pitchFamily="34" charset="0"/>
              </a:rPr>
              <a:t>Using a Transportation Network Company (TNC)</a:t>
            </a:r>
          </a:p>
        </p:txBody>
      </p:sp>
      <p:pic>
        <p:nvPicPr>
          <p:cNvPr id="4" name="Picture 3">
            <a:extLst>
              <a:ext uri="{FF2B5EF4-FFF2-40B4-BE49-F238E27FC236}">
                <a16:creationId xmlns:a16="http://schemas.microsoft.com/office/drawing/2014/main" xmlns="" id="{B48CD302-60FD-C64F-8E71-B3ABDC74325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3390"/>
          <a:stretch/>
        </p:blipFill>
        <p:spPr>
          <a:xfrm>
            <a:off x="1193800" y="628592"/>
            <a:ext cx="3838736" cy="6229408"/>
          </a:xfrm>
          <a:prstGeom prst="rect">
            <a:avLst/>
          </a:prstGeom>
        </p:spPr>
      </p:pic>
    </p:spTree>
    <p:extLst>
      <p:ext uri="{BB962C8B-B14F-4D97-AF65-F5344CB8AC3E}">
        <p14:creationId xmlns:p14="http://schemas.microsoft.com/office/powerpoint/2010/main" val="3606712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046162"/>
            <a:ext cx="9144000" cy="2387600"/>
          </a:xfrm>
        </p:spPr>
        <p:txBody>
          <a:bodyPr>
            <a:normAutofit/>
          </a:bodyPr>
          <a:lstStyle/>
          <a:p>
            <a:r>
              <a:rPr lang="en-US" sz="4000" dirty="0">
                <a:solidFill>
                  <a:schemeClr val="bg1"/>
                </a:solidFill>
              </a:rPr>
              <a:t>How Does a TNC Work?</a:t>
            </a:r>
          </a:p>
        </p:txBody>
      </p:sp>
      <p:pic>
        <p:nvPicPr>
          <p:cNvPr id="4" name="Content Placeholder 6">
            <a:extLst>
              <a:ext uri="{FF2B5EF4-FFF2-40B4-BE49-F238E27FC236}">
                <a16:creationId xmlns:a16="http://schemas.microsoft.com/office/drawing/2014/main" xmlns="" id="{2ECF8873-01A4-9D40-9807-B4DE50D297C5}"/>
              </a:ext>
            </a:extLst>
          </p:cNvPr>
          <p:cNvPicPr>
            <a:picLocks noChangeAspect="1"/>
          </p:cNvPicPr>
          <p:nvPr/>
        </p:nvPicPr>
        <p:blipFill rotWithShape="1">
          <a:blip r:embed="rId4">
            <a:extLst>
              <a:ext uri="{28A0092B-C50C-407E-A947-70E740481C1C}">
                <a14:useLocalDpi xmlns:a14="http://schemas.microsoft.com/office/drawing/2010/main"/>
              </a:ext>
            </a:extLst>
          </a:blip>
          <a:srcRect l="29844" t="18150" r="27842" b="66853"/>
          <a:stretch/>
        </p:blipFill>
        <p:spPr>
          <a:xfrm>
            <a:off x="1447800" y="1909034"/>
            <a:ext cx="9164048" cy="4203007"/>
          </a:xfrm>
          <a:prstGeom prst="rect">
            <a:avLst/>
          </a:prstGeom>
        </p:spPr>
      </p:pic>
    </p:spTree>
    <p:extLst>
      <p:ext uri="{BB962C8B-B14F-4D97-AF65-F5344CB8AC3E}">
        <p14:creationId xmlns:p14="http://schemas.microsoft.com/office/powerpoint/2010/main" val="46480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Your Account</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4687363" y="545432"/>
            <a:ext cx="3227400" cy="5724067"/>
          </a:xfrm>
          <a:ln>
            <a:solidFill>
              <a:schemeClr val="tx1"/>
            </a:solidFill>
          </a:ln>
        </p:spPr>
      </p:pic>
      <p:sp>
        <p:nvSpPr>
          <p:cNvPr id="5" name="TextBox 4"/>
          <p:cNvSpPr txBox="1"/>
          <p:nvPr/>
        </p:nvSpPr>
        <p:spPr>
          <a:xfrm>
            <a:off x="8437910" y="2009050"/>
            <a:ext cx="3048000" cy="1815882"/>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rPr>
              <a:t>Name</a:t>
            </a:r>
          </a:p>
          <a:p>
            <a:pPr marL="457200"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rPr>
              <a:t>Phone number</a:t>
            </a:r>
          </a:p>
          <a:p>
            <a:pPr marL="457200"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rPr>
              <a:t>Email address</a:t>
            </a:r>
          </a:p>
          <a:p>
            <a:pPr marL="457200"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rPr>
              <a:t>Password</a:t>
            </a:r>
          </a:p>
        </p:txBody>
      </p:sp>
      <p:cxnSp>
        <p:nvCxnSpPr>
          <p:cNvPr id="6" name="Straight Arrow Connector 5">
            <a:extLst>
              <a:ext uri="{FF2B5EF4-FFF2-40B4-BE49-F238E27FC236}">
                <a16:creationId xmlns:a16="http://schemas.microsoft.com/office/drawing/2014/main" xmlns="" id="{95752D67-3F16-A444-A495-DA21FB54A73B}"/>
              </a:ext>
            </a:extLst>
          </p:cNvPr>
          <p:cNvCxnSpPr>
            <a:cxnSpLocks/>
          </p:cNvCxnSpPr>
          <p:nvPr/>
        </p:nvCxnSpPr>
        <p:spPr>
          <a:xfrm flipH="1">
            <a:off x="7275443" y="1580122"/>
            <a:ext cx="1470992" cy="166003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EE6B9F60-EDD7-A744-B528-EA2A407136AA}"/>
              </a:ext>
            </a:extLst>
          </p:cNvPr>
          <p:cNvSpPr txBox="1"/>
          <p:nvPr/>
        </p:nvSpPr>
        <p:spPr>
          <a:xfrm>
            <a:off x="8437910" y="995347"/>
            <a:ext cx="3454339"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Enter your info</a:t>
            </a:r>
          </a:p>
        </p:txBody>
      </p:sp>
    </p:spTree>
    <p:extLst>
      <p:ext uri="{BB962C8B-B14F-4D97-AF65-F5344CB8AC3E}">
        <p14:creationId xmlns:p14="http://schemas.microsoft.com/office/powerpoint/2010/main" val="134130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5059538" y="610770"/>
            <a:ext cx="3129172" cy="5573836"/>
          </a:xfrm>
          <a:ln>
            <a:solidFill>
              <a:schemeClr val="tx1"/>
            </a:solidFill>
          </a:ln>
        </p:spPr>
      </p:pic>
      <p:sp>
        <p:nvSpPr>
          <p:cNvPr id="5" name="TextBox 4"/>
          <p:cNvSpPr txBox="1"/>
          <p:nvPr/>
        </p:nvSpPr>
        <p:spPr>
          <a:xfrm>
            <a:off x="8506239" y="2079208"/>
            <a:ext cx="270510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Credit or debit card number</a:t>
            </a:r>
          </a:p>
        </p:txBody>
      </p:sp>
      <p:cxnSp>
        <p:nvCxnSpPr>
          <p:cNvPr id="4" name="Straight Arrow Connector 3"/>
          <p:cNvCxnSpPr>
            <a:cxnSpLocks/>
          </p:cNvCxnSpPr>
          <p:nvPr/>
        </p:nvCxnSpPr>
        <p:spPr>
          <a:xfrm flipH="1">
            <a:off x="6481011" y="2353062"/>
            <a:ext cx="1873755" cy="32597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6BF97EF4-4635-8348-AA58-6ED7BA4B3784}"/>
              </a:ext>
            </a:extLst>
          </p:cNvPr>
          <p:cNvSpPr>
            <a:spLocks noGrp="1"/>
          </p:cNvSpPr>
          <p:nvPr>
            <p:ph type="title"/>
          </p:nvPr>
        </p:nvSpPr>
        <p:spPr/>
        <p:txBody>
          <a:bodyPr/>
          <a:lstStyle/>
          <a:p>
            <a:r>
              <a:rPr lang="en-US" dirty="0"/>
              <a:t>Set Up Your Account</a:t>
            </a:r>
          </a:p>
        </p:txBody>
      </p:sp>
    </p:spTree>
    <p:extLst>
      <p:ext uri="{BB962C8B-B14F-4D97-AF65-F5344CB8AC3E}">
        <p14:creationId xmlns:p14="http://schemas.microsoft.com/office/powerpoint/2010/main" val="2139370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xmlns="" id="{23638AB6-301F-3945-9BA2-24BE9C713783}"/>
              </a:ext>
            </a:extLst>
          </p:cNvPr>
          <p:cNvSpPr>
            <a:spLocks noGrp="1"/>
          </p:cNvSpPr>
          <p:nvPr>
            <p:ph type="title"/>
          </p:nvPr>
        </p:nvSpPr>
        <p:spPr>
          <a:xfrm>
            <a:off x="723779" y="2747046"/>
            <a:ext cx="3200400" cy="2292851"/>
          </a:xfrm>
        </p:spPr>
        <p:txBody>
          <a:bodyPr/>
          <a:lstStyle/>
          <a:p>
            <a:r>
              <a:rPr lang="en-US" dirty="0"/>
              <a:t>Set Up Your Account</a:t>
            </a:r>
            <a:br>
              <a:rPr lang="en-US" dirty="0"/>
            </a:br>
            <a:r>
              <a:rPr lang="en-US" dirty="0"/>
              <a:t/>
            </a:r>
            <a:br>
              <a:rPr lang="en-US" dirty="0"/>
            </a:br>
            <a:endParaRPr lang="en-US" dirty="0"/>
          </a:p>
        </p:txBody>
      </p:sp>
      <p:sp>
        <p:nvSpPr>
          <p:cNvPr id="6" name="TextBox 5"/>
          <p:cNvSpPr txBox="1"/>
          <p:nvPr/>
        </p:nvSpPr>
        <p:spPr>
          <a:xfrm>
            <a:off x="4378849" y="5144438"/>
            <a:ext cx="5913886"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Change your account information</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Go to other screens</a:t>
            </a:r>
          </a:p>
        </p:txBody>
      </p:sp>
      <p:cxnSp>
        <p:nvCxnSpPr>
          <p:cNvPr id="4" name="Straight Connector 3">
            <a:extLst>
              <a:ext uri="{FF2B5EF4-FFF2-40B4-BE49-F238E27FC236}">
                <a16:creationId xmlns:a16="http://schemas.microsoft.com/office/drawing/2014/main" xmlns="" id="{2551CC2A-09D1-0D43-985A-2F6AC886B92A}"/>
              </a:ext>
            </a:extLst>
          </p:cNvPr>
          <p:cNvCxnSpPr>
            <a:cxnSpLocks/>
          </p:cNvCxnSpPr>
          <p:nvPr/>
        </p:nvCxnSpPr>
        <p:spPr>
          <a:xfrm>
            <a:off x="8198862" y="2106755"/>
            <a:ext cx="730594" cy="1"/>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CF86AB5-85DE-7C4F-8609-FE257BBC3C4E}"/>
              </a:ext>
            </a:extLst>
          </p:cNvPr>
          <p:cNvCxnSpPr>
            <a:cxnSpLocks/>
          </p:cNvCxnSpPr>
          <p:nvPr/>
        </p:nvCxnSpPr>
        <p:spPr>
          <a:xfrm>
            <a:off x="8192865" y="2286454"/>
            <a:ext cx="730594" cy="1"/>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58799BF-B66E-5C44-AE17-F8282AC2EBD5}"/>
              </a:ext>
            </a:extLst>
          </p:cNvPr>
          <p:cNvCxnSpPr>
            <a:cxnSpLocks/>
          </p:cNvCxnSpPr>
          <p:nvPr/>
        </p:nvCxnSpPr>
        <p:spPr>
          <a:xfrm>
            <a:off x="8192865" y="1931686"/>
            <a:ext cx="730594" cy="1"/>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40688C68-2AEB-0F41-AF0D-101A5DB28E5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75772"/>
          <a:stretch/>
        </p:blipFill>
        <p:spPr>
          <a:xfrm>
            <a:off x="8237799" y="3433011"/>
            <a:ext cx="3175983" cy="1368657"/>
          </a:xfrm>
          <a:prstGeom prst="rect">
            <a:avLst/>
          </a:prstGeom>
          <a:ln>
            <a:solidFill>
              <a:schemeClr val="tx1">
                <a:lumMod val="50000"/>
                <a:lumOff val="50000"/>
              </a:schemeClr>
            </a:solidFill>
          </a:ln>
        </p:spPr>
      </p:pic>
      <p:pic>
        <p:nvPicPr>
          <p:cNvPr id="19" name="Content Placeholder 5">
            <a:extLst>
              <a:ext uri="{FF2B5EF4-FFF2-40B4-BE49-F238E27FC236}">
                <a16:creationId xmlns:a16="http://schemas.microsoft.com/office/drawing/2014/main" xmlns="" id="{164FE991-12E3-CF40-A5B0-99020C32FFF9}"/>
              </a:ext>
            </a:extLst>
          </p:cNvPr>
          <p:cNvPicPr>
            <a:picLocks noChangeAspect="1"/>
          </p:cNvPicPr>
          <p:nvPr/>
        </p:nvPicPr>
        <p:blipFill rotWithShape="1">
          <a:blip r:embed="rId5">
            <a:extLst>
              <a:ext uri="{28A0092B-C50C-407E-A947-70E740481C1C}">
                <a14:useLocalDpi xmlns:a14="http://schemas.microsoft.com/office/drawing/2010/main"/>
              </a:ext>
            </a:extLst>
          </a:blip>
          <a:srcRect l="66684" b="75770"/>
          <a:stretch/>
        </p:blipFill>
        <p:spPr>
          <a:xfrm>
            <a:off x="4477227" y="3433012"/>
            <a:ext cx="3451270" cy="1368657"/>
          </a:xfrm>
          <a:prstGeom prst="rect">
            <a:avLst/>
          </a:prstGeom>
          <a:ln>
            <a:solidFill>
              <a:schemeClr val="tx1">
                <a:lumMod val="50000"/>
                <a:lumOff val="50000"/>
              </a:schemeClr>
            </a:solidFill>
          </a:ln>
        </p:spPr>
      </p:pic>
      <p:cxnSp>
        <p:nvCxnSpPr>
          <p:cNvPr id="7" name="Straight Arrow Connector 6">
            <a:extLst>
              <a:ext uri="{FF2B5EF4-FFF2-40B4-BE49-F238E27FC236}">
                <a16:creationId xmlns:a16="http://schemas.microsoft.com/office/drawing/2014/main" xmlns="" id="{9897B72C-C75A-714B-BA0F-A2C501ECDC17}"/>
              </a:ext>
            </a:extLst>
          </p:cNvPr>
          <p:cNvCxnSpPr>
            <a:cxnSpLocks/>
          </p:cNvCxnSpPr>
          <p:nvPr/>
        </p:nvCxnSpPr>
        <p:spPr>
          <a:xfrm flipH="1">
            <a:off x="4786529" y="2747046"/>
            <a:ext cx="1" cy="10563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B38DC3C6-740C-AA4F-B864-E4FD9DB08D66}"/>
              </a:ext>
            </a:extLst>
          </p:cNvPr>
          <p:cNvCxnSpPr>
            <a:cxnSpLocks/>
          </p:cNvCxnSpPr>
          <p:nvPr/>
        </p:nvCxnSpPr>
        <p:spPr>
          <a:xfrm flipH="1">
            <a:off x="8464487" y="2586798"/>
            <a:ext cx="1" cy="10563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xmlns="" id="{66385EFC-594C-A84F-A721-18D937A0845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78849" y="1866989"/>
            <a:ext cx="815360" cy="815360"/>
          </a:xfrm>
          <a:prstGeom prst="rect">
            <a:avLst/>
          </a:prstGeom>
        </p:spPr>
      </p:pic>
      <p:sp>
        <p:nvSpPr>
          <p:cNvPr id="30" name="Rectangle 29">
            <a:extLst>
              <a:ext uri="{FF2B5EF4-FFF2-40B4-BE49-F238E27FC236}">
                <a16:creationId xmlns:a16="http://schemas.microsoft.com/office/drawing/2014/main" xmlns="" id="{23310076-D29F-974D-8986-AEBEED022529}"/>
              </a:ext>
            </a:extLst>
          </p:cNvPr>
          <p:cNvSpPr/>
          <p:nvPr/>
        </p:nvSpPr>
        <p:spPr>
          <a:xfrm>
            <a:off x="4240661" y="816732"/>
            <a:ext cx="4682798" cy="646331"/>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Menu Button</a:t>
            </a:r>
          </a:p>
        </p:txBody>
      </p:sp>
    </p:spTree>
    <p:extLst>
      <p:ext uri="{BB962C8B-B14F-4D97-AF65-F5344CB8AC3E}">
        <p14:creationId xmlns:p14="http://schemas.microsoft.com/office/powerpoint/2010/main" val="2357713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046162"/>
            <a:ext cx="9144000" cy="2387600"/>
          </a:xfrm>
        </p:spPr>
        <p:txBody>
          <a:bodyPr>
            <a:normAutofit/>
          </a:bodyPr>
          <a:lstStyle/>
          <a:p>
            <a:r>
              <a:rPr lang="en-US" sz="4000" dirty="0">
                <a:solidFill>
                  <a:schemeClr val="bg1"/>
                </a:solidFill>
              </a:rPr>
              <a:t>How Does a TNC Work?</a:t>
            </a:r>
          </a:p>
        </p:txBody>
      </p:sp>
      <p:pic>
        <p:nvPicPr>
          <p:cNvPr id="4" name="Content Placeholder 6">
            <a:extLst>
              <a:ext uri="{FF2B5EF4-FFF2-40B4-BE49-F238E27FC236}">
                <a16:creationId xmlns:a16="http://schemas.microsoft.com/office/drawing/2014/main" xmlns="" id="{E78C0FCB-8567-9542-BAF3-9FD85F850A83}"/>
              </a:ext>
            </a:extLst>
          </p:cNvPr>
          <p:cNvPicPr>
            <a:picLocks noChangeAspect="1"/>
          </p:cNvPicPr>
          <p:nvPr/>
        </p:nvPicPr>
        <p:blipFill rotWithShape="1">
          <a:blip r:embed="rId4">
            <a:extLst>
              <a:ext uri="{28A0092B-C50C-407E-A947-70E740481C1C}">
                <a14:useLocalDpi xmlns:a14="http://schemas.microsoft.com/office/drawing/2010/main"/>
              </a:ext>
            </a:extLst>
          </a:blip>
          <a:srcRect l="29844" t="33195" r="28872" b="48331"/>
          <a:stretch/>
        </p:blipFill>
        <p:spPr>
          <a:xfrm>
            <a:off x="2432957" y="2017960"/>
            <a:ext cx="7173686" cy="4154240"/>
          </a:xfrm>
          <a:prstGeom prst="rect">
            <a:avLst/>
          </a:prstGeom>
        </p:spPr>
      </p:pic>
    </p:spTree>
    <p:extLst>
      <p:ext uri="{BB962C8B-B14F-4D97-AF65-F5344CB8AC3E}">
        <p14:creationId xmlns:p14="http://schemas.microsoft.com/office/powerpoint/2010/main" val="3065379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242" y="724693"/>
            <a:ext cx="3411071" cy="5349875"/>
          </a:xfrm>
        </p:spPr>
        <p:txBody>
          <a:bodyPr/>
          <a:lstStyle/>
          <a:p>
            <a:r>
              <a:rPr lang="en-US" dirty="0"/>
              <a:t>REQUEST </a:t>
            </a:r>
            <a:br>
              <a:rPr lang="en-US" dirty="0"/>
            </a:br>
            <a:r>
              <a:rPr lang="en-US" dirty="0"/>
              <a:t>A TRIP – </a:t>
            </a:r>
            <a:br>
              <a:rPr lang="en-US" dirty="0"/>
            </a:br>
            <a:r>
              <a:rPr lang="en-US" dirty="0"/>
              <a:t/>
            </a:r>
            <a:br>
              <a:rPr lang="en-US" dirty="0"/>
            </a:br>
            <a:r>
              <a:rPr lang="en-US" b="0" dirty="0"/>
              <a:t>Set Pickup Location</a:t>
            </a:r>
          </a:p>
        </p:txBody>
      </p:sp>
      <p:sp>
        <p:nvSpPr>
          <p:cNvPr id="3" name="Content Placeholder 2"/>
          <p:cNvSpPr>
            <a:spLocks noGrp="1"/>
          </p:cNvSpPr>
          <p:nvPr>
            <p:ph idx="1"/>
          </p:nvPr>
        </p:nvSpPr>
        <p:spPr>
          <a:xfrm>
            <a:off x="5026558" y="1591443"/>
            <a:ext cx="1898677" cy="1501381"/>
          </a:xfrm>
        </p:spPr>
        <p:txBody>
          <a:bodyPr>
            <a:normAutofit/>
          </a:bodyPr>
          <a:lstStyle/>
          <a:p>
            <a:pPr marL="0" indent="0">
              <a:buNone/>
            </a:pPr>
            <a:r>
              <a:rPr lang="en-US" sz="3200" dirty="0"/>
              <a:t>Your location</a:t>
            </a:r>
          </a:p>
        </p:txBody>
      </p:sp>
      <p:pic>
        <p:nvPicPr>
          <p:cNvPr id="4" name="Content Placeholder 3"/>
          <p:cNvPicPr>
            <a:picLocks noChangeAspect="1"/>
          </p:cNvPicPr>
          <p:nvPr/>
        </p:nvPicPr>
        <p:blipFill rotWithShape="1">
          <a:blip r:embed="rId4" cstate="print">
            <a:extLst>
              <a:ext uri="{28A0092B-C50C-407E-A947-70E740481C1C}">
                <a14:useLocalDpi xmlns:a14="http://schemas.microsoft.com/office/drawing/2010/main"/>
              </a:ext>
            </a:extLst>
          </a:blip>
          <a:srcRect b="17458"/>
          <a:stretch/>
        </p:blipFill>
        <p:spPr>
          <a:xfrm>
            <a:off x="7324856" y="559828"/>
            <a:ext cx="3876543" cy="5679607"/>
          </a:xfrm>
          <a:prstGeom prst="rect">
            <a:avLst/>
          </a:prstGeom>
          <a:ln>
            <a:solidFill>
              <a:schemeClr val="tx1">
                <a:lumMod val="50000"/>
                <a:lumOff val="50000"/>
              </a:schemeClr>
            </a:solidFill>
          </a:ln>
        </p:spPr>
      </p:pic>
      <p:cxnSp>
        <p:nvCxnSpPr>
          <p:cNvPr id="7" name="Straight Arrow Connector 6"/>
          <p:cNvCxnSpPr>
            <a:cxnSpLocks/>
          </p:cNvCxnSpPr>
          <p:nvPr/>
        </p:nvCxnSpPr>
        <p:spPr>
          <a:xfrm>
            <a:off x="6037729" y="2649071"/>
            <a:ext cx="3052483" cy="208429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28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8946" y="3703341"/>
            <a:ext cx="2361729" cy="1840570"/>
          </a:xfrm>
        </p:spPr>
        <p:txBody>
          <a:bodyPr>
            <a:noAutofit/>
          </a:bodyPr>
          <a:lstStyle/>
          <a:p>
            <a:pPr marL="0" indent="0">
              <a:buNone/>
            </a:pPr>
            <a:r>
              <a:rPr lang="en-US" sz="3200" dirty="0"/>
              <a:t>Type in destination </a:t>
            </a:r>
          </a:p>
        </p:txBody>
      </p:sp>
      <p:pic>
        <p:nvPicPr>
          <p:cNvPr id="4" name="Content Placeholder 3"/>
          <p:cNvPicPr>
            <a:picLocks noChangeAspect="1"/>
          </p:cNvPicPr>
          <p:nvPr/>
        </p:nvPicPr>
        <p:blipFill rotWithShape="1">
          <a:blip r:embed="rId4" cstate="print">
            <a:extLst>
              <a:ext uri="{28A0092B-C50C-407E-A947-70E740481C1C}">
                <a14:useLocalDpi xmlns:a14="http://schemas.microsoft.com/office/drawing/2010/main"/>
              </a:ext>
            </a:extLst>
          </a:blip>
          <a:srcRect b="18716"/>
          <a:stretch/>
        </p:blipFill>
        <p:spPr>
          <a:xfrm>
            <a:off x="7147560" y="566198"/>
            <a:ext cx="3932816" cy="5674208"/>
          </a:xfrm>
          <a:prstGeom prst="rect">
            <a:avLst/>
          </a:prstGeom>
          <a:ln>
            <a:solidFill>
              <a:schemeClr val="tx1">
                <a:lumMod val="50000"/>
                <a:lumOff val="50000"/>
              </a:schemeClr>
            </a:solidFill>
          </a:ln>
        </p:spPr>
      </p:pic>
      <p:cxnSp>
        <p:nvCxnSpPr>
          <p:cNvPr id="6" name="Straight Arrow Connector 5"/>
          <p:cNvCxnSpPr>
            <a:cxnSpLocks/>
          </p:cNvCxnSpPr>
          <p:nvPr/>
        </p:nvCxnSpPr>
        <p:spPr>
          <a:xfrm flipV="1">
            <a:off x="5889811" y="1787812"/>
            <a:ext cx="1623508" cy="1614200"/>
          </a:xfrm>
          <a:prstGeom prst="straightConnector1">
            <a:avLst/>
          </a:prstGeom>
          <a:ln w="41275">
            <a:solidFill>
              <a:schemeClr val="accent1"/>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xmlns="" id="{2D8FAF95-95AE-F341-8AAB-1983E4A51FCF}"/>
              </a:ext>
            </a:extLst>
          </p:cNvPr>
          <p:cNvSpPr>
            <a:spLocks noGrp="1"/>
          </p:cNvSpPr>
          <p:nvPr>
            <p:ph type="title"/>
          </p:nvPr>
        </p:nvSpPr>
        <p:spPr/>
        <p:txBody>
          <a:bodyPr/>
          <a:lstStyle/>
          <a:p>
            <a:r>
              <a:rPr lang="en-US" dirty="0"/>
              <a:t>REQUEST </a:t>
            </a:r>
            <a:br>
              <a:rPr lang="en-US" dirty="0"/>
            </a:br>
            <a:r>
              <a:rPr lang="en-US" dirty="0"/>
              <a:t>A TRIP – </a:t>
            </a:r>
            <a:br>
              <a:rPr lang="en-US" dirty="0"/>
            </a:br>
            <a:r>
              <a:rPr lang="en-US" dirty="0"/>
              <a:t/>
            </a:r>
            <a:br>
              <a:rPr lang="en-US" dirty="0"/>
            </a:br>
            <a:r>
              <a:rPr lang="en-US" b="0" dirty="0"/>
              <a:t>Set Pickup Location</a:t>
            </a:r>
          </a:p>
        </p:txBody>
      </p:sp>
    </p:spTree>
    <p:extLst>
      <p:ext uri="{BB962C8B-B14F-4D97-AF65-F5344CB8AC3E}">
        <p14:creationId xmlns:p14="http://schemas.microsoft.com/office/powerpoint/2010/main" val="400191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4671796" y="803275"/>
            <a:ext cx="3016767" cy="5373616"/>
          </a:xfrm>
          <a:ln>
            <a:solidFill>
              <a:schemeClr val="tx1">
                <a:lumMod val="50000"/>
                <a:lumOff val="50000"/>
              </a:schemeClr>
            </a:solidFill>
          </a:ln>
        </p:spPr>
      </p:pic>
      <p:sp>
        <p:nvSpPr>
          <p:cNvPr id="6" name="TextBox 5"/>
          <p:cNvSpPr txBox="1"/>
          <p:nvPr/>
        </p:nvSpPr>
        <p:spPr>
          <a:xfrm>
            <a:off x="9147903" y="3946558"/>
            <a:ext cx="238302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Select ride option. </a:t>
            </a:r>
          </a:p>
        </p:txBody>
      </p:sp>
      <p:cxnSp>
        <p:nvCxnSpPr>
          <p:cNvPr id="8" name="Straight Arrow Connector 7"/>
          <p:cNvCxnSpPr/>
          <p:nvPr/>
        </p:nvCxnSpPr>
        <p:spPr>
          <a:xfrm flipH="1" flipV="1">
            <a:off x="6954661" y="4423612"/>
            <a:ext cx="2193242" cy="16756"/>
          </a:xfrm>
          <a:prstGeom prst="straightConnector1">
            <a:avLst/>
          </a:prstGeom>
          <a:ln w="41275">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147903" y="5215280"/>
            <a:ext cx="2350552"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Then touch “confirm.”</a:t>
            </a:r>
          </a:p>
        </p:txBody>
      </p:sp>
      <p:cxnSp>
        <p:nvCxnSpPr>
          <p:cNvPr id="11" name="Straight Arrow Connector 10"/>
          <p:cNvCxnSpPr/>
          <p:nvPr/>
        </p:nvCxnSpPr>
        <p:spPr>
          <a:xfrm flipH="1" flipV="1">
            <a:off x="7598284" y="5819274"/>
            <a:ext cx="1446949" cy="16755"/>
          </a:xfrm>
          <a:prstGeom prst="straightConnector1">
            <a:avLst/>
          </a:prstGeom>
          <a:ln w="41275">
            <a:tailEnd type="triangle" w="lg" len="med"/>
          </a:ln>
        </p:spPr>
        <p:style>
          <a:lnRef idx="1">
            <a:schemeClr val="accent1"/>
          </a:lnRef>
          <a:fillRef idx="0">
            <a:schemeClr val="accent1"/>
          </a:fillRef>
          <a:effectRef idx="0">
            <a:schemeClr val="accent1"/>
          </a:effectRef>
          <a:fontRef idx="minor">
            <a:schemeClr val="tx1"/>
          </a:fontRef>
        </p:style>
      </p:cxnSp>
      <p:sp>
        <p:nvSpPr>
          <p:cNvPr id="9" name="Title 6">
            <a:extLst>
              <a:ext uri="{FF2B5EF4-FFF2-40B4-BE49-F238E27FC236}">
                <a16:creationId xmlns:a16="http://schemas.microsoft.com/office/drawing/2014/main" xmlns="" id="{FEC8F5D2-E985-364B-9838-12C3A153AD37}"/>
              </a:ext>
            </a:extLst>
          </p:cNvPr>
          <p:cNvSpPr>
            <a:spLocks noGrp="1"/>
          </p:cNvSpPr>
          <p:nvPr>
            <p:ph type="title"/>
          </p:nvPr>
        </p:nvSpPr>
        <p:spPr/>
        <p:txBody>
          <a:bodyPr/>
          <a:lstStyle/>
          <a:p>
            <a:r>
              <a:rPr lang="en-US" dirty="0"/>
              <a:t>REQUEST </a:t>
            </a:r>
            <a:br>
              <a:rPr lang="en-US" dirty="0"/>
            </a:br>
            <a:r>
              <a:rPr lang="en-US" dirty="0"/>
              <a:t>A TRIP – </a:t>
            </a:r>
            <a:br>
              <a:rPr lang="en-US" dirty="0"/>
            </a:br>
            <a:r>
              <a:rPr lang="en-US" dirty="0"/>
              <a:t/>
            </a:r>
            <a:br>
              <a:rPr lang="en-US" dirty="0"/>
            </a:br>
            <a:r>
              <a:rPr lang="en-US" b="0" dirty="0"/>
              <a:t>Set Pickup Location</a:t>
            </a:r>
            <a:endParaRPr lang="en-US" dirty="0"/>
          </a:p>
        </p:txBody>
      </p:sp>
    </p:spTree>
    <p:extLst>
      <p:ext uri="{BB962C8B-B14F-4D97-AF65-F5344CB8AC3E}">
        <p14:creationId xmlns:p14="http://schemas.microsoft.com/office/powerpoint/2010/main" val="166759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046162"/>
            <a:ext cx="9144000" cy="2387600"/>
          </a:xfrm>
        </p:spPr>
        <p:txBody>
          <a:bodyPr>
            <a:normAutofit/>
          </a:bodyPr>
          <a:lstStyle/>
          <a:p>
            <a:r>
              <a:rPr lang="en-US" sz="4000" dirty="0">
                <a:solidFill>
                  <a:schemeClr val="bg1"/>
                </a:solidFill>
              </a:rPr>
              <a:t>How Does a TNC Work?</a:t>
            </a:r>
          </a:p>
        </p:txBody>
      </p:sp>
      <p:pic>
        <p:nvPicPr>
          <p:cNvPr id="4" name="Content Placeholder 6">
            <a:extLst>
              <a:ext uri="{FF2B5EF4-FFF2-40B4-BE49-F238E27FC236}">
                <a16:creationId xmlns:a16="http://schemas.microsoft.com/office/drawing/2014/main" xmlns="" id="{C842DC37-792F-3C45-BD19-51405BEE891B}"/>
              </a:ext>
            </a:extLst>
          </p:cNvPr>
          <p:cNvPicPr>
            <a:picLocks noChangeAspect="1"/>
          </p:cNvPicPr>
          <p:nvPr/>
        </p:nvPicPr>
        <p:blipFill rotWithShape="1">
          <a:blip r:embed="rId4">
            <a:extLst>
              <a:ext uri="{28A0092B-C50C-407E-A947-70E740481C1C}">
                <a14:useLocalDpi xmlns:a14="http://schemas.microsoft.com/office/drawing/2010/main"/>
              </a:ext>
            </a:extLst>
          </a:blip>
          <a:srcRect l="28889" t="51567" r="28797" b="33436"/>
          <a:stretch/>
        </p:blipFill>
        <p:spPr>
          <a:xfrm>
            <a:off x="1447800" y="1909034"/>
            <a:ext cx="9164048" cy="4203007"/>
          </a:xfrm>
          <a:prstGeom prst="rect">
            <a:avLst/>
          </a:prstGeom>
        </p:spPr>
      </p:pic>
    </p:spTree>
    <p:extLst>
      <p:ext uri="{BB962C8B-B14F-4D97-AF65-F5344CB8AC3E}">
        <p14:creationId xmlns:p14="http://schemas.microsoft.com/office/powerpoint/2010/main" val="136146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693E9FDF-561B-7640-8840-2F3FE15EBD18}"/>
              </a:ext>
            </a:extLst>
          </p:cNvPr>
          <p:cNvSpPr>
            <a:spLocks noGrp="1"/>
          </p:cNvSpPr>
          <p:nvPr>
            <p:ph type="title"/>
          </p:nvPr>
        </p:nvSpPr>
        <p:spPr/>
        <p:txBody>
          <a:bodyPr/>
          <a:lstStyle/>
          <a:p>
            <a:r>
              <a:rPr lang="en-US" dirty="0"/>
              <a:t>Pick Up</a:t>
            </a:r>
          </a:p>
        </p:txBody>
      </p:sp>
      <p:pic>
        <p:nvPicPr>
          <p:cNvPr id="4" name="Content Placeholder 5"/>
          <p:cNvPicPr>
            <a:picLocks noGrp="1" noChangeAspect="1"/>
          </p:cNvPicPr>
          <p:nvPr>
            <p:ph idx="1"/>
          </p:nvPr>
        </p:nvPicPr>
        <p:blipFill rotWithShape="1">
          <a:blip r:embed="rId4">
            <a:extLst>
              <a:ext uri="{28A0092B-C50C-407E-A947-70E740481C1C}">
                <a14:useLocalDpi xmlns:a14="http://schemas.microsoft.com/office/drawing/2010/main"/>
              </a:ext>
            </a:extLst>
          </a:blip>
          <a:srcRect l="66484"/>
          <a:stretch/>
        </p:blipFill>
        <p:spPr>
          <a:xfrm>
            <a:off x="4314656" y="803275"/>
            <a:ext cx="3332078" cy="5421180"/>
          </a:xfrm>
          <a:prstGeom prst="rect">
            <a:avLst/>
          </a:prstGeom>
          <a:ln>
            <a:solidFill>
              <a:schemeClr val="tx1">
                <a:lumMod val="50000"/>
                <a:lumOff val="50000"/>
              </a:schemeClr>
            </a:solidFill>
          </a:ln>
        </p:spPr>
      </p:pic>
      <p:sp>
        <p:nvSpPr>
          <p:cNvPr id="5" name="TextBox 4"/>
          <p:cNvSpPr txBox="1"/>
          <p:nvPr/>
        </p:nvSpPr>
        <p:spPr>
          <a:xfrm>
            <a:off x="8609932" y="2190480"/>
            <a:ext cx="2871536"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Your driver and car shown here.</a:t>
            </a:r>
          </a:p>
        </p:txBody>
      </p:sp>
      <p:cxnSp>
        <p:nvCxnSpPr>
          <p:cNvPr id="9" name="Straight Arrow Connector 8"/>
          <p:cNvCxnSpPr>
            <a:cxnSpLocks/>
          </p:cNvCxnSpPr>
          <p:nvPr/>
        </p:nvCxnSpPr>
        <p:spPr>
          <a:xfrm flipH="1">
            <a:off x="7259053" y="2979286"/>
            <a:ext cx="1132303" cy="865472"/>
          </a:xfrm>
          <a:prstGeom prst="straightConnector1">
            <a:avLst/>
          </a:prstGeom>
          <a:ln w="41275">
            <a:headEnd w="lg" len="med"/>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609932" y="3994485"/>
            <a:ext cx="2539333"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Share your trip information with a friend or relative.</a:t>
            </a:r>
          </a:p>
        </p:txBody>
      </p:sp>
      <p:cxnSp>
        <p:nvCxnSpPr>
          <p:cNvPr id="13" name="Straight Arrow Connector 12"/>
          <p:cNvCxnSpPr/>
          <p:nvPr/>
        </p:nvCxnSpPr>
        <p:spPr>
          <a:xfrm>
            <a:off x="6347995" y="5035673"/>
            <a:ext cx="0" cy="35533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V="1">
            <a:off x="6341645" y="4264585"/>
            <a:ext cx="2268287" cy="777438"/>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807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3275"/>
            <a:ext cx="3200400" cy="5197475"/>
          </a:xfrm>
        </p:spPr>
        <p:txBody>
          <a:bodyPr>
            <a:normAutofit/>
          </a:bodyPr>
          <a:lstStyle/>
          <a:p>
            <a:r>
              <a:rPr lang="en-US" sz="3200" dirty="0"/>
              <a:t>What Is a Transportation Network Company?</a:t>
            </a:r>
          </a:p>
        </p:txBody>
      </p:sp>
      <p:pic>
        <p:nvPicPr>
          <p:cNvPr id="5" name="Picture 4">
            <a:extLst>
              <a:ext uri="{FF2B5EF4-FFF2-40B4-BE49-F238E27FC236}">
                <a16:creationId xmlns:a16="http://schemas.microsoft.com/office/drawing/2014/main" xmlns="" id="{75A71809-D820-9343-9605-DE8059064C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89" t="24444" r="18113" b="22963"/>
          <a:stretch/>
        </p:blipFill>
        <p:spPr>
          <a:xfrm>
            <a:off x="6593133" y="4891087"/>
            <a:ext cx="1684248" cy="1133475"/>
          </a:xfrm>
          <a:prstGeom prst="rect">
            <a:avLst/>
          </a:prstGeom>
        </p:spPr>
      </p:pic>
      <p:pic>
        <p:nvPicPr>
          <p:cNvPr id="7" name="Picture 6">
            <a:extLst>
              <a:ext uri="{FF2B5EF4-FFF2-40B4-BE49-F238E27FC236}">
                <a16:creationId xmlns:a16="http://schemas.microsoft.com/office/drawing/2014/main" xmlns="" id="{E2BC69EE-BB7A-364E-B880-2835CD2E51B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37563" y="4891087"/>
            <a:ext cx="1156607" cy="1133475"/>
          </a:xfrm>
          <a:prstGeom prst="rect">
            <a:avLst/>
          </a:prstGeom>
        </p:spPr>
      </p:pic>
      <p:sp>
        <p:nvSpPr>
          <p:cNvPr id="8" name="TextBox 7">
            <a:extLst>
              <a:ext uri="{FF2B5EF4-FFF2-40B4-BE49-F238E27FC236}">
                <a16:creationId xmlns:a16="http://schemas.microsoft.com/office/drawing/2014/main" xmlns="" id="{A8777B6D-F5B6-5B4E-9FB8-87C23D8C716D}"/>
              </a:ext>
            </a:extLst>
          </p:cNvPr>
          <p:cNvSpPr txBox="1"/>
          <p:nvPr/>
        </p:nvSpPr>
        <p:spPr>
          <a:xfrm>
            <a:off x="4410726" y="1066800"/>
            <a:ext cx="6884959" cy="4031873"/>
          </a:xfrm>
          <a:prstGeom prst="rect">
            <a:avLst/>
          </a:prstGeom>
          <a:noFill/>
        </p:spPr>
        <p:txBody>
          <a:bodyPr wrap="square" rtlCol="0">
            <a:spAutoFit/>
          </a:bodyPr>
          <a:lstStyle/>
          <a:p>
            <a:r>
              <a:rPr lang="en-US" sz="4800" b="1" dirty="0">
                <a:latin typeface="Arial" panose="020B0604020202020204" pitchFamily="34" charset="0"/>
                <a:cs typeface="Arial" panose="020B0604020202020204" pitchFamily="34" charset="0"/>
              </a:rPr>
              <a:t>Car-for-hire service</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Pre-arranged ride between drivers and passengers</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Matches riders and drivers through Smartphone app</a:t>
            </a:r>
          </a:p>
          <a:p>
            <a:endParaRPr lang="en-US" sz="4800" b="1" dirty="0">
              <a:latin typeface="Arial" panose="020B0604020202020204" pitchFamily="34" charset="0"/>
              <a:cs typeface="Arial" panose="020B0604020202020204" pitchFamily="34" charset="0"/>
            </a:endParaRPr>
          </a:p>
          <a:p>
            <a:endParaRPr lang="en-US" sz="4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968F31B1-A4F9-2A4D-9E25-1CE8F19A5093}"/>
              </a:ext>
            </a:extLst>
          </p:cNvPr>
          <p:cNvSpPr/>
          <p:nvPr/>
        </p:nvSpPr>
        <p:spPr>
          <a:xfrm>
            <a:off x="4399859" y="3965198"/>
            <a:ext cx="2579552" cy="707886"/>
          </a:xfrm>
          <a:prstGeom prst="rect">
            <a:avLst/>
          </a:prstGeom>
        </p:spPr>
        <p:txBody>
          <a:bodyPr wrap="none">
            <a:spAutoFit/>
          </a:bodyPr>
          <a:lstStyle/>
          <a:p>
            <a:r>
              <a:rPr lang="en-US" sz="4000" b="1" dirty="0">
                <a:latin typeface="Arial" panose="020B0604020202020204" pitchFamily="34" charset="0"/>
                <a:cs typeface="Arial" panose="020B0604020202020204" pitchFamily="34" charset="0"/>
              </a:rPr>
              <a:t>Examples</a:t>
            </a:r>
          </a:p>
        </p:txBody>
      </p:sp>
      <p:sp>
        <p:nvSpPr>
          <p:cNvPr id="12" name="Rectangle 11">
            <a:extLst>
              <a:ext uri="{FF2B5EF4-FFF2-40B4-BE49-F238E27FC236}">
                <a16:creationId xmlns:a16="http://schemas.microsoft.com/office/drawing/2014/main" xmlns="" id="{8DC2246F-032A-B24C-86D3-AEE696785474}"/>
              </a:ext>
            </a:extLst>
          </p:cNvPr>
          <p:cNvSpPr/>
          <p:nvPr/>
        </p:nvSpPr>
        <p:spPr>
          <a:xfrm>
            <a:off x="8495163" y="4800421"/>
            <a:ext cx="2800522" cy="1200329"/>
          </a:xfrm>
          <a:prstGeom prst="rect">
            <a:avLst/>
          </a:prstGeom>
        </p:spPr>
        <p:txBody>
          <a:bodyPr wrap="square">
            <a:spAutoFit/>
          </a:bodyPr>
          <a:lstStyle/>
          <a:p>
            <a:pPr lvl="1"/>
            <a:r>
              <a:rPr lang="en-US" sz="2400" dirty="0">
                <a:latin typeface="Arial" panose="020B0604020202020204" pitchFamily="34" charset="0"/>
                <a:cs typeface="Arial" panose="020B0604020202020204" pitchFamily="34" charset="0"/>
              </a:rPr>
              <a:t>Other regional and local companies</a:t>
            </a:r>
          </a:p>
        </p:txBody>
      </p:sp>
    </p:spTree>
    <p:extLst>
      <p:ext uri="{BB962C8B-B14F-4D97-AF65-F5344CB8AC3E}">
        <p14:creationId xmlns:p14="http://schemas.microsoft.com/office/powerpoint/2010/main" val="822213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992DA-409C-C544-A181-AAC0C1B36E91}"/>
              </a:ext>
            </a:extLst>
          </p:cNvPr>
          <p:cNvSpPr>
            <a:spLocks noGrp="1"/>
          </p:cNvSpPr>
          <p:nvPr>
            <p:ph type="title"/>
          </p:nvPr>
        </p:nvSpPr>
        <p:spPr/>
        <p:txBody>
          <a:bodyPr/>
          <a:lstStyle/>
          <a:p>
            <a:r>
              <a:rPr lang="en-US" dirty="0"/>
              <a:t>Pick Up</a:t>
            </a:r>
          </a:p>
        </p:txBody>
      </p:sp>
      <p:pic>
        <p:nvPicPr>
          <p:cNvPr id="4" name="Content Placeholder 5"/>
          <p:cNvPicPr>
            <a:picLocks noGrp="1" noChangeAspect="1"/>
          </p:cNvPicPr>
          <p:nvPr>
            <p:ph idx="1"/>
          </p:nvPr>
        </p:nvPicPr>
        <p:blipFill rotWithShape="1">
          <a:blip r:embed="rId4">
            <a:extLst>
              <a:ext uri="{28A0092B-C50C-407E-A947-70E740481C1C}">
                <a14:useLocalDpi xmlns:a14="http://schemas.microsoft.com/office/drawing/2010/main"/>
              </a:ext>
            </a:extLst>
          </a:blip>
          <a:srcRect l="66742"/>
          <a:stretch/>
        </p:blipFill>
        <p:spPr>
          <a:xfrm>
            <a:off x="4533900" y="655999"/>
            <a:ext cx="3374858" cy="5533428"/>
          </a:xfrm>
          <a:prstGeom prst="rect">
            <a:avLst/>
          </a:prstGeom>
        </p:spPr>
      </p:pic>
      <p:sp>
        <p:nvSpPr>
          <p:cNvPr id="6" name="TextBox 5"/>
          <p:cNvSpPr txBox="1"/>
          <p:nvPr/>
        </p:nvSpPr>
        <p:spPr>
          <a:xfrm>
            <a:off x="8707354" y="2514772"/>
            <a:ext cx="3089108"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Map shows your driver’s progress toward your location. </a:t>
            </a:r>
          </a:p>
        </p:txBody>
      </p:sp>
      <p:cxnSp>
        <p:nvCxnSpPr>
          <p:cNvPr id="8" name="Straight Arrow Connector 7"/>
          <p:cNvCxnSpPr>
            <a:cxnSpLocks/>
          </p:cNvCxnSpPr>
          <p:nvPr/>
        </p:nvCxnSpPr>
        <p:spPr>
          <a:xfrm flipH="1" flipV="1">
            <a:off x="5852362" y="2754878"/>
            <a:ext cx="2710613" cy="20773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60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8EDF751-1328-0049-ABA0-02C95431BA8A}"/>
              </a:ext>
            </a:extLst>
          </p:cNvPr>
          <p:cNvSpPr>
            <a:spLocks noGrp="1"/>
          </p:cNvSpPr>
          <p:nvPr>
            <p:ph type="title"/>
          </p:nvPr>
        </p:nvSpPr>
        <p:spPr/>
        <p:txBody>
          <a:bodyPr>
            <a:normAutofit/>
          </a:bodyPr>
          <a:lstStyle/>
          <a:p>
            <a:r>
              <a:rPr lang="en-US" sz="3600" dirty="0"/>
              <a:t>Pick Up – </a:t>
            </a:r>
            <a:r>
              <a:rPr lang="en-US" sz="3600" b="0" dirty="0"/>
              <a:t>Ride Arrives</a:t>
            </a:r>
          </a:p>
        </p:txBody>
      </p:sp>
      <p:pic>
        <p:nvPicPr>
          <p:cNvPr id="4" name="Content Placeholder 3"/>
          <p:cNvPicPr>
            <a:picLocks noGrp="1" noChangeAspect="1"/>
          </p:cNvPicPr>
          <p:nvPr>
            <p:ph idx="4294967295"/>
          </p:nvPr>
        </p:nvPicPr>
        <p:blipFill rotWithShape="1">
          <a:blip r:embed="rId4">
            <a:extLst>
              <a:ext uri="{28A0092B-C50C-407E-A947-70E740481C1C}">
                <a14:useLocalDpi xmlns:a14="http://schemas.microsoft.com/office/drawing/2010/main"/>
              </a:ext>
            </a:extLst>
          </a:blip>
          <a:srcRect l="2346" t="7540" r="1936" b="7625"/>
          <a:stretch/>
        </p:blipFill>
        <p:spPr>
          <a:xfrm>
            <a:off x="3987364" y="1475873"/>
            <a:ext cx="7734473" cy="4256431"/>
          </a:xfrm>
          <a:blipFill>
            <a:blip r:embed="rId5"/>
            <a:tile tx="0" ty="0" sx="100000" sy="100000" flip="none" algn="tl"/>
          </a:blipFill>
        </p:spPr>
      </p:pic>
      <p:sp>
        <p:nvSpPr>
          <p:cNvPr id="5" name="TextBox 4"/>
          <p:cNvSpPr txBox="1"/>
          <p:nvPr/>
        </p:nvSpPr>
        <p:spPr>
          <a:xfrm>
            <a:off x="7017491" y="7218110"/>
            <a:ext cx="4455622" cy="1477328"/>
          </a:xfrm>
          <a:prstGeom prst="rect">
            <a:avLst/>
          </a:prstGeom>
          <a:noFill/>
        </p:spPr>
        <p:txBody>
          <a:bodyPr wrap="square" rtlCol="0">
            <a:spAutoFit/>
          </a:bodyPr>
          <a:lstStyle/>
          <a:p>
            <a:r>
              <a:rPr lang="en-US" dirty="0"/>
              <a:t>**Need to possibly get a picture of a driver actually showing up live in an app (just a pic showing what to check for/ask when the driver does arrive.) (can stage with an actual Uber driver if need be)**</a:t>
            </a:r>
          </a:p>
        </p:txBody>
      </p:sp>
      <p:sp>
        <p:nvSpPr>
          <p:cNvPr id="8" name="Title 1">
            <a:extLst>
              <a:ext uri="{FF2B5EF4-FFF2-40B4-BE49-F238E27FC236}">
                <a16:creationId xmlns:a16="http://schemas.microsoft.com/office/drawing/2014/main" xmlns="" id="{913F64B1-E000-034E-B9F3-ECFC282B74D7}"/>
              </a:ext>
            </a:extLst>
          </p:cNvPr>
          <p:cNvSpPr txBox="1">
            <a:spLocks/>
          </p:cNvSpPr>
          <p:nvPr/>
        </p:nvSpPr>
        <p:spPr>
          <a:xfrm>
            <a:off x="838200" y="803275"/>
            <a:ext cx="3200400" cy="51974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l"/>
            <a:r>
              <a:rPr lang="en-US" sz="3600" dirty="0"/>
              <a:t>Pick Up</a:t>
            </a:r>
          </a:p>
          <a:p>
            <a:pPr algn="l"/>
            <a:endParaRPr lang="en-US" sz="2800" dirty="0"/>
          </a:p>
          <a:p>
            <a:pPr algn="l"/>
            <a:r>
              <a:rPr lang="en-US" sz="3600" b="0" dirty="0"/>
              <a:t>Ride Arrives</a:t>
            </a:r>
          </a:p>
        </p:txBody>
      </p:sp>
    </p:spTree>
    <p:extLst>
      <p:ext uri="{BB962C8B-B14F-4D97-AF65-F5344CB8AC3E}">
        <p14:creationId xmlns:p14="http://schemas.microsoft.com/office/powerpoint/2010/main" val="216384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046162"/>
            <a:ext cx="9144000" cy="2387600"/>
          </a:xfrm>
        </p:spPr>
        <p:txBody>
          <a:bodyPr>
            <a:normAutofit/>
          </a:bodyPr>
          <a:lstStyle/>
          <a:p>
            <a:r>
              <a:rPr lang="en-US" sz="4000" dirty="0">
                <a:solidFill>
                  <a:schemeClr val="bg1"/>
                </a:solidFill>
              </a:rPr>
              <a:t>How Does a TNC Work?</a:t>
            </a:r>
          </a:p>
        </p:txBody>
      </p:sp>
      <p:pic>
        <p:nvPicPr>
          <p:cNvPr id="4" name="Content Placeholder 6">
            <a:extLst>
              <a:ext uri="{FF2B5EF4-FFF2-40B4-BE49-F238E27FC236}">
                <a16:creationId xmlns:a16="http://schemas.microsoft.com/office/drawing/2014/main" xmlns="" id="{F6E347FD-274A-6641-B97C-220B9232D003}"/>
              </a:ext>
            </a:extLst>
          </p:cNvPr>
          <p:cNvPicPr>
            <a:picLocks noChangeAspect="1"/>
          </p:cNvPicPr>
          <p:nvPr/>
        </p:nvPicPr>
        <p:blipFill rotWithShape="1">
          <a:blip r:embed="rId4">
            <a:extLst>
              <a:ext uri="{28A0092B-C50C-407E-A947-70E740481C1C}">
                <a14:useLocalDpi xmlns:a14="http://schemas.microsoft.com/office/drawing/2010/main"/>
              </a:ext>
            </a:extLst>
          </a:blip>
          <a:srcRect l="28889" t="66974" r="28797" b="18029"/>
          <a:stretch/>
        </p:blipFill>
        <p:spPr>
          <a:xfrm>
            <a:off x="1447800" y="1909034"/>
            <a:ext cx="9164048" cy="4203007"/>
          </a:xfrm>
          <a:prstGeom prst="rect">
            <a:avLst/>
          </a:prstGeom>
        </p:spPr>
      </p:pic>
    </p:spTree>
    <p:extLst>
      <p:ext uri="{BB962C8B-B14F-4D97-AF65-F5344CB8AC3E}">
        <p14:creationId xmlns:p14="http://schemas.microsoft.com/office/powerpoint/2010/main" val="3196442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3275"/>
            <a:ext cx="2482516" cy="5197475"/>
          </a:xfrm>
        </p:spPr>
        <p:txBody>
          <a:bodyPr/>
          <a:lstStyle/>
          <a:p>
            <a:r>
              <a:rPr lang="en-US" dirty="0"/>
              <a:t>During </a:t>
            </a:r>
            <a:br>
              <a:rPr lang="en-US" dirty="0"/>
            </a:br>
            <a:r>
              <a:rPr lang="en-US" dirty="0"/>
              <a:t>the Trip</a:t>
            </a:r>
          </a:p>
        </p:txBody>
      </p:sp>
      <p:sp>
        <p:nvSpPr>
          <p:cNvPr id="3" name="Content Placeholder 2"/>
          <p:cNvSpPr>
            <a:spLocks noGrp="1"/>
          </p:cNvSpPr>
          <p:nvPr>
            <p:ph idx="1"/>
          </p:nvPr>
        </p:nvSpPr>
        <p:spPr>
          <a:xfrm>
            <a:off x="4459705" y="1122948"/>
            <a:ext cx="6821025" cy="1171074"/>
          </a:xfrm>
        </p:spPr>
        <p:txBody>
          <a:bodyPr/>
          <a:lstStyle/>
          <a:p>
            <a:r>
              <a:rPr lang="en-US" dirty="0"/>
              <a:t>Track your location on the map</a:t>
            </a:r>
          </a:p>
          <a:p>
            <a:r>
              <a:rPr lang="en-US" dirty="0"/>
              <a:t>Exit the vehicle at your destination</a:t>
            </a:r>
          </a:p>
          <a:p>
            <a:pPr marL="0" indent="0">
              <a:buNone/>
            </a:pPr>
            <a:endParaRPr lang="en-US" dirty="0"/>
          </a:p>
        </p:txBody>
      </p:sp>
      <p:sp>
        <p:nvSpPr>
          <p:cNvPr id="4" name="TextBox 3"/>
          <p:cNvSpPr txBox="1"/>
          <p:nvPr/>
        </p:nvSpPr>
        <p:spPr>
          <a:xfrm>
            <a:off x="12444663" y="2837265"/>
            <a:ext cx="3068053" cy="2585323"/>
          </a:xfrm>
          <a:prstGeom prst="rect">
            <a:avLst/>
          </a:prstGeom>
          <a:noFill/>
        </p:spPr>
        <p:txBody>
          <a:bodyPr wrap="square" rtlCol="0">
            <a:spAutoFit/>
          </a:bodyPr>
          <a:lstStyle/>
          <a:p>
            <a:r>
              <a:rPr lang="en-US" dirty="0"/>
              <a:t>**We need a picture of the GPS during a ‘current-ride’ displaying the geographic location, or we could use a picture of the location showing they have made it to their destination successfully (can stage with an actual </a:t>
            </a:r>
            <a:r>
              <a:rPr lang="en-US" dirty="0" err="1"/>
              <a:t>uber</a:t>
            </a:r>
            <a:r>
              <a:rPr lang="en-US" dirty="0"/>
              <a:t> driver if need be)**</a:t>
            </a:r>
          </a:p>
        </p:txBody>
      </p:sp>
      <p:pic>
        <p:nvPicPr>
          <p:cNvPr id="6" name="Picture 5">
            <a:extLst>
              <a:ext uri="{FF2B5EF4-FFF2-40B4-BE49-F238E27FC236}">
                <a16:creationId xmlns:a16="http://schemas.microsoft.com/office/drawing/2014/main" xmlns="" id="{BA9A46AB-366A-2E41-924D-57FA217C459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3472" b="14401"/>
          <a:stretch/>
        </p:blipFill>
        <p:spPr>
          <a:xfrm>
            <a:off x="4459705" y="2322270"/>
            <a:ext cx="2805642" cy="3100318"/>
          </a:xfrm>
          <a:prstGeom prst="rect">
            <a:avLst/>
          </a:prstGeom>
          <a:solidFill>
            <a:schemeClr val="tx1"/>
          </a:solidFill>
          <a:ln>
            <a:solidFill>
              <a:schemeClr val="tx1">
                <a:lumMod val="50000"/>
                <a:lumOff val="50000"/>
              </a:schemeClr>
            </a:solidFill>
          </a:ln>
        </p:spPr>
      </p:pic>
      <p:pic>
        <p:nvPicPr>
          <p:cNvPr id="10" name="Picture 9">
            <a:extLst>
              <a:ext uri="{FF2B5EF4-FFF2-40B4-BE49-F238E27FC236}">
                <a16:creationId xmlns:a16="http://schemas.microsoft.com/office/drawing/2014/main" xmlns="" id="{77D66381-A724-3249-B842-A0C7A6C6312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4409"/>
          <a:stretch/>
        </p:blipFill>
        <p:spPr>
          <a:xfrm>
            <a:off x="7434634" y="2322270"/>
            <a:ext cx="3980396" cy="3100318"/>
          </a:xfrm>
          <a:prstGeom prst="rect">
            <a:avLst/>
          </a:prstGeom>
          <a:ln>
            <a:solidFill>
              <a:schemeClr val="tx1">
                <a:lumMod val="50000"/>
                <a:lumOff val="50000"/>
              </a:schemeClr>
            </a:solidFill>
          </a:ln>
        </p:spPr>
      </p:pic>
    </p:spTree>
    <p:extLst>
      <p:ext uri="{BB962C8B-B14F-4D97-AF65-F5344CB8AC3E}">
        <p14:creationId xmlns:p14="http://schemas.microsoft.com/office/powerpoint/2010/main" val="2285006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046162"/>
            <a:ext cx="9144000" cy="2387600"/>
          </a:xfrm>
        </p:spPr>
        <p:txBody>
          <a:bodyPr>
            <a:normAutofit/>
          </a:bodyPr>
          <a:lstStyle/>
          <a:p>
            <a:r>
              <a:rPr lang="en-US" sz="4000" dirty="0">
                <a:solidFill>
                  <a:schemeClr val="bg1"/>
                </a:solidFill>
              </a:rPr>
              <a:t>How Does a TNC Work?</a:t>
            </a:r>
          </a:p>
        </p:txBody>
      </p:sp>
      <p:pic>
        <p:nvPicPr>
          <p:cNvPr id="4" name="Content Placeholder 6">
            <a:extLst>
              <a:ext uri="{FF2B5EF4-FFF2-40B4-BE49-F238E27FC236}">
                <a16:creationId xmlns:a16="http://schemas.microsoft.com/office/drawing/2014/main" xmlns="" id="{5307ACEC-DB6A-A242-AB18-03F6E81A500D}"/>
              </a:ext>
            </a:extLst>
          </p:cNvPr>
          <p:cNvPicPr>
            <a:picLocks noChangeAspect="1"/>
          </p:cNvPicPr>
          <p:nvPr/>
        </p:nvPicPr>
        <p:blipFill rotWithShape="1">
          <a:blip r:embed="rId4">
            <a:extLst>
              <a:ext uri="{28A0092B-C50C-407E-A947-70E740481C1C}">
                <a14:useLocalDpi xmlns:a14="http://schemas.microsoft.com/office/drawing/2010/main"/>
              </a:ext>
            </a:extLst>
          </a:blip>
          <a:srcRect l="28889" t="82341" r="28797" b="3898"/>
          <a:stretch/>
        </p:blipFill>
        <p:spPr>
          <a:xfrm>
            <a:off x="1447800" y="2061435"/>
            <a:ext cx="9164048" cy="3856766"/>
          </a:xfrm>
          <a:prstGeom prst="rect">
            <a:avLst/>
          </a:prstGeom>
        </p:spPr>
      </p:pic>
    </p:spTree>
    <p:extLst>
      <p:ext uri="{BB962C8B-B14F-4D97-AF65-F5344CB8AC3E}">
        <p14:creationId xmlns:p14="http://schemas.microsoft.com/office/powerpoint/2010/main" val="1005541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or Tip Your Driver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235115" y="1524001"/>
            <a:ext cx="7166912" cy="4116488"/>
          </a:xfrm>
          <a:ln>
            <a:solidFill>
              <a:schemeClr val="tx1">
                <a:lumMod val="50000"/>
                <a:lumOff val="50000"/>
              </a:schemeClr>
            </a:solidFill>
          </a:ln>
        </p:spPr>
      </p:pic>
    </p:spTree>
    <p:extLst>
      <p:ext uri="{BB962C8B-B14F-4D97-AF65-F5344CB8AC3E}">
        <p14:creationId xmlns:p14="http://schemas.microsoft.com/office/powerpoint/2010/main" val="595691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Service Types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451411212"/>
              </p:ext>
            </p:extLst>
          </p:nvPr>
        </p:nvGraphicFramePr>
        <p:xfrm>
          <a:off x="1545055" y="2043196"/>
          <a:ext cx="9696450" cy="4088308"/>
        </p:xfrm>
        <a:graphic>
          <a:graphicData uri="http://schemas.openxmlformats.org/drawingml/2006/table">
            <a:tbl>
              <a:tblPr firstRow="1" bandRow="1">
                <a:tableStyleId>{69CF1AB2-1976-4502-BF36-3FF5EA218861}</a:tableStyleId>
              </a:tblPr>
              <a:tblGrid>
                <a:gridCol w="4030078">
                  <a:extLst>
                    <a:ext uri="{9D8B030D-6E8A-4147-A177-3AD203B41FA5}">
                      <a16:colId xmlns:a16="http://schemas.microsoft.com/office/drawing/2014/main" xmlns="" val="1843761919"/>
                    </a:ext>
                  </a:extLst>
                </a:gridCol>
                <a:gridCol w="5666372">
                  <a:extLst>
                    <a:ext uri="{9D8B030D-6E8A-4147-A177-3AD203B41FA5}">
                      <a16:colId xmlns:a16="http://schemas.microsoft.com/office/drawing/2014/main" xmlns="" val="161223250"/>
                    </a:ext>
                  </a:extLst>
                </a:gridCol>
              </a:tblGrid>
              <a:tr h="686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b="1" dirty="0"/>
                        <a:t>UberX</a:t>
                      </a:r>
                    </a:p>
                  </a:txBody>
                  <a:tcPr marL="77360" marR="77360" marT="38680" marB="3868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Standard service, up</a:t>
                      </a:r>
                      <a:r>
                        <a:rPr lang="en-US" sz="2400" b="0" baseline="0" dirty="0"/>
                        <a:t> to 4 passengers</a:t>
                      </a:r>
                    </a:p>
                  </a:txBody>
                  <a:tcPr marL="77360" marR="77360" marT="38680" marB="3868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90573162"/>
                  </a:ext>
                </a:extLst>
              </a:tr>
              <a:tr h="680267">
                <a:tc>
                  <a:txBody>
                    <a:bodyPr/>
                    <a:lstStyle/>
                    <a:p>
                      <a:r>
                        <a:rPr lang="en-US" sz="2700" b="1" baseline="0" dirty="0"/>
                        <a:t>Lyft</a:t>
                      </a:r>
                      <a:endParaRPr lang="en-US" sz="2700" b="1" dirty="0"/>
                    </a:p>
                  </a:txBody>
                  <a:tcPr marL="77360" marR="77360" marT="38680" marB="386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0" baseline="0" dirty="0"/>
                        <a:t>Standard service, up to 3 passengers</a:t>
                      </a:r>
                      <a:endParaRPr lang="en-US" sz="2400" b="0" dirty="0"/>
                    </a:p>
                  </a:txBody>
                  <a:tcPr marL="77360" marR="77360" marT="38680" marB="386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6613176"/>
                  </a:ext>
                </a:extLst>
              </a:tr>
              <a:tr h="680267">
                <a:tc>
                  <a:txBody>
                    <a:bodyPr/>
                    <a:lstStyle/>
                    <a:p>
                      <a:r>
                        <a:rPr lang="en-US" sz="2700" b="1" dirty="0"/>
                        <a:t>UberPOOL/LyftSHARED</a:t>
                      </a:r>
                    </a:p>
                  </a:txBody>
                  <a:tcPr marL="77360" marR="77360" marT="38680" marB="386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0" dirty="0"/>
                        <a:t>Shared ride with another customer</a:t>
                      </a:r>
                    </a:p>
                  </a:txBody>
                  <a:tcPr marL="77360" marR="77360" marT="38680" marB="386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76438406"/>
                  </a:ext>
                </a:extLst>
              </a:tr>
              <a:tr h="680267">
                <a:tc>
                  <a:txBody>
                    <a:bodyPr/>
                    <a:lstStyle/>
                    <a:p>
                      <a:r>
                        <a:rPr lang="en-US" sz="2700" b="1" dirty="0"/>
                        <a:t>Uber XL/Lyft</a:t>
                      </a:r>
                      <a:r>
                        <a:rPr lang="en-US" sz="2700" b="1" baseline="0" dirty="0"/>
                        <a:t> XL</a:t>
                      </a:r>
                      <a:endParaRPr lang="en-US" sz="2700" b="1" dirty="0"/>
                    </a:p>
                  </a:txBody>
                  <a:tcPr marL="77360" marR="77360" marT="38680" marB="386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0" dirty="0"/>
                        <a:t>Up to 6 passengers</a:t>
                      </a:r>
                    </a:p>
                  </a:txBody>
                  <a:tcPr marL="77360" marR="77360" marT="38680" marB="386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18554388"/>
                  </a:ext>
                </a:extLst>
              </a:tr>
              <a:tr h="680267">
                <a:tc>
                  <a:txBody>
                    <a:bodyPr/>
                    <a:lstStyle/>
                    <a:p>
                      <a:r>
                        <a:rPr lang="en-US" sz="2700" b="1" dirty="0"/>
                        <a:t>UberSUV/LyftLUX</a:t>
                      </a:r>
                    </a:p>
                  </a:txBody>
                  <a:tcPr marL="77360" marR="77360" marT="38680" marB="386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0" dirty="0"/>
                        <a:t>High-end vehicles</a:t>
                      </a:r>
                    </a:p>
                  </a:txBody>
                  <a:tcPr marL="77360" marR="77360" marT="38680" marB="386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92988703"/>
                  </a:ext>
                </a:extLst>
              </a:tr>
              <a:tr h="680267">
                <a:tc>
                  <a:txBody>
                    <a:bodyPr/>
                    <a:lstStyle/>
                    <a:p>
                      <a:r>
                        <a:rPr lang="en-US" sz="2700" b="1" dirty="0"/>
                        <a:t>UberBlack/Lyft</a:t>
                      </a:r>
                      <a:r>
                        <a:rPr lang="en-US" sz="2700" b="1" baseline="0" dirty="0"/>
                        <a:t>LUXBLACK</a:t>
                      </a:r>
                      <a:endParaRPr lang="en-US" sz="2700" b="1" dirty="0"/>
                    </a:p>
                  </a:txBody>
                  <a:tcPr marL="77360" marR="77360" marT="38680" marB="386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High-end black vehicles</a:t>
                      </a:r>
                    </a:p>
                  </a:txBody>
                  <a:tcPr marL="77360" marR="77360" marT="38680" marB="3868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40360379"/>
                  </a:ext>
                </a:extLst>
              </a:tr>
            </a:tbl>
          </a:graphicData>
        </a:graphic>
      </p:graphicFrame>
    </p:spTree>
    <p:extLst>
      <p:ext uri="{BB962C8B-B14F-4D97-AF65-F5344CB8AC3E}">
        <p14:creationId xmlns:p14="http://schemas.microsoft.com/office/powerpoint/2010/main" val="1016786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423232959"/>
              </p:ext>
            </p:extLst>
          </p:nvPr>
        </p:nvGraphicFramePr>
        <p:xfrm>
          <a:off x="685800" y="611188"/>
          <a:ext cx="11144250" cy="5897271"/>
        </p:xfrm>
        <a:graphic>
          <a:graphicData uri="http://schemas.openxmlformats.org/drawingml/2006/table">
            <a:tbl>
              <a:tblPr firstRow="1" firstCol="1" bandRow="1">
                <a:tableStyleId>{B301B821-A1FF-4177-AEE7-76D212191A09}</a:tableStyleId>
              </a:tblPr>
              <a:tblGrid>
                <a:gridCol w="5000952">
                  <a:extLst>
                    <a:ext uri="{9D8B030D-6E8A-4147-A177-3AD203B41FA5}">
                      <a16:colId xmlns:a16="http://schemas.microsoft.com/office/drawing/2014/main" xmlns="" val="3840661478"/>
                    </a:ext>
                  </a:extLst>
                </a:gridCol>
                <a:gridCol w="2195849">
                  <a:extLst>
                    <a:ext uri="{9D8B030D-6E8A-4147-A177-3AD203B41FA5}">
                      <a16:colId xmlns:a16="http://schemas.microsoft.com/office/drawing/2014/main" xmlns="" val="606237706"/>
                    </a:ext>
                  </a:extLst>
                </a:gridCol>
                <a:gridCol w="1929301">
                  <a:extLst>
                    <a:ext uri="{9D8B030D-6E8A-4147-A177-3AD203B41FA5}">
                      <a16:colId xmlns:a16="http://schemas.microsoft.com/office/drawing/2014/main" xmlns="" val="3978272769"/>
                    </a:ext>
                  </a:extLst>
                </a:gridCol>
                <a:gridCol w="2018148">
                  <a:extLst>
                    <a:ext uri="{9D8B030D-6E8A-4147-A177-3AD203B41FA5}">
                      <a16:colId xmlns:a16="http://schemas.microsoft.com/office/drawing/2014/main" xmlns="" val="1788875440"/>
                    </a:ext>
                  </a:extLst>
                </a:gridCol>
              </a:tblGrid>
              <a:tr h="1634707">
                <a:tc>
                  <a:txBody>
                    <a:bodyPr/>
                    <a:lstStyle/>
                    <a:p>
                      <a:pPr marL="0" marR="0">
                        <a:lnSpc>
                          <a:spcPct val="100000"/>
                        </a:lnSpc>
                        <a:spcBef>
                          <a:spcPts val="0"/>
                        </a:spcBef>
                        <a:spcAft>
                          <a:spcPts val="0"/>
                        </a:spcAft>
                      </a:pPr>
                      <a:r>
                        <a:rPr lang="en-US" sz="3200" dirty="0">
                          <a:effectLst/>
                        </a:rPr>
                        <a:t>TNC Services for </a:t>
                      </a:r>
                    </a:p>
                    <a:p>
                      <a:pPr marL="0" marR="0">
                        <a:lnSpc>
                          <a:spcPct val="100000"/>
                        </a:lnSpc>
                        <a:spcBef>
                          <a:spcPts val="0"/>
                        </a:spcBef>
                        <a:spcAft>
                          <a:spcPts val="0"/>
                        </a:spcAft>
                      </a:pPr>
                      <a:r>
                        <a:rPr lang="en-US" sz="3200" dirty="0">
                          <a:effectLst/>
                        </a:rPr>
                        <a:t>Older Adults</a:t>
                      </a:r>
                      <a:endParaRPr lang="en-US" sz="3200" dirty="0">
                        <a:effectLst/>
                        <a:latin typeface="+mn-lt"/>
                        <a:ea typeface="Calibri" panose="020F0502020204030204" pitchFamily="34" charset="0"/>
                        <a:cs typeface="Times New Roman" panose="02020603050405020304" pitchFamily="18" charset="0"/>
                      </a:endParaRPr>
                    </a:p>
                  </a:txBody>
                  <a:tcPr marL="274320" marR="46686" marT="0" marB="0" anchor="ctr">
                    <a:lnB w="12700" cmpd="sng">
                      <a:noFill/>
                    </a:lnB>
                    <a:solidFill>
                      <a:srgbClr val="5C0825"/>
                    </a:solidFill>
                  </a:tcPr>
                </a:tc>
                <a:tc>
                  <a:txBody>
                    <a:bodyPr/>
                    <a:lstStyle/>
                    <a:p>
                      <a:pPr marL="0" marR="0" algn="ctr">
                        <a:lnSpc>
                          <a:spcPct val="100000"/>
                        </a:lnSpc>
                        <a:spcBef>
                          <a:spcPts val="0"/>
                        </a:spcBef>
                        <a:spcAft>
                          <a:spcPts val="0"/>
                        </a:spcAft>
                      </a:pPr>
                      <a:r>
                        <a:rPr lang="en-US" sz="2400" dirty="0">
                          <a:effectLst/>
                        </a:rPr>
                        <a:t>Wheelchair Accessible</a:t>
                      </a:r>
                      <a:endParaRPr lang="en-US" sz="2400" b="1" dirty="0">
                        <a:effectLst/>
                        <a:latin typeface="+mn-lt"/>
                        <a:ea typeface="Calibri" panose="020F0502020204030204" pitchFamily="34" charset="0"/>
                        <a:cs typeface="Times New Roman" panose="02020603050405020304" pitchFamily="18" charset="0"/>
                      </a:endParaRPr>
                    </a:p>
                  </a:txBody>
                  <a:tcPr marL="46686" marR="46686" marT="0" marB="0" anchor="ctr">
                    <a:solidFill>
                      <a:srgbClr val="5C0825"/>
                    </a:solidFill>
                  </a:tcPr>
                </a:tc>
                <a:tc>
                  <a:txBody>
                    <a:bodyPr/>
                    <a:lstStyle/>
                    <a:p>
                      <a:pPr marL="0" marR="0" algn="ctr">
                        <a:lnSpc>
                          <a:spcPct val="100000"/>
                        </a:lnSpc>
                        <a:spcBef>
                          <a:spcPts val="0"/>
                        </a:spcBef>
                        <a:spcAft>
                          <a:spcPts val="0"/>
                        </a:spcAft>
                      </a:pPr>
                      <a:r>
                        <a:rPr lang="en-US" sz="2400" dirty="0">
                          <a:effectLst/>
                        </a:rPr>
                        <a:t>Door-to-Door Assistance</a:t>
                      </a:r>
                      <a:endParaRPr lang="en-US" sz="2400" b="1" dirty="0">
                        <a:effectLst/>
                        <a:latin typeface="+mn-lt"/>
                        <a:ea typeface="Calibri" panose="020F0502020204030204" pitchFamily="34" charset="0"/>
                        <a:cs typeface="Times New Roman" panose="02020603050405020304" pitchFamily="18" charset="0"/>
                      </a:endParaRPr>
                    </a:p>
                  </a:txBody>
                  <a:tcPr marL="46686" marR="46686" marT="0" marB="0" anchor="ctr">
                    <a:solidFill>
                      <a:srgbClr val="5C0825"/>
                    </a:solidFill>
                  </a:tcPr>
                </a:tc>
                <a:tc>
                  <a:txBody>
                    <a:bodyPr/>
                    <a:lstStyle/>
                    <a:p>
                      <a:pPr marL="0" marR="0" algn="ctr">
                        <a:lnSpc>
                          <a:spcPct val="100000"/>
                        </a:lnSpc>
                        <a:spcBef>
                          <a:spcPts val="0"/>
                        </a:spcBef>
                        <a:spcAft>
                          <a:spcPts val="0"/>
                        </a:spcAft>
                      </a:pPr>
                      <a:r>
                        <a:rPr lang="en-US" sz="2400" dirty="0">
                          <a:effectLst/>
                        </a:rPr>
                        <a:t>No</a:t>
                      </a:r>
                      <a:r>
                        <a:rPr lang="en-US" sz="2400" baseline="0" dirty="0">
                          <a:effectLst/>
                        </a:rPr>
                        <a:t> S</a:t>
                      </a:r>
                      <a:r>
                        <a:rPr lang="en-US" sz="2400" dirty="0">
                          <a:effectLst/>
                        </a:rPr>
                        <a:t>martphone Needed </a:t>
                      </a:r>
                      <a:endParaRPr lang="en-US" sz="2400" b="1" dirty="0">
                        <a:effectLst/>
                        <a:latin typeface="+mn-lt"/>
                        <a:ea typeface="Calibri" panose="020F0502020204030204" pitchFamily="34" charset="0"/>
                        <a:cs typeface="Times New Roman" panose="02020603050405020304" pitchFamily="18" charset="0"/>
                      </a:endParaRPr>
                    </a:p>
                  </a:txBody>
                  <a:tcPr marL="46686" marR="46686" marT="0" marB="0" anchor="ctr">
                    <a:solidFill>
                      <a:srgbClr val="5C0825"/>
                    </a:solidFill>
                  </a:tcPr>
                </a:tc>
                <a:extLst>
                  <a:ext uri="{0D108BD9-81ED-4DB2-BD59-A6C34878D82A}">
                    <a16:rowId xmlns:a16="http://schemas.microsoft.com/office/drawing/2014/main" xmlns="" val="512446362"/>
                  </a:ext>
                </a:extLst>
              </a:tr>
              <a:tr h="530157">
                <a:tc>
                  <a:txBody>
                    <a:bodyPr/>
                    <a:lstStyle/>
                    <a:p>
                      <a:pPr marL="0" marR="0">
                        <a:lnSpc>
                          <a:spcPct val="107000"/>
                        </a:lnSpc>
                        <a:spcBef>
                          <a:spcPts val="0"/>
                        </a:spcBef>
                        <a:spcAft>
                          <a:spcPts val="0"/>
                        </a:spcAft>
                      </a:pPr>
                      <a:r>
                        <a:rPr lang="en-US" sz="2400" dirty="0">
                          <a:effectLst/>
                        </a:rPr>
                        <a:t>Uber WAV</a:t>
                      </a:r>
                      <a:endParaRPr lang="en-US" sz="2400" dirty="0">
                        <a:effectLst/>
                        <a:latin typeface="+mn-lt"/>
                        <a:ea typeface="Calibri" panose="020F0502020204030204" pitchFamily="34" charset="0"/>
                        <a:cs typeface="Times New Roman" panose="02020603050405020304" pitchFamily="18" charset="0"/>
                      </a:endParaRPr>
                    </a:p>
                  </a:txBody>
                  <a:tcPr marL="274320" marR="46686" marT="0" marB="0" anchor="ctr">
                    <a:lnL w="12700" cmpd="sng">
                      <a:noFill/>
                    </a:lnL>
                    <a:lnR>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effectLst/>
                          <a:sym typeface="Wingdings" panose="05000000000000000000" pitchFamily="2" charset="2"/>
                        </a:rPr>
                        <a:t></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L>
                      <a:noFill/>
                    </a:lnL>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effectLst/>
                        </a:rPr>
                        <a:t> </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effectLst/>
                        </a:rPr>
                        <a:t> </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R w="12700" cap="flat" cmpd="sng" algn="ctr">
                      <a:no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104010553"/>
                  </a:ext>
                </a:extLst>
              </a:tr>
              <a:tr h="530157">
                <a:tc>
                  <a:txBody>
                    <a:bodyPr/>
                    <a:lstStyle/>
                    <a:p>
                      <a:pPr marL="0" marR="0">
                        <a:lnSpc>
                          <a:spcPct val="107000"/>
                        </a:lnSpc>
                        <a:spcBef>
                          <a:spcPts val="0"/>
                        </a:spcBef>
                        <a:spcAft>
                          <a:spcPts val="0"/>
                        </a:spcAft>
                      </a:pPr>
                      <a:r>
                        <a:rPr lang="en-US" sz="2400" dirty="0">
                          <a:effectLst/>
                        </a:rPr>
                        <a:t>Uber ASSIST</a:t>
                      </a:r>
                      <a:endParaRPr lang="en-US" sz="2400" dirty="0">
                        <a:effectLst/>
                        <a:latin typeface="+mn-lt"/>
                        <a:ea typeface="Calibri" panose="020F0502020204030204" pitchFamily="34" charset="0"/>
                        <a:cs typeface="Times New Roman" panose="02020603050405020304" pitchFamily="18" charset="0"/>
                      </a:endParaRPr>
                    </a:p>
                  </a:txBody>
                  <a:tcPr marL="274320" marR="46686" marT="0" marB="0" anchor="ctr">
                    <a:lnL w="12700" cmpd="sng">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effectLst/>
                          <a:sym typeface="Wingdings" panose="05000000000000000000" pitchFamily="2" charset="2"/>
                        </a:rPr>
                        <a:t></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L>
                      <a:noFill/>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effectLst/>
                          <a:sym typeface="Wingdings" panose="05000000000000000000" pitchFamily="2" charset="2"/>
                        </a:rPr>
                        <a:t></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a:effectLst/>
                        </a:rPr>
                        <a:t> </a:t>
                      </a:r>
                      <a:endParaRPr lang="en-US" sz="2400">
                        <a:effectLst/>
                        <a:latin typeface="+mn-lt"/>
                        <a:ea typeface="Calibri" panose="020F0502020204030204" pitchFamily="34" charset="0"/>
                        <a:cs typeface="Times New Roman" panose="02020603050405020304" pitchFamily="18" charset="0"/>
                      </a:endParaRPr>
                    </a:p>
                  </a:txBody>
                  <a:tcPr marL="46686" marR="46686" marT="0" marB="0" anchor="ctr">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94180897"/>
                  </a:ext>
                </a:extLst>
              </a:tr>
              <a:tr h="530157">
                <a:tc>
                  <a:txBody>
                    <a:bodyPr/>
                    <a:lstStyle/>
                    <a:p>
                      <a:pPr marL="0" marR="0">
                        <a:lnSpc>
                          <a:spcPct val="107000"/>
                        </a:lnSpc>
                        <a:spcBef>
                          <a:spcPts val="0"/>
                        </a:spcBef>
                        <a:spcAft>
                          <a:spcPts val="0"/>
                        </a:spcAft>
                      </a:pPr>
                      <a:r>
                        <a:rPr lang="en-US" sz="2400" dirty="0">
                          <a:effectLst/>
                        </a:rPr>
                        <a:t>Uber ACCESS</a:t>
                      </a:r>
                      <a:endParaRPr lang="en-US" sz="2400" dirty="0">
                        <a:effectLst/>
                        <a:latin typeface="+mn-lt"/>
                        <a:ea typeface="Calibri" panose="020F0502020204030204" pitchFamily="34" charset="0"/>
                        <a:cs typeface="Times New Roman" panose="02020603050405020304" pitchFamily="18" charset="0"/>
                      </a:endParaRPr>
                    </a:p>
                  </a:txBody>
                  <a:tcPr marL="274320" marR="46686" marT="0" marB="0" anchor="ctr">
                    <a:lnL w="12700" cmpd="sng">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effectLst/>
                          <a:sym typeface="Wingdings" panose="05000000000000000000" pitchFamily="2" charset="2"/>
                        </a:rPr>
                        <a:t></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L>
                      <a:noFill/>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effectLst/>
                        </a:rPr>
                        <a:t> </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a:effectLst/>
                        </a:rPr>
                        <a:t> </a:t>
                      </a:r>
                      <a:endParaRPr lang="en-US" sz="2400">
                        <a:effectLst/>
                        <a:latin typeface="+mn-lt"/>
                        <a:ea typeface="Calibri" panose="020F0502020204030204" pitchFamily="34" charset="0"/>
                        <a:cs typeface="Times New Roman" panose="02020603050405020304" pitchFamily="18" charset="0"/>
                      </a:endParaRPr>
                    </a:p>
                  </a:txBody>
                  <a:tcPr marL="46686" marR="46686" marT="0" marB="0" anchor="ctr">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228326545"/>
                  </a:ext>
                </a:extLst>
              </a:tr>
              <a:tr h="530157">
                <a:tc>
                  <a:txBody>
                    <a:bodyPr/>
                    <a:lstStyle/>
                    <a:p>
                      <a:pPr marL="0" marR="0">
                        <a:lnSpc>
                          <a:spcPct val="107000"/>
                        </a:lnSpc>
                        <a:spcBef>
                          <a:spcPts val="0"/>
                        </a:spcBef>
                        <a:spcAft>
                          <a:spcPts val="0"/>
                        </a:spcAft>
                      </a:pPr>
                      <a:r>
                        <a:rPr lang="en-US" sz="2400" dirty="0" err="1">
                          <a:effectLst/>
                        </a:rPr>
                        <a:t>SilverRide</a:t>
                      </a:r>
                      <a:endParaRPr lang="en-US" sz="2400" dirty="0">
                        <a:effectLst/>
                        <a:latin typeface="+mn-lt"/>
                        <a:ea typeface="Calibri" panose="020F0502020204030204" pitchFamily="34" charset="0"/>
                        <a:cs typeface="Times New Roman" panose="02020603050405020304" pitchFamily="18" charset="0"/>
                      </a:endParaRPr>
                    </a:p>
                  </a:txBody>
                  <a:tcPr marL="274320" marR="46686" marT="0" marB="0" anchor="ctr">
                    <a:lnL w="12700" cmpd="sng">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effectLst/>
                        </a:rPr>
                        <a:t> </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L>
                      <a:noFill/>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effectLst/>
                          <a:sym typeface="Wingdings" panose="05000000000000000000" pitchFamily="2" charset="2"/>
                        </a:rPr>
                        <a:t></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dirty="0">
                          <a:effectLst/>
                        </a:rPr>
                        <a:t> </a:t>
                      </a:r>
                      <a:r>
                        <a:rPr lang="en-US" sz="2400" dirty="0" smtClean="0">
                          <a:effectLst/>
                          <a:sym typeface="Wingdings" panose="05000000000000000000" pitchFamily="2" charset="2"/>
                        </a:rPr>
                        <a:t></a:t>
                      </a:r>
                      <a:endParaRPr lang="en-US" sz="2400" dirty="0" smtClean="0">
                        <a:effectLst/>
                        <a:latin typeface="+mn-lt"/>
                        <a:ea typeface="Calibri" panose="020F0502020204030204" pitchFamily="34" charset="0"/>
                        <a:cs typeface="Times New Roman" panose="02020603050405020304" pitchFamily="18" charset="0"/>
                      </a:endParaRPr>
                    </a:p>
                  </a:txBody>
                  <a:tcPr marL="46686" marR="46686" marT="0" marB="0" anchor="ctr">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3016461"/>
                  </a:ext>
                </a:extLst>
              </a:tr>
              <a:tr h="530157">
                <a:tc>
                  <a:txBody>
                    <a:bodyPr/>
                    <a:lstStyle/>
                    <a:p>
                      <a:pPr marL="0" marR="0">
                        <a:lnSpc>
                          <a:spcPct val="107000"/>
                        </a:lnSpc>
                        <a:spcBef>
                          <a:spcPts val="0"/>
                        </a:spcBef>
                        <a:spcAft>
                          <a:spcPts val="0"/>
                        </a:spcAft>
                      </a:pPr>
                      <a:r>
                        <a:rPr lang="en-US" sz="2400" dirty="0" err="1">
                          <a:effectLst/>
                        </a:rPr>
                        <a:t>GreatCall</a:t>
                      </a:r>
                      <a:r>
                        <a:rPr lang="en-US" sz="2400" dirty="0">
                          <a:effectLst/>
                        </a:rPr>
                        <a:t> Rides </a:t>
                      </a:r>
                      <a:r>
                        <a:rPr lang="en-US" sz="2000" i="1" dirty="0">
                          <a:effectLst/>
                        </a:rPr>
                        <a:t>(Lyft)</a:t>
                      </a:r>
                      <a:endParaRPr lang="en-US" sz="2000" b="0" i="1" dirty="0">
                        <a:effectLst/>
                        <a:latin typeface="+mn-lt"/>
                        <a:ea typeface="Calibri" panose="020F0502020204030204" pitchFamily="34" charset="0"/>
                        <a:cs typeface="Times New Roman" panose="02020603050405020304" pitchFamily="18" charset="0"/>
                      </a:endParaRPr>
                    </a:p>
                  </a:txBody>
                  <a:tcPr marL="274320" marR="46686" marT="0" marB="0" anchor="ctr">
                    <a:lnL w="12700" cmpd="sng">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effectLst/>
                        </a:rPr>
                        <a:t> </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L>
                      <a:noFill/>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effectLst/>
                        </a:rPr>
                        <a:t> </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effectLst/>
                          <a:sym typeface="Wingdings" panose="05000000000000000000" pitchFamily="2" charset="2"/>
                        </a:rPr>
                        <a:t></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270679079"/>
                  </a:ext>
                </a:extLst>
              </a:tr>
              <a:tr h="551465">
                <a:tc>
                  <a:txBody>
                    <a:bodyPr/>
                    <a:lstStyle/>
                    <a:p>
                      <a:pPr marL="0" marR="0">
                        <a:lnSpc>
                          <a:spcPct val="107000"/>
                        </a:lnSpc>
                        <a:spcBef>
                          <a:spcPts val="0"/>
                        </a:spcBef>
                        <a:spcAft>
                          <a:spcPts val="0"/>
                        </a:spcAft>
                      </a:pPr>
                      <a:r>
                        <a:rPr lang="en-US" sz="2400" dirty="0" err="1">
                          <a:effectLst/>
                        </a:rPr>
                        <a:t>Gogo</a:t>
                      </a:r>
                      <a:r>
                        <a:rPr lang="en-US" sz="2400" dirty="0">
                          <a:effectLst/>
                        </a:rPr>
                        <a:t> Grandparent</a:t>
                      </a:r>
                      <a:r>
                        <a:rPr lang="en-US" sz="2400" baseline="0" dirty="0">
                          <a:effectLst/>
                        </a:rPr>
                        <a:t> </a:t>
                      </a:r>
                      <a:r>
                        <a:rPr lang="en-US" sz="2000" i="1" dirty="0">
                          <a:effectLst/>
                        </a:rPr>
                        <a:t>(Lyft, Uber, others)</a:t>
                      </a:r>
                      <a:endParaRPr lang="en-US" sz="2000" b="0" i="1" dirty="0">
                        <a:effectLst/>
                        <a:latin typeface="+mn-lt"/>
                        <a:ea typeface="Calibri" panose="020F0502020204030204" pitchFamily="34" charset="0"/>
                        <a:cs typeface="Times New Roman" panose="02020603050405020304" pitchFamily="18" charset="0"/>
                      </a:endParaRPr>
                    </a:p>
                  </a:txBody>
                  <a:tcPr marL="274320" marR="46686" marT="0" marB="0" anchor="ctr">
                    <a:lnL w="12700" cmpd="sng">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effectLst/>
                        </a:rPr>
                        <a:t> </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L>
                      <a:noFill/>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effectLst/>
                        </a:rPr>
                        <a:t> </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effectLst/>
                          <a:sym typeface="Wingdings" panose="05000000000000000000" pitchFamily="2" charset="2"/>
                        </a:rPr>
                        <a:t></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79164231"/>
                  </a:ext>
                </a:extLst>
              </a:tr>
              <a:tr h="530157">
                <a:tc>
                  <a:txBody>
                    <a:bodyPr/>
                    <a:lstStyle/>
                    <a:p>
                      <a:pPr marL="0" marR="0">
                        <a:lnSpc>
                          <a:spcPct val="107000"/>
                        </a:lnSpc>
                        <a:spcBef>
                          <a:spcPts val="0"/>
                        </a:spcBef>
                        <a:spcAft>
                          <a:spcPts val="0"/>
                        </a:spcAft>
                      </a:pPr>
                      <a:r>
                        <a:rPr lang="en-US" sz="2400" dirty="0">
                          <a:effectLst/>
                        </a:rPr>
                        <a:t>RideWith24 </a:t>
                      </a:r>
                      <a:r>
                        <a:rPr lang="en-US" sz="2000" i="1" dirty="0">
                          <a:effectLst/>
                        </a:rPr>
                        <a:t>(Uber)</a:t>
                      </a:r>
                      <a:endParaRPr lang="en-US" sz="2000" b="0" i="1" dirty="0">
                        <a:effectLst/>
                        <a:latin typeface="+mn-lt"/>
                        <a:ea typeface="Calibri" panose="020F0502020204030204" pitchFamily="34" charset="0"/>
                        <a:cs typeface="Times New Roman" panose="02020603050405020304" pitchFamily="18" charset="0"/>
                      </a:endParaRPr>
                    </a:p>
                  </a:txBody>
                  <a:tcPr marL="274320" marR="46686" marT="0" marB="0" anchor="ctr">
                    <a:lnL w="12700" cmpd="sng">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effectLst/>
                        </a:rPr>
                        <a:t> </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L>
                      <a:noFill/>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dirty="0">
                          <a:effectLst/>
                        </a:rPr>
                        <a:t> </a:t>
                      </a:r>
                      <a:r>
                        <a:rPr lang="en-US" sz="2400" dirty="0">
                          <a:effectLst/>
                          <a:sym typeface="Wingdings" panose="05000000000000000000" pitchFamily="2" charset="2"/>
                        </a:rPr>
                        <a:t></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effectLst/>
                          <a:sym typeface="Wingdings" panose="05000000000000000000" pitchFamily="2" charset="2"/>
                        </a:rPr>
                        <a:t></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815621041"/>
                  </a:ext>
                </a:extLst>
              </a:tr>
              <a:tr h="530157">
                <a:tc>
                  <a:txBody>
                    <a:bodyPr/>
                    <a:lstStyle/>
                    <a:p>
                      <a:pPr marL="0" marR="0">
                        <a:lnSpc>
                          <a:spcPct val="107000"/>
                        </a:lnSpc>
                        <a:spcBef>
                          <a:spcPts val="0"/>
                        </a:spcBef>
                        <a:spcAft>
                          <a:spcPts val="0"/>
                        </a:spcAft>
                      </a:pPr>
                      <a:r>
                        <a:rPr lang="en-US" sz="2400" dirty="0">
                          <a:effectLst/>
                        </a:rPr>
                        <a:t>Lift Hero </a:t>
                      </a:r>
                      <a:r>
                        <a:rPr lang="en-US" sz="2000" i="1" dirty="0">
                          <a:effectLst/>
                        </a:rPr>
                        <a:t>(California)</a:t>
                      </a:r>
                      <a:endParaRPr lang="en-US" sz="2000" b="0" i="1" dirty="0">
                        <a:effectLst/>
                        <a:latin typeface="+mn-lt"/>
                        <a:ea typeface="Calibri" panose="020F0502020204030204" pitchFamily="34" charset="0"/>
                        <a:cs typeface="Times New Roman" panose="02020603050405020304" pitchFamily="18" charset="0"/>
                      </a:endParaRPr>
                    </a:p>
                  </a:txBody>
                  <a:tcPr marL="274320" marR="46686" marT="0" marB="0" anchor="ctr">
                    <a:lnL w="12700" cmpd="sng">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a:effectLst/>
                        </a:rPr>
                        <a:t> </a:t>
                      </a:r>
                      <a:endParaRPr lang="en-US" sz="2400">
                        <a:effectLst/>
                        <a:latin typeface="+mn-lt"/>
                        <a:ea typeface="Calibri" panose="020F0502020204030204" pitchFamily="34" charset="0"/>
                        <a:cs typeface="Times New Roman" panose="02020603050405020304" pitchFamily="18" charset="0"/>
                      </a:endParaRPr>
                    </a:p>
                  </a:txBody>
                  <a:tcPr marL="46686" marR="46686" marT="0" marB="0" anchor="ctr">
                    <a:lnL>
                      <a:noFill/>
                    </a:lnL>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effectLst/>
                          <a:sym typeface="Wingdings" panose="05000000000000000000" pitchFamily="2" charset="2"/>
                        </a:rPr>
                        <a:t></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effectLst/>
                          <a:sym typeface="Wingdings" panose="05000000000000000000" pitchFamily="2" charset="2"/>
                        </a:rPr>
                        <a:t></a:t>
                      </a:r>
                      <a:endParaRPr lang="en-US" sz="2400" dirty="0">
                        <a:effectLst/>
                        <a:latin typeface="+mn-lt"/>
                        <a:ea typeface="Calibri" panose="020F0502020204030204" pitchFamily="34" charset="0"/>
                        <a:cs typeface="Times New Roman" panose="02020603050405020304" pitchFamily="18" charset="0"/>
                      </a:endParaRPr>
                    </a:p>
                  </a:txBody>
                  <a:tcPr marL="46686" marR="46686" marT="0" marB="0" anchor="ctr">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241625512"/>
                  </a:ext>
                </a:extLst>
              </a:tr>
            </a:tbl>
          </a:graphicData>
        </a:graphic>
      </p:graphicFrame>
    </p:spTree>
    <p:extLst>
      <p:ext uri="{BB962C8B-B14F-4D97-AF65-F5344CB8AC3E}">
        <p14:creationId xmlns:p14="http://schemas.microsoft.com/office/powerpoint/2010/main" val="2422683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You…</a:t>
            </a:r>
          </a:p>
        </p:txBody>
      </p:sp>
      <p:pic>
        <p:nvPicPr>
          <p:cNvPr id="6" name="Content Placeholder 5">
            <a:extLst>
              <a:ext uri="{FF2B5EF4-FFF2-40B4-BE49-F238E27FC236}">
                <a16:creationId xmlns:a16="http://schemas.microsoft.com/office/drawing/2014/main" xmlns="" id="{7404F0DD-8E6A-FA4F-B449-DBE518EA144D}"/>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l="5419" t="7028" r="54919" b="66515"/>
          <a:stretch/>
        </p:blipFill>
        <p:spPr>
          <a:xfrm>
            <a:off x="4572000" y="646386"/>
            <a:ext cx="6384757" cy="5511251"/>
          </a:xfrm>
        </p:spPr>
      </p:pic>
    </p:spTree>
    <p:extLst>
      <p:ext uri="{BB962C8B-B14F-4D97-AF65-F5344CB8AC3E}">
        <p14:creationId xmlns:p14="http://schemas.microsoft.com/office/powerpoint/2010/main" val="2044675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You…</a:t>
            </a:r>
          </a:p>
        </p:txBody>
      </p:sp>
      <p:pic>
        <p:nvPicPr>
          <p:cNvPr id="4" name="Content Placeholder 5">
            <a:extLst>
              <a:ext uri="{FF2B5EF4-FFF2-40B4-BE49-F238E27FC236}">
                <a16:creationId xmlns:a16="http://schemas.microsoft.com/office/drawing/2014/main" xmlns="" id="{4544ED6A-8944-A14D-AB07-75EFCC0727A2}"/>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l="4335" t="35750" r="54810" b="37611"/>
          <a:stretch/>
        </p:blipFill>
        <p:spPr>
          <a:xfrm>
            <a:off x="4459707" y="803275"/>
            <a:ext cx="6481010" cy="5468561"/>
          </a:xfrm>
        </p:spPr>
      </p:pic>
    </p:spTree>
    <p:extLst>
      <p:ext uri="{BB962C8B-B14F-4D97-AF65-F5344CB8AC3E}">
        <p14:creationId xmlns:p14="http://schemas.microsoft.com/office/powerpoint/2010/main" val="377129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TNCs Different from Taxis?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3745699"/>
              </p:ext>
            </p:extLst>
          </p:nvPr>
        </p:nvGraphicFramePr>
        <p:xfrm>
          <a:off x="166253" y="368968"/>
          <a:ext cx="11835246" cy="6258746"/>
        </p:xfrm>
        <a:graphic>
          <a:graphicData uri="http://schemas.openxmlformats.org/drawingml/2006/table">
            <a:tbl>
              <a:tblPr firstRow="1" bandRow="1">
                <a:tableStyleId>{5C22544A-7EE6-4342-B048-85BDC9FD1C3A}</a:tableStyleId>
              </a:tblPr>
              <a:tblGrid>
                <a:gridCol w="5917623">
                  <a:extLst>
                    <a:ext uri="{9D8B030D-6E8A-4147-A177-3AD203B41FA5}">
                      <a16:colId xmlns:a16="http://schemas.microsoft.com/office/drawing/2014/main" xmlns="" val="2610027711"/>
                    </a:ext>
                  </a:extLst>
                </a:gridCol>
                <a:gridCol w="5917623">
                  <a:extLst>
                    <a:ext uri="{9D8B030D-6E8A-4147-A177-3AD203B41FA5}">
                      <a16:colId xmlns:a16="http://schemas.microsoft.com/office/drawing/2014/main" xmlns="" val="246181975"/>
                    </a:ext>
                  </a:extLst>
                </a:gridCol>
              </a:tblGrid>
              <a:tr h="895697">
                <a:tc>
                  <a:txBody>
                    <a:bodyPr/>
                    <a:lstStyle/>
                    <a:p>
                      <a:r>
                        <a:rPr lang="en-US" sz="4000" dirty="0">
                          <a:latin typeface="Arial" panose="020B0604020202020204" pitchFamily="34" charset="0"/>
                          <a:cs typeface="Arial" panose="020B0604020202020204" pitchFamily="34" charset="0"/>
                        </a:rPr>
                        <a:t>TNC versus…</a:t>
                      </a:r>
                    </a:p>
                  </a:txBody>
                  <a:tcPr marL="320040" marR="137160" marT="137160" marB="137160" anchor="ctr">
                    <a:solidFill>
                      <a:srgbClr val="5C0825"/>
                    </a:solidFill>
                  </a:tcPr>
                </a:tc>
                <a:tc>
                  <a:txBody>
                    <a:bodyPr/>
                    <a:lstStyle/>
                    <a:p>
                      <a:r>
                        <a:rPr lang="en-US" sz="4000" dirty="0">
                          <a:latin typeface="Arial" panose="020B0604020202020204" pitchFamily="34" charset="0"/>
                          <a:cs typeface="Arial" panose="020B0604020202020204" pitchFamily="34" charset="0"/>
                        </a:rPr>
                        <a:t>Taxi</a:t>
                      </a:r>
                    </a:p>
                  </a:txBody>
                  <a:tcPr marL="320040" marR="137160" marT="137160" marB="137160" anchor="ctr">
                    <a:solidFill>
                      <a:srgbClr val="5C0825"/>
                    </a:solidFill>
                  </a:tcPr>
                </a:tc>
                <a:extLst>
                  <a:ext uri="{0D108BD9-81ED-4DB2-BD59-A6C34878D82A}">
                    <a16:rowId xmlns:a16="http://schemas.microsoft.com/office/drawing/2014/main" xmlns="" val="585545314"/>
                  </a:ext>
                </a:extLst>
              </a:tr>
              <a:tr h="1203412">
                <a:tc>
                  <a:txBody>
                    <a:bodyPr/>
                    <a:lstStyle/>
                    <a:p>
                      <a:pPr>
                        <a:lnSpc>
                          <a:spcPct val="100000"/>
                        </a:lnSpc>
                        <a:spcAft>
                          <a:spcPts val="0"/>
                        </a:spcAft>
                      </a:pPr>
                      <a:r>
                        <a:rPr lang="en-US" sz="2200" dirty="0" smtClean="0">
                          <a:solidFill>
                            <a:schemeClr val="tx1"/>
                          </a:solidFill>
                          <a:latin typeface="Arial" panose="020B0604020202020204" pitchFamily="34" charset="0"/>
                          <a:cs typeface="Arial" panose="020B0604020202020204" pitchFamily="34" charset="0"/>
                        </a:rPr>
                        <a:t>Drivers use</a:t>
                      </a:r>
                      <a:r>
                        <a:rPr lang="en-US" sz="2200" baseline="0" dirty="0" smtClean="0">
                          <a:solidFill>
                            <a:schemeClr val="tx1"/>
                          </a:solidFill>
                          <a:latin typeface="Arial" panose="020B0604020202020204" pitchFamily="34" charset="0"/>
                          <a:cs typeface="Arial" panose="020B0604020202020204" pitchFamily="34" charset="0"/>
                        </a:rPr>
                        <a:t> their own vehicles</a:t>
                      </a:r>
                      <a:endParaRPr lang="en-US" sz="2200" dirty="0">
                        <a:solidFill>
                          <a:schemeClr val="tx1"/>
                        </a:solidFill>
                        <a:latin typeface="Arial" panose="020B0604020202020204" pitchFamily="34" charset="0"/>
                        <a:cs typeface="Arial" panose="020B0604020202020204" pitchFamily="34" charset="0"/>
                      </a:endParaRPr>
                    </a:p>
                  </a:txBody>
                  <a:tcPr marL="320040" marR="137160" marT="137160" marB="137160" anchor="ctr">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200" dirty="0" smtClean="0">
                          <a:solidFill>
                            <a:schemeClr val="tx1"/>
                          </a:solidFill>
                          <a:latin typeface="Arial" panose="020B0604020202020204" pitchFamily="34" charset="0"/>
                          <a:cs typeface="Arial" panose="020B0604020202020204" pitchFamily="34" charset="0"/>
                        </a:rPr>
                        <a:t>Drivers</a:t>
                      </a:r>
                      <a:r>
                        <a:rPr lang="en-US" sz="2200" baseline="0" dirty="0" smtClean="0">
                          <a:solidFill>
                            <a:schemeClr val="tx1"/>
                          </a:solidFill>
                          <a:latin typeface="Arial" panose="020B0604020202020204" pitchFamily="34" charset="0"/>
                          <a:cs typeface="Arial" panose="020B0604020202020204" pitchFamily="34" charset="0"/>
                        </a:rPr>
                        <a:t> generally lease vehicles from Taxi companies. </a:t>
                      </a:r>
                      <a:r>
                        <a:rPr lang="en-US" sz="2200" dirty="0" smtClean="0">
                          <a:solidFill>
                            <a:schemeClr val="tx1"/>
                          </a:solidFill>
                          <a:latin typeface="Arial" panose="020B0604020202020204" pitchFamily="34" charset="0"/>
                          <a:cs typeface="Arial" panose="020B0604020202020204" pitchFamily="34" charset="0"/>
                        </a:rPr>
                        <a:t>Some companies</a:t>
                      </a:r>
                      <a:r>
                        <a:rPr lang="en-US" sz="2200" baseline="0" dirty="0" smtClean="0">
                          <a:solidFill>
                            <a:schemeClr val="tx1"/>
                          </a:solidFill>
                          <a:latin typeface="Arial" panose="020B0604020202020204" pitchFamily="34" charset="0"/>
                          <a:cs typeface="Arial" panose="020B0604020202020204" pitchFamily="34" charset="0"/>
                        </a:rPr>
                        <a:t> use “owner drivers”.</a:t>
                      </a:r>
                      <a:endParaRPr lang="en-US" sz="2200" dirty="0">
                        <a:solidFill>
                          <a:schemeClr val="tx1"/>
                        </a:solidFill>
                        <a:latin typeface="Arial" panose="020B0604020202020204" pitchFamily="34" charset="0"/>
                        <a:cs typeface="Arial" panose="020B0604020202020204" pitchFamily="34" charset="0"/>
                      </a:endParaRPr>
                    </a:p>
                  </a:txBody>
                  <a:tcPr marL="320040" marR="137160" marT="137160" marB="137160" anchor="ctr">
                    <a:lnL w="12700" cap="flat" cmpd="sng" algn="ctr">
                      <a:solidFill>
                        <a:schemeClr val="tx1">
                          <a:lumMod val="50000"/>
                          <a:lumOff val="50000"/>
                        </a:schemeClr>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098972450"/>
                  </a:ext>
                </a:extLst>
              </a:tr>
              <a:tr h="1033189">
                <a:tc>
                  <a:txBody>
                    <a:bodyPr/>
                    <a:lstStyle/>
                    <a:p>
                      <a:pPr>
                        <a:lnSpc>
                          <a:spcPct val="100000"/>
                        </a:lnSpc>
                        <a:spcAft>
                          <a:spcPts val="0"/>
                        </a:spcAft>
                      </a:pPr>
                      <a:r>
                        <a:rPr lang="en-US" sz="2200" dirty="0">
                          <a:solidFill>
                            <a:schemeClr val="tx1"/>
                          </a:solidFill>
                          <a:latin typeface="Arial" panose="020B0604020202020204" pitchFamily="34" charset="0"/>
                          <a:cs typeface="Arial" panose="020B0604020202020204" pitchFamily="34" charset="0"/>
                        </a:rPr>
                        <a:t>Rides are scheduled through an app</a:t>
                      </a:r>
                    </a:p>
                  </a:txBody>
                  <a:tcPr marL="320040" marR="137160" marT="137160" marB="137160"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200" dirty="0">
                          <a:solidFill>
                            <a:schemeClr val="tx1"/>
                          </a:solidFill>
                          <a:latin typeface="Arial" panose="020B0604020202020204" pitchFamily="34" charset="0"/>
                          <a:cs typeface="Arial" panose="020B0604020202020204" pitchFamily="34" charset="0"/>
                        </a:rPr>
                        <a:t>Rides are scheduled by phone or by “hailing” on the street</a:t>
                      </a:r>
                    </a:p>
                  </a:txBody>
                  <a:tcPr marL="320040" marR="137160" marT="137160" marB="137160" anchor="ct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038128">
                <a:tc>
                  <a:txBody>
                    <a:bodyPr/>
                    <a:lstStyle/>
                    <a:p>
                      <a:pPr>
                        <a:lnSpc>
                          <a:spcPct val="100000"/>
                        </a:lnSpc>
                        <a:spcAft>
                          <a:spcPts val="0"/>
                        </a:spcAft>
                      </a:pPr>
                      <a:r>
                        <a:rPr lang="en-US" sz="2200" dirty="0">
                          <a:solidFill>
                            <a:schemeClr val="tx1"/>
                          </a:solidFill>
                          <a:latin typeface="Arial" panose="020B0604020202020204" pitchFamily="34" charset="0"/>
                          <a:cs typeface="Arial" panose="020B0604020202020204" pitchFamily="34" charset="0"/>
                        </a:rPr>
                        <a:t>Fare</a:t>
                      </a:r>
                      <a:r>
                        <a:rPr lang="en-US" sz="2200" baseline="0" dirty="0">
                          <a:solidFill>
                            <a:schemeClr val="tx1"/>
                          </a:solidFill>
                          <a:latin typeface="Arial" panose="020B0604020202020204" pitchFamily="34" charset="0"/>
                          <a:cs typeface="Arial" panose="020B0604020202020204" pitchFamily="34" charset="0"/>
                        </a:rPr>
                        <a:t> is calculated prior to trip (distance, time of day</a:t>
                      </a:r>
                      <a:r>
                        <a:rPr lang="en-US" sz="2200" baseline="0" dirty="0" smtClean="0">
                          <a:solidFill>
                            <a:schemeClr val="tx1"/>
                          </a:solidFill>
                          <a:latin typeface="Arial" panose="020B0604020202020204" pitchFamily="34" charset="0"/>
                          <a:cs typeface="Arial" panose="020B0604020202020204" pitchFamily="34" charset="0"/>
                        </a:rPr>
                        <a:t>) and paid through app</a:t>
                      </a:r>
                      <a:endParaRPr lang="en-US" sz="2200" dirty="0">
                        <a:solidFill>
                          <a:schemeClr val="tx1"/>
                        </a:solidFill>
                        <a:latin typeface="Arial" panose="020B0604020202020204" pitchFamily="34" charset="0"/>
                        <a:cs typeface="Arial" panose="020B0604020202020204" pitchFamily="34" charset="0"/>
                      </a:endParaRPr>
                    </a:p>
                  </a:txBody>
                  <a:tcPr marL="320040" marR="137160" marT="137160" marB="137160"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200" dirty="0">
                          <a:solidFill>
                            <a:schemeClr val="tx1"/>
                          </a:solidFill>
                          <a:latin typeface="Arial" panose="020B0604020202020204" pitchFamily="34" charset="0"/>
                          <a:cs typeface="Arial" panose="020B0604020202020204" pitchFamily="34" charset="0"/>
                        </a:rPr>
                        <a:t>Fare is calculated at end of trip </a:t>
                      </a:r>
                    </a:p>
                    <a:p>
                      <a:pPr>
                        <a:lnSpc>
                          <a:spcPct val="100000"/>
                        </a:lnSpc>
                        <a:spcAft>
                          <a:spcPts val="0"/>
                        </a:spcAft>
                      </a:pPr>
                      <a:r>
                        <a:rPr lang="en-US" sz="2200" dirty="0">
                          <a:solidFill>
                            <a:schemeClr val="tx1"/>
                          </a:solidFill>
                          <a:latin typeface="Arial" panose="020B0604020202020204" pitchFamily="34" charset="0"/>
                          <a:cs typeface="Arial" panose="020B0604020202020204" pitchFamily="34" charset="0"/>
                        </a:rPr>
                        <a:t>(by minute, by mile</a:t>
                      </a:r>
                      <a:r>
                        <a:rPr lang="en-US" sz="2200" dirty="0" smtClean="0">
                          <a:solidFill>
                            <a:schemeClr val="tx1"/>
                          </a:solidFill>
                          <a:latin typeface="Arial" panose="020B0604020202020204" pitchFamily="34" charset="0"/>
                          <a:cs typeface="Arial" panose="020B0604020202020204" pitchFamily="34" charset="0"/>
                        </a:rPr>
                        <a:t>) and paid in person</a:t>
                      </a:r>
                      <a:endParaRPr lang="en-US" sz="2200" dirty="0">
                        <a:solidFill>
                          <a:schemeClr val="tx1"/>
                        </a:solidFill>
                        <a:latin typeface="Arial" panose="020B0604020202020204" pitchFamily="34" charset="0"/>
                        <a:cs typeface="Arial" panose="020B0604020202020204" pitchFamily="34" charset="0"/>
                      </a:endParaRPr>
                    </a:p>
                  </a:txBody>
                  <a:tcPr marL="320040" marR="137160" marT="137160" marB="137160" anchor="ct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71780374"/>
                  </a:ext>
                </a:extLst>
              </a:tr>
              <a:tr h="888232">
                <a:tc>
                  <a:txBody>
                    <a:bodyPr/>
                    <a:lstStyle/>
                    <a:p>
                      <a:pPr>
                        <a:lnSpc>
                          <a:spcPct val="100000"/>
                        </a:lnSpc>
                        <a:spcAft>
                          <a:spcPts val="0"/>
                        </a:spcAft>
                      </a:pPr>
                      <a:r>
                        <a:rPr lang="en-US" sz="2200" dirty="0" smtClean="0">
                          <a:solidFill>
                            <a:schemeClr val="tx1"/>
                          </a:solidFill>
                          <a:latin typeface="Arial" panose="020B0604020202020204" pitchFamily="34" charset="0"/>
                          <a:cs typeface="Arial" panose="020B0604020202020204" pitchFamily="34" charset="0"/>
                        </a:rPr>
                        <a:t>Background check requirements</a:t>
                      </a:r>
                      <a:r>
                        <a:rPr lang="en-US" sz="2200" baseline="0" dirty="0" smtClean="0">
                          <a:solidFill>
                            <a:schemeClr val="tx1"/>
                          </a:solidFill>
                          <a:latin typeface="Arial" panose="020B0604020202020204" pitchFamily="34" charset="0"/>
                          <a:cs typeface="Arial" panose="020B0604020202020204" pitchFamily="34" charset="0"/>
                        </a:rPr>
                        <a:t> vary by state</a:t>
                      </a:r>
                      <a:endParaRPr lang="en-US" sz="2200" dirty="0">
                        <a:solidFill>
                          <a:schemeClr val="tx1"/>
                        </a:solidFill>
                        <a:latin typeface="Arial" panose="020B0604020202020204" pitchFamily="34" charset="0"/>
                        <a:cs typeface="Arial" panose="020B0604020202020204" pitchFamily="34" charset="0"/>
                      </a:endParaRPr>
                    </a:p>
                  </a:txBody>
                  <a:tcPr marL="320040" marR="137160" marT="137160" marB="137160"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200" dirty="0" smtClean="0">
                          <a:solidFill>
                            <a:schemeClr val="tx1"/>
                          </a:solidFill>
                          <a:latin typeface="Arial" panose="020B0604020202020204" pitchFamily="34" charset="0"/>
                          <a:cs typeface="Arial" panose="020B0604020202020204" pitchFamily="34" charset="0"/>
                        </a:rPr>
                        <a:t>Fingerprint-based</a:t>
                      </a:r>
                      <a:r>
                        <a:rPr lang="en-US" sz="2200" baseline="0" dirty="0" smtClean="0">
                          <a:solidFill>
                            <a:schemeClr val="tx1"/>
                          </a:solidFill>
                          <a:latin typeface="Arial" panose="020B0604020202020204" pitchFamily="34" charset="0"/>
                          <a:cs typeface="Arial" panose="020B0604020202020204" pitchFamily="34" charset="0"/>
                        </a:rPr>
                        <a:t> background checks required</a:t>
                      </a:r>
                      <a:endParaRPr lang="en-US" sz="2200" dirty="0">
                        <a:solidFill>
                          <a:schemeClr val="tx1"/>
                        </a:solidFill>
                        <a:latin typeface="Arial" panose="020B0604020202020204" pitchFamily="34" charset="0"/>
                        <a:cs typeface="Arial" panose="020B0604020202020204" pitchFamily="34" charset="0"/>
                      </a:endParaRPr>
                    </a:p>
                  </a:txBody>
                  <a:tcPr marL="320040" marR="137160" marT="137160" marB="137160" anchor="ct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28137549"/>
                  </a:ext>
                </a:extLst>
              </a:tr>
              <a:tr h="1066692">
                <a:tc>
                  <a:txBody>
                    <a:bodyPr/>
                    <a:lstStyle/>
                    <a:p>
                      <a:pPr>
                        <a:lnSpc>
                          <a:spcPct val="100000"/>
                        </a:lnSpc>
                        <a:spcAft>
                          <a:spcPts val="0"/>
                        </a:spcAft>
                      </a:pPr>
                      <a:r>
                        <a:rPr lang="en-US" sz="2200" dirty="0">
                          <a:solidFill>
                            <a:schemeClr val="tx1"/>
                          </a:solidFill>
                          <a:latin typeface="Arial" panose="020B0604020202020204" pitchFamily="34" charset="0"/>
                          <a:cs typeface="Arial" panose="020B0604020202020204" pitchFamily="34" charset="0"/>
                        </a:rPr>
                        <a:t>Passenger and driver </a:t>
                      </a:r>
                      <a:r>
                        <a:rPr lang="en-US" sz="2200" dirty="0" smtClean="0">
                          <a:solidFill>
                            <a:schemeClr val="tx1"/>
                          </a:solidFill>
                          <a:latin typeface="Arial" panose="020B0604020202020204" pitchFamily="34" charset="0"/>
                          <a:cs typeface="Arial" panose="020B0604020202020204" pitchFamily="34" charset="0"/>
                        </a:rPr>
                        <a:t>reviews</a:t>
                      </a:r>
                      <a:r>
                        <a:rPr lang="en-US" sz="2200" baseline="0" dirty="0" smtClean="0">
                          <a:solidFill>
                            <a:schemeClr val="tx1"/>
                          </a:solidFill>
                          <a:latin typeface="Arial" panose="020B0604020202020204" pitchFamily="34" charset="0"/>
                          <a:cs typeface="Arial" panose="020B0604020202020204" pitchFamily="34" charset="0"/>
                        </a:rPr>
                        <a:t> through </a:t>
                      </a:r>
                      <a:r>
                        <a:rPr lang="en-US" sz="2200" baseline="0" dirty="0">
                          <a:solidFill>
                            <a:schemeClr val="tx1"/>
                          </a:solidFill>
                          <a:latin typeface="Arial" panose="020B0604020202020204" pitchFamily="34" charset="0"/>
                          <a:cs typeface="Arial" panose="020B0604020202020204" pitchFamily="34" charset="0"/>
                        </a:rPr>
                        <a:t>app</a:t>
                      </a:r>
                      <a:endParaRPr lang="en-US" sz="2200" dirty="0">
                        <a:solidFill>
                          <a:schemeClr val="tx1"/>
                        </a:solidFill>
                        <a:latin typeface="Arial" panose="020B0604020202020204" pitchFamily="34" charset="0"/>
                        <a:cs typeface="Arial" panose="020B0604020202020204" pitchFamily="34" charset="0"/>
                      </a:endParaRPr>
                    </a:p>
                  </a:txBody>
                  <a:tcPr marL="320040" marR="137160" marT="137160" marB="137160"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nSpc>
                          <a:spcPct val="100000"/>
                        </a:lnSpc>
                        <a:spcAft>
                          <a:spcPts val="0"/>
                        </a:spcAft>
                      </a:pPr>
                      <a:r>
                        <a:rPr lang="en-US" sz="2200" dirty="0">
                          <a:solidFill>
                            <a:schemeClr val="tx1"/>
                          </a:solidFill>
                          <a:latin typeface="Arial" panose="020B0604020202020204" pitchFamily="34" charset="0"/>
                          <a:cs typeface="Arial" panose="020B0604020202020204" pitchFamily="34" charset="0"/>
                        </a:rPr>
                        <a:t>Passenger </a:t>
                      </a:r>
                      <a:r>
                        <a:rPr lang="en-US" sz="2200" dirty="0" smtClean="0">
                          <a:solidFill>
                            <a:schemeClr val="tx1"/>
                          </a:solidFill>
                          <a:latin typeface="Arial" panose="020B0604020202020204" pitchFamily="34" charset="0"/>
                          <a:cs typeface="Arial" panose="020B0604020202020204" pitchFamily="34" charset="0"/>
                        </a:rPr>
                        <a:t>call </a:t>
                      </a:r>
                      <a:r>
                        <a:rPr lang="en-US" sz="2200" dirty="0">
                          <a:solidFill>
                            <a:schemeClr val="tx1"/>
                          </a:solidFill>
                          <a:latin typeface="Arial" panose="020B0604020202020204" pitchFamily="34" charset="0"/>
                          <a:cs typeface="Arial" panose="020B0604020202020204" pitchFamily="34" charset="0"/>
                        </a:rPr>
                        <a:t>company with</a:t>
                      </a:r>
                      <a:r>
                        <a:rPr lang="en-US" sz="2200" baseline="0" dirty="0">
                          <a:solidFill>
                            <a:schemeClr val="tx1"/>
                          </a:solidFill>
                          <a:latin typeface="Arial" panose="020B0604020202020204" pitchFamily="34" charset="0"/>
                          <a:cs typeface="Arial" panose="020B0604020202020204" pitchFamily="34" charset="0"/>
                        </a:rPr>
                        <a:t> complaints or comments</a:t>
                      </a:r>
                      <a:endParaRPr lang="en-US" sz="2200" dirty="0">
                        <a:solidFill>
                          <a:schemeClr val="tx1"/>
                        </a:solidFill>
                        <a:latin typeface="Arial" panose="020B0604020202020204" pitchFamily="34" charset="0"/>
                        <a:cs typeface="Arial" panose="020B0604020202020204" pitchFamily="34" charset="0"/>
                      </a:endParaRPr>
                    </a:p>
                  </a:txBody>
                  <a:tcPr marL="320040" marR="137160" marT="137160" marB="137160" anchor="ct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140524297"/>
                  </a:ext>
                </a:extLst>
              </a:tr>
            </a:tbl>
          </a:graphicData>
        </a:graphic>
      </p:graphicFrame>
    </p:spTree>
    <p:extLst>
      <p:ext uri="{BB962C8B-B14F-4D97-AF65-F5344CB8AC3E}">
        <p14:creationId xmlns:p14="http://schemas.microsoft.com/office/powerpoint/2010/main" val="1132846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You…</a:t>
            </a:r>
          </a:p>
        </p:txBody>
      </p:sp>
      <p:pic>
        <p:nvPicPr>
          <p:cNvPr id="4" name="Content Placeholder 5">
            <a:extLst>
              <a:ext uri="{FF2B5EF4-FFF2-40B4-BE49-F238E27FC236}">
                <a16:creationId xmlns:a16="http://schemas.microsoft.com/office/drawing/2014/main" xmlns="" id="{3A60C88B-C255-8A4E-98F4-82DB8609660E}"/>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t="64018" r="55104" b="7506"/>
          <a:stretch/>
        </p:blipFill>
        <p:spPr>
          <a:xfrm>
            <a:off x="4368536" y="803275"/>
            <a:ext cx="6572180" cy="5394570"/>
          </a:xfrm>
        </p:spPr>
      </p:pic>
    </p:spTree>
    <p:extLst>
      <p:ext uri="{BB962C8B-B14F-4D97-AF65-F5344CB8AC3E}">
        <p14:creationId xmlns:p14="http://schemas.microsoft.com/office/powerpoint/2010/main" val="1887440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You…</a:t>
            </a:r>
          </a:p>
        </p:txBody>
      </p:sp>
      <p:pic>
        <p:nvPicPr>
          <p:cNvPr id="4" name="Content Placeholder 5">
            <a:extLst>
              <a:ext uri="{FF2B5EF4-FFF2-40B4-BE49-F238E27FC236}">
                <a16:creationId xmlns:a16="http://schemas.microsoft.com/office/drawing/2014/main" xmlns="" id="{09CBD5CF-05EF-C34C-AA51-94D17862CEBD}"/>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l="46731" t="6801" r="4240" b="61880"/>
          <a:stretch/>
        </p:blipFill>
        <p:spPr>
          <a:xfrm>
            <a:off x="4539916" y="696157"/>
            <a:ext cx="6785809" cy="5609607"/>
          </a:xfrm>
        </p:spPr>
      </p:pic>
    </p:spTree>
    <p:extLst>
      <p:ext uri="{BB962C8B-B14F-4D97-AF65-F5344CB8AC3E}">
        <p14:creationId xmlns:p14="http://schemas.microsoft.com/office/powerpoint/2010/main" val="2352252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You…</a:t>
            </a:r>
          </a:p>
        </p:txBody>
      </p:sp>
      <p:pic>
        <p:nvPicPr>
          <p:cNvPr id="4" name="Content Placeholder 5">
            <a:extLst>
              <a:ext uri="{FF2B5EF4-FFF2-40B4-BE49-F238E27FC236}">
                <a16:creationId xmlns:a16="http://schemas.microsoft.com/office/drawing/2014/main" xmlns="" id="{128ACED7-4C55-7A42-83C0-77755AC5F9F5}"/>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l="46731" t="42627" r="2733" b="21134"/>
          <a:stretch/>
        </p:blipFill>
        <p:spPr>
          <a:xfrm>
            <a:off x="4844715" y="566050"/>
            <a:ext cx="6112042" cy="5671924"/>
          </a:xfrm>
        </p:spPr>
      </p:pic>
    </p:spTree>
    <p:extLst>
      <p:ext uri="{BB962C8B-B14F-4D97-AF65-F5344CB8AC3E}">
        <p14:creationId xmlns:p14="http://schemas.microsoft.com/office/powerpoint/2010/main" val="3225207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E214BEE-28A1-450E-BCCE-3B8A2F4891DF}"/>
              </a:ext>
            </a:extLst>
          </p:cNvPr>
          <p:cNvSpPr>
            <a:spLocks noGrp="1"/>
          </p:cNvSpPr>
          <p:nvPr>
            <p:ph type="title"/>
          </p:nvPr>
        </p:nvSpPr>
        <p:spPr>
          <a:xfrm>
            <a:off x="838200" y="803275"/>
            <a:ext cx="3943350" cy="5197475"/>
          </a:xfrm>
        </p:spPr>
        <p:txBody>
          <a:bodyPr/>
          <a:lstStyle/>
          <a:p>
            <a:r>
              <a:rPr lang="en-US" dirty="0"/>
              <a:t>Questions? </a:t>
            </a:r>
          </a:p>
        </p:txBody>
      </p:sp>
      <p:pic>
        <p:nvPicPr>
          <p:cNvPr id="5" name="Picture 4">
            <a:extLst>
              <a:ext uri="{FF2B5EF4-FFF2-40B4-BE49-F238E27FC236}">
                <a16:creationId xmlns:a16="http://schemas.microsoft.com/office/drawing/2014/main" xmlns="" id="{7929662F-9E79-DB4A-AA4C-5640E66F80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85801" y="1200150"/>
            <a:ext cx="3563798" cy="2419350"/>
          </a:xfrm>
          <a:prstGeom prst="rect">
            <a:avLst/>
          </a:prstGeom>
        </p:spPr>
      </p:pic>
      <p:pic>
        <p:nvPicPr>
          <p:cNvPr id="7" name="Picture 6">
            <a:extLst>
              <a:ext uri="{FF2B5EF4-FFF2-40B4-BE49-F238E27FC236}">
                <a16:creationId xmlns:a16="http://schemas.microsoft.com/office/drawing/2014/main" xmlns="" id="{EC2C842F-1152-C641-8988-7A64425A691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38800" y="4181360"/>
            <a:ext cx="5257800" cy="1266940"/>
          </a:xfrm>
          <a:prstGeom prst="rect">
            <a:avLst/>
          </a:prstGeom>
        </p:spPr>
      </p:pic>
    </p:spTree>
    <p:extLst>
      <p:ext uri="{BB962C8B-B14F-4D97-AF65-F5344CB8AC3E}">
        <p14:creationId xmlns:p14="http://schemas.microsoft.com/office/powerpoint/2010/main" val="62632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Benefits </a:t>
            </a:r>
            <a:br>
              <a:rPr lang="en-US" sz="4800" dirty="0"/>
            </a:br>
            <a:r>
              <a:rPr lang="en-US" sz="4800" dirty="0"/>
              <a:t>of TNCs</a:t>
            </a:r>
          </a:p>
        </p:txBody>
      </p:sp>
      <p:sp>
        <p:nvSpPr>
          <p:cNvPr id="3" name="Content Placeholder 2"/>
          <p:cNvSpPr>
            <a:spLocks noGrp="1"/>
          </p:cNvSpPr>
          <p:nvPr>
            <p:ph idx="1"/>
          </p:nvPr>
        </p:nvSpPr>
        <p:spPr>
          <a:xfrm>
            <a:off x="4588042" y="803275"/>
            <a:ext cx="6765758" cy="5373688"/>
          </a:xfrm>
        </p:spPr>
        <p:txBody>
          <a:bodyPr>
            <a:normAutofit/>
          </a:bodyPr>
          <a:lstStyle/>
          <a:p>
            <a:pPr>
              <a:lnSpc>
                <a:spcPct val="80000"/>
              </a:lnSpc>
              <a:spcBef>
                <a:spcPts val="1500"/>
              </a:spcBef>
            </a:pPr>
            <a:r>
              <a:rPr lang="en-US" sz="3600" b="1" dirty="0"/>
              <a:t>Flexibility</a:t>
            </a:r>
          </a:p>
          <a:p>
            <a:pPr>
              <a:lnSpc>
                <a:spcPct val="80000"/>
              </a:lnSpc>
              <a:spcBef>
                <a:spcPts val="1500"/>
              </a:spcBef>
            </a:pPr>
            <a:r>
              <a:rPr lang="en-US" sz="3600" b="1" dirty="0"/>
              <a:t>Safety</a:t>
            </a:r>
          </a:p>
          <a:p>
            <a:pPr>
              <a:lnSpc>
                <a:spcPct val="80000"/>
              </a:lnSpc>
              <a:spcBef>
                <a:spcPts val="1500"/>
              </a:spcBef>
            </a:pPr>
            <a:r>
              <a:rPr lang="en-US" sz="3600" b="1" dirty="0"/>
              <a:t>No need to…</a:t>
            </a:r>
          </a:p>
          <a:p>
            <a:pPr lvl="1">
              <a:lnSpc>
                <a:spcPct val="80000"/>
              </a:lnSpc>
              <a:spcBef>
                <a:spcPts val="1500"/>
              </a:spcBef>
            </a:pPr>
            <a:r>
              <a:rPr lang="en-US" sz="3200" dirty="0"/>
              <a:t>Rely on goodwill of family or friends for rides</a:t>
            </a:r>
          </a:p>
          <a:p>
            <a:pPr lvl="1">
              <a:lnSpc>
                <a:spcPct val="80000"/>
              </a:lnSpc>
              <a:spcBef>
                <a:spcPts val="1500"/>
              </a:spcBef>
            </a:pPr>
            <a:r>
              <a:rPr lang="en-US" sz="3200" dirty="0"/>
              <a:t>Drive yourself to an unfamiliar place while navigating</a:t>
            </a:r>
          </a:p>
          <a:p>
            <a:pPr lvl="1">
              <a:lnSpc>
                <a:spcPct val="80000"/>
              </a:lnSpc>
              <a:spcBef>
                <a:spcPts val="1500"/>
              </a:spcBef>
            </a:pPr>
            <a:r>
              <a:rPr lang="en-US" sz="3200" dirty="0"/>
              <a:t>Drive yourself at night</a:t>
            </a:r>
          </a:p>
          <a:p>
            <a:pPr lvl="1">
              <a:lnSpc>
                <a:spcPct val="80000"/>
              </a:lnSpc>
              <a:spcBef>
                <a:spcPts val="1500"/>
              </a:spcBef>
            </a:pPr>
            <a:r>
              <a:rPr lang="en-US" sz="3200" dirty="0"/>
              <a:t>Park and walk to your final destination </a:t>
            </a:r>
          </a:p>
        </p:txBody>
      </p:sp>
    </p:spTree>
    <p:extLst>
      <p:ext uri="{BB962C8B-B14F-4D97-AF65-F5344CB8AC3E}">
        <p14:creationId xmlns:p14="http://schemas.microsoft.com/office/powerpoint/2010/main" val="70271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3275"/>
            <a:ext cx="3098800" cy="5197475"/>
          </a:xfrm>
        </p:spPr>
        <p:txBody>
          <a:bodyPr>
            <a:normAutofit/>
          </a:bodyPr>
          <a:lstStyle/>
          <a:p>
            <a:r>
              <a:rPr lang="en-US" sz="5400" dirty="0"/>
              <a:t>Safety Benefits</a:t>
            </a:r>
          </a:p>
        </p:txBody>
      </p:sp>
      <p:sp>
        <p:nvSpPr>
          <p:cNvPr id="3" name="Content Placeholder 2"/>
          <p:cNvSpPr>
            <a:spLocks noGrp="1"/>
          </p:cNvSpPr>
          <p:nvPr>
            <p:ph idx="1"/>
          </p:nvPr>
        </p:nvSpPr>
        <p:spPr>
          <a:xfrm>
            <a:off x="4395537" y="1149290"/>
            <a:ext cx="7014265" cy="4851460"/>
          </a:xfrm>
        </p:spPr>
        <p:txBody>
          <a:bodyPr>
            <a:normAutofit/>
          </a:bodyPr>
          <a:lstStyle/>
          <a:p>
            <a:pPr>
              <a:lnSpc>
                <a:spcPct val="80000"/>
              </a:lnSpc>
              <a:spcBef>
                <a:spcPts val="2200"/>
              </a:spcBef>
            </a:pPr>
            <a:r>
              <a:rPr lang="en-US" sz="3600" dirty="0">
                <a:cs typeface="Times New Roman" panose="02020603050405020304" pitchFamily="18" charset="0"/>
              </a:rPr>
              <a:t>Background checks</a:t>
            </a:r>
          </a:p>
          <a:p>
            <a:pPr>
              <a:lnSpc>
                <a:spcPct val="80000"/>
              </a:lnSpc>
              <a:spcBef>
                <a:spcPts val="2200"/>
              </a:spcBef>
            </a:pPr>
            <a:r>
              <a:rPr lang="en-US" sz="3600" dirty="0">
                <a:cs typeface="Times New Roman" panose="02020603050405020304" pitchFamily="18" charset="0"/>
              </a:rPr>
              <a:t>Insurance</a:t>
            </a:r>
          </a:p>
          <a:p>
            <a:pPr>
              <a:lnSpc>
                <a:spcPct val="80000"/>
              </a:lnSpc>
              <a:spcBef>
                <a:spcPts val="2200"/>
              </a:spcBef>
            </a:pPr>
            <a:r>
              <a:rPr lang="en-US" sz="3600" dirty="0">
                <a:cs typeface="Times New Roman" panose="02020603050405020304" pitchFamily="18" charset="0"/>
              </a:rPr>
              <a:t>Driver/vehicle information and picture available </a:t>
            </a:r>
          </a:p>
          <a:p>
            <a:pPr>
              <a:lnSpc>
                <a:spcPct val="80000"/>
              </a:lnSpc>
              <a:spcBef>
                <a:spcPts val="2200"/>
              </a:spcBef>
            </a:pPr>
            <a:r>
              <a:rPr lang="en-US" sz="3600" dirty="0">
                <a:cs typeface="Times New Roman" panose="02020603050405020304" pitchFamily="18" charset="0"/>
              </a:rPr>
              <a:t>Trip monitoring</a:t>
            </a:r>
          </a:p>
          <a:p>
            <a:pPr>
              <a:lnSpc>
                <a:spcPct val="80000"/>
              </a:lnSpc>
              <a:spcBef>
                <a:spcPts val="2200"/>
              </a:spcBef>
            </a:pPr>
            <a:r>
              <a:rPr lang="en-US" sz="3600" dirty="0">
                <a:cs typeface="Times New Roman" panose="02020603050405020304" pitchFamily="18" charset="0"/>
              </a:rPr>
              <a:t>Share your location with a friend</a:t>
            </a:r>
          </a:p>
          <a:p>
            <a:pPr>
              <a:lnSpc>
                <a:spcPct val="80000"/>
              </a:lnSpc>
              <a:spcBef>
                <a:spcPts val="2200"/>
              </a:spcBef>
            </a:pPr>
            <a:r>
              <a:rPr lang="en-US" sz="3600" dirty="0">
                <a:cs typeface="Times New Roman" panose="02020603050405020304" pitchFamily="18" charset="0"/>
              </a:rPr>
              <a:t>App payment system </a:t>
            </a:r>
          </a:p>
          <a:p>
            <a:endParaRPr lang="en-US" sz="18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78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046162"/>
            <a:ext cx="9144000" cy="2387600"/>
          </a:xfrm>
        </p:spPr>
        <p:txBody>
          <a:bodyPr>
            <a:normAutofit/>
          </a:bodyPr>
          <a:lstStyle/>
          <a:p>
            <a:r>
              <a:rPr lang="en-US" sz="4000" dirty="0">
                <a:solidFill>
                  <a:schemeClr val="bg1"/>
                </a:solidFill>
              </a:rPr>
              <a:t>How Does a TNC Work?</a:t>
            </a:r>
          </a:p>
        </p:txBody>
      </p:sp>
      <p:pic>
        <p:nvPicPr>
          <p:cNvPr id="7" name="Content Placeholder 6">
            <a:extLst>
              <a:ext uri="{FF2B5EF4-FFF2-40B4-BE49-F238E27FC236}">
                <a16:creationId xmlns:a16="http://schemas.microsoft.com/office/drawing/2014/main" xmlns="" id="{A863A47C-6958-DB45-84B5-1C0FA01AF418}"/>
              </a:ext>
            </a:extLst>
          </p:cNvPr>
          <p:cNvPicPr>
            <a:picLocks noGrp="1" noChangeAspect="1"/>
          </p:cNvPicPr>
          <p:nvPr>
            <p:ph idx="4294967295"/>
          </p:nvPr>
        </p:nvPicPr>
        <p:blipFill rotWithShape="1">
          <a:blip r:embed="rId4">
            <a:extLst>
              <a:ext uri="{28A0092B-C50C-407E-A947-70E740481C1C}">
                <a14:useLocalDpi xmlns:a14="http://schemas.microsoft.com/office/drawing/2010/main"/>
              </a:ext>
            </a:extLst>
          </a:blip>
          <a:srcRect l="29134" t="3294" r="29466" b="66762"/>
          <a:stretch/>
        </p:blipFill>
        <p:spPr>
          <a:xfrm>
            <a:off x="532864" y="1989466"/>
            <a:ext cx="3669955" cy="3434934"/>
          </a:xfrm>
        </p:spPr>
      </p:pic>
      <p:pic>
        <p:nvPicPr>
          <p:cNvPr id="4" name="Content Placeholder 6">
            <a:extLst>
              <a:ext uri="{FF2B5EF4-FFF2-40B4-BE49-F238E27FC236}">
                <a16:creationId xmlns:a16="http://schemas.microsoft.com/office/drawing/2014/main" xmlns="" id="{215CE909-229D-1A4D-9CDD-0BB73E09EA13}"/>
              </a:ext>
            </a:extLst>
          </p:cNvPr>
          <p:cNvPicPr>
            <a:picLocks noChangeAspect="1"/>
          </p:cNvPicPr>
          <p:nvPr/>
        </p:nvPicPr>
        <p:blipFill rotWithShape="1">
          <a:blip r:embed="rId4">
            <a:extLst>
              <a:ext uri="{28A0092B-C50C-407E-A947-70E740481C1C}">
                <a14:useLocalDpi xmlns:a14="http://schemas.microsoft.com/office/drawing/2010/main"/>
              </a:ext>
            </a:extLst>
          </a:blip>
          <a:srcRect l="25099" t="66544" r="29392" b="3220"/>
          <a:stretch/>
        </p:blipFill>
        <p:spPr>
          <a:xfrm>
            <a:off x="7412946" y="1989466"/>
            <a:ext cx="4201538" cy="3612276"/>
          </a:xfrm>
          <a:prstGeom prst="rect">
            <a:avLst/>
          </a:prstGeom>
        </p:spPr>
      </p:pic>
      <p:pic>
        <p:nvPicPr>
          <p:cNvPr id="5" name="Content Placeholder 6">
            <a:extLst>
              <a:ext uri="{FF2B5EF4-FFF2-40B4-BE49-F238E27FC236}">
                <a16:creationId xmlns:a16="http://schemas.microsoft.com/office/drawing/2014/main" xmlns="" id="{88280DA2-80C0-254F-A188-623F065F77B8}"/>
              </a:ext>
            </a:extLst>
          </p:cNvPr>
          <p:cNvPicPr>
            <a:picLocks noChangeAspect="1"/>
          </p:cNvPicPr>
          <p:nvPr/>
        </p:nvPicPr>
        <p:blipFill rotWithShape="1">
          <a:blip r:embed="rId4">
            <a:extLst>
              <a:ext uri="{28A0092B-C50C-407E-A947-70E740481C1C}">
                <a14:useLocalDpi xmlns:a14="http://schemas.microsoft.com/office/drawing/2010/main"/>
              </a:ext>
            </a:extLst>
          </a:blip>
          <a:srcRect l="30096" t="32949" r="29633" b="33187"/>
          <a:stretch/>
        </p:blipFill>
        <p:spPr>
          <a:xfrm>
            <a:off x="4234903" y="1989466"/>
            <a:ext cx="3569793" cy="3884596"/>
          </a:xfrm>
          <a:prstGeom prst="rect">
            <a:avLst/>
          </a:prstGeom>
        </p:spPr>
      </p:pic>
    </p:spTree>
    <p:extLst>
      <p:ext uri="{BB962C8B-B14F-4D97-AF65-F5344CB8AC3E}">
        <p14:creationId xmlns:p14="http://schemas.microsoft.com/office/powerpoint/2010/main" val="415333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046162"/>
            <a:ext cx="9144000" cy="2387600"/>
          </a:xfrm>
        </p:spPr>
        <p:txBody>
          <a:bodyPr>
            <a:normAutofit/>
          </a:bodyPr>
          <a:lstStyle/>
          <a:p>
            <a:r>
              <a:rPr lang="en-US" sz="4000" dirty="0">
                <a:solidFill>
                  <a:schemeClr val="bg1"/>
                </a:solidFill>
              </a:rPr>
              <a:t>How Does a TNC Work?</a:t>
            </a:r>
          </a:p>
        </p:txBody>
      </p:sp>
      <p:pic>
        <p:nvPicPr>
          <p:cNvPr id="7" name="Content Placeholder 6">
            <a:extLst>
              <a:ext uri="{FF2B5EF4-FFF2-40B4-BE49-F238E27FC236}">
                <a16:creationId xmlns:a16="http://schemas.microsoft.com/office/drawing/2014/main" xmlns="" id="{A863A47C-6958-DB45-84B5-1C0FA01AF418}"/>
              </a:ext>
            </a:extLst>
          </p:cNvPr>
          <p:cNvPicPr>
            <a:picLocks noGrp="1" noChangeAspect="1"/>
          </p:cNvPicPr>
          <p:nvPr>
            <p:ph idx="4294967295"/>
          </p:nvPr>
        </p:nvPicPr>
        <p:blipFill rotWithShape="1">
          <a:blip r:embed="rId4">
            <a:extLst>
              <a:ext uri="{28A0092B-C50C-407E-A947-70E740481C1C}">
                <a14:useLocalDpi xmlns:a14="http://schemas.microsoft.com/office/drawing/2010/main"/>
              </a:ext>
            </a:extLst>
          </a:blip>
          <a:srcRect l="29844" t="4117" r="27842" b="81743"/>
          <a:stretch/>
        </p:blipFill>
        <p:spPr>
          <a:xfrm>
            <a:off x="1447800" y="1887727"/>
            <a:ext cx="9468848" cy="4094641"/>
          </a:xfrm>
        </p:spPr>
      </p:pic>
    </p:spTree>
    <p:extLst>
      <p:ext uri="{BB962C8B-B14F-4D97-AF65-F5344CB8AC3E}">
        <p14:creationId xmlns:p14="http://schemas.microsoft.com/office/powerpoint/2010/main" val="3726443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3275"/>
            <a:ext cx="3011906" cy="5197475"/>
          </a:xfrm>
        </p:spPr>
        <p:txBody>
          <a:bodyPr>
            <a:normAutofit/>
          </a:bodyPr>
          <a:lstStyle/>
          <a:p>
            <a:r>
              <a:rPr lang="en-US" sz="3200" dirty="0"/>
              <a:t>Find your phone’s online </a:t>
            </a:r>
            <a:br>
              <a:rPr lang="en-US" sz="3200" dirty="0"/>
            </a:br>
            <a:r>
              <a:rPr lang="en-US" sz="3200" dirty="0"/>
              <a:t>store for applications</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4397541" y="1198504"/>
            <a:ext cx="1602205" cy="1602205"/>
          </a:xfr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69205" y="3725191"/>
            <a:ext cx="1954495" cy="1954495"/>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a:ext>
            </a:extLst>
          </a:blip>
          <a:srcRect r="21355"/>
          <a:stretch/>
        </p:blipFill>
        <p:spPr>
          <a:xfrm>
            <a:off x="6744134" y="3879325"/>
            <a:ext cx="4545039" cy="205215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44134" y="1001988"/>
            <a:ext cx="4545039" cy="2206792"/>
          </a:xfrm>
          <a:prstGeom prst="rect">
            <a:avLst/>
          </a:prstGeom>
        </p:spPr>
      </p:pic>
    </p:spTree>
    <p:extLst>
      <p:ext uri="{BB962C8B-B14F-4D97-AF65-F5344CB8AC3E}">
        <p14:creationId xmlns:p14="http://schemas.microsoft.com/office/powerpoint/2010/main" val="141808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3275"/>
            <a:ext cx="3043989" cy="5197475"/>
          </a:xfrm>
        </p:spPr>
        <p:txBody>
          <a:bodyPr>
            <a:normAutofit/>
          </a:bodyPr>
          <a:lstStyle/>
          <a:p>
            <a:r>
              <a:rPr lang="en-US" sz="3200" dirty="0"/>
              <a:t>Download the Smartphone Application</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4938959" y="631913"/>
            <a:ext cx="3014084" cy="5368837"/>
          </a:xfrm>
          <a:ln>
            <a:solidFill>
              <a:schemeClr val="tx1">
                <a:lumMod val="50000"/>
                <a:lumOff val="50000"/>
              </a:schemeClr>
            </a:solidFill>
          </a:ln>
        </p:spPr>
      </p:pic>
      <p:sp>
        <p:nvSpPr>
          <p:cNvPr id="5" name="TextBox 4"/>
          <p:cNvSpPr txBox="1"/>
          <p:nvPr/>
        </p:nvSpPr>
        <p:spPr>
          <a:xfrm>
            <a:off x="8277717" y="2306493"/>
            <a:ext cx="3454339"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Tap “Get” to download the app to your phone.</a:t>
            </a:r>
          </a:p>
        </p:txBody>
      </p:sp>
      <p:cxnSp>
        <p:nvCxnSpPr>
          <p:cNvPr id="10" name="Straight Arrow Connector 9"/>
          <p:cNvCxnSpPr>
            <a:cxnSpLocks/>
          </p:cNvCxnSpPr>
          <p:nvPr/>
        </p:nvCxnSpPr>
        <p:spPr>
          <a:xfrm flipH="1" flipV="1">
            <a:off x="7702033" y="1599045"/>
            <a:ext cx="1518167" cy="50424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382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5748</TotalTime>
  <Words>2971</Words>
  <Application>Microsoft Office PowerPoint</Application>
  <PresentationFormat>Widescreen</PresentationFormat>
  <Paragraphs>255</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Office Theme</vt:lpstr>
      <vt:lpstr>Using a Transportation Network Company (TNC)</vt:lpstr>
      <vt:lpstr>What Is a Transportation Network Company?</vt:lpstr>
      <vt:lpstr>How Are TNCs Different from Taxis?</vt:lpstr>
      <vt:lpstr>Benefits  of TNCs</vt:lpstr>
      <vt:lpstr>Safety Benefits</vt:lpstr>
      <vt:lpstr>How Does a TNC Work?</vt:lpstr>
      <vt:lpstr>How Does a TNC Work?</vt:lpstr>
      <vt:lpstr>Find your phone’s online  store for applications</vt:lpstr>
      <vt:lpstr>Download the Smartphone Application</vt:lpstr>
      <vt:lpstr>How Does a TNC Work?</vt:lpstr>
      <vt:lpstr>Set Up Your Account</vt:lpstr>
      <vt:lpstr>Set Up Your Account</vt:lpstr>
      <vt:lpstr>Set Up Your Account  </vt:lpstr>
      <vt:lpstr>How Does a TNC Work?</vt:lpstr>
      <vt:lpstr>REQUEST  A TRIP –   Set Pickup Location</vt:lpstr>
      <vt:lpstr>REQUEST  A TRIP –   Set Pickup Location</vt:lpstr>
      <vt:lpstr>REQUEST  A TRIP –   Set Pickup Location</vt:lpstr>
      <vt:lpstr>How Does a TNC Work?</vt:lpstr>
      <vt:lpstr>Pick Up</vt:lpstr>
      <vt:lpstr>Pick Up</vt:lpstr>
      <vt:lpstr>Pick Up – Ride Arrives</vt:lpstr>
      <vt:lpstr>How Does a TNC Work?</vt:lpstr>
      <vt:lpstr>During  the Trip</vt:lpstr>
      <vt:lpstr>How Does a TNC Work?</vt:lpstr>
      <vt:lpstr>Rate or Tip Your Driver</vt:lpstr>
      <vt:lpstr>Service Types</vt:lpstr>
      <vt:lpstr>PowerPoint Presentation</vt:lpstr>
      <vt:lpstr>What If You…</vt:lpstr>
      <vt:lpstr>What If You…</vt:lpstr>
      <vt:lpstr>What If You…</vt:lpstr>
      <vt:lpstr>What If You…</vt:lpstr>
      <vt:lpstr>What If You…</vt:lpstr>
      <vt:lpstr>Questions? </vt:lpstr>
    </vt:vector>
  </TitlesOfParts>
  <Company>Texas A&amp;M Transportation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Transportation Network Company (TNC)</dc:title>
  <dc:creator>Higgins, Laura</dc:creator>
  <cp:lastModifiedBy>Zmud, Johanna</cp:lastModifiedBy>
  <cp:revision>133</cp:revision>
  <dcterms:created xsi:type="dcterms:W3CDTF">2018-07-23T15:50:08Z</dcterms:created>
  <dcterms:modified xsi:type="dcterms:W3CDTF">2018-10-12T19:58:55Z</dcterms:modified>
</cp:coreProperties>
</file>