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theme/theme1.xml" ContentType="application/vnd.openxmlformats-officedocument.theme+xml"/>
  <Override PartName="/ppt/diagrams/drawing2.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drawing1.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3.xml" ContentType="application/vnd.openxmlformats-officedocument.drawingml.diagramLayout+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84" r:id="rId6"/>
    <p:sldId id="260" r:id="rId7"/>
    <p:sldId id="261" r:id="rId8"/>
    <p:sldId id="262" r:id="rId9"/>
    <p:sldId id="263" r:id="rId10"/>
    <p:sldId id="264" r:id="rId11"/>
    <p:sldId id="273" r:id="rId12"/>
    <p:sldId id="275" r:id="rId13"/>
    <p:sldId id="276" r:id="rId14"/>
    <p:sldId id="277" r:id="rId15"/>
    <p:sldId id="278" r:id="rId16"/>
    <p:sldId id="279" r:id="rId17"/>
    <p:sldId id="280" r:id="rId18"/>
    <p:sldId id="281" r:id="rId19"/>
    <p:sldId id="282" r:id="rId20"/>
    <p:sldId id="283" r:id="rId21"/>
    <p:sldId id="265" r:id="rId22"/>
    <p:sldId id="266" r:id="rId23"/>
    <p:sldId id="267" r:id="rId24"/>
    <p:sldId id="268" r:id="rId25"/>
    <p:sldId id="270" r:id="rId26"/>
    <p:sldId id="271" r:id="rId27"/>
    <p:sldId id="269"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E79"/>
    <a:srgbClr val="DEAB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47" autoAdjust="0"/>
    <p:restoredTop sz="64422"/>
  </p:normalViewPr>
  <p:slideViewPr>
    <p:cSldViewPr snapToGrid="0">
      <p:cViewPr varScale="1">
        <p:scale>
          <a:sx n="67" d="100"/>
          <a:sy n="67" d="100"/>
        </p:scale>
        <p:origin x="3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25FB7-FC38-DA44-ACE2-BEB86BD48436}"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520DC0E8-E700-8549-8DE9-6BB7EA29EAB7}">
      <dgm:prSet/>
      <dgm:spPr>
        <a:noFill/>
        <a:ln>
          <a:solidFill>
            <a:schemeClr val="bg1"/>
          </a:solidFill>
        </a:ln>
      </dgm:spPr>
      <dgm:t>
        <a:bodyPr/>
        <a:lstStyle/>
        <a:p>
          <a:r>
            <a:rPr lang="en-US"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Background</a:t>
          </a:r>
        </a:p>
      </dgm:t>
    </dgm:pt>
    <dgm:pt modelId="{C97BA0FD-EB7E-8944-B963-4572186744DD}" type="parTrans" cxnId="{6F543F7B-5CEA-F849-AF34-EBADC9161001}">
      <dgm:prSet/>
      <dgm:spPr/>
      <dgm:t>
        <a:bodyPr/>
        <a:lstStyle/>
        <a:p>
          <a:endParaRPr lang="en-US"/>
        </a:p>
      </dgm:t>
    </dgm:pt>
    <dgm:pt modelId="{ACB70795-F297-8743-A9D2-8A007BABC531}" type="sibTrans" cxnId="{6F543F7B-5CEA-F849-AF34-EBADC9161001}">
      <dgm:prSet/>
      <dgm:spPr/>
      <dgm:t>
        <a:bodyPr/>
        <a:lstStyle/>
        <a:p>
          <a:endParaRPr lang="en-US"/>
        </a:p>
      </dgm:t>
    </dgm:pt>
    <dgm:pt modelId="{B8F67768-F6D7-0942-B993-239A6098771A}">
      <dgm:prSet/>
      <dgm:spPr>
        <a:noFill/>
        <a:ln>
          <a:solidFill>
            <a:schemeClr val="bg1"/>
          </a:solidFill>
        </a:ln>
      </dgm:spPr>
      <dgm:t>
        <a:bodyPr/>
        <a:lstStyle/>
        <a:p>
          <a:r>
            <a:rPr lang="en-US">
              <a:ln>
                <a:noFill/>
              </a:ln>
              <a:solidFill>
                <a:schemeClr val="bg1"/>
              </a:solidFill>
              <a:latin typeface="Verdana" panose="020B0604030504040204" pitchFamily="34" charset="0"/>
              <a:ea typeface="Verdana" panose="020B0604030504040204" pitchFamily="34" charset="0"/>
              <a:cs typeface="Verdana" panose="020B0604030504040204" pitchFamily="34" charset="0"/>
            </a:rPr>
            <a:t>Methods</a:t>
          </a:r>
          <a:endParaRPr lang="en-US"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923E32AC-F8B5-0445-8047-2C700AC5FD9C}" type="parTrans" cxnId="{4E02AF36-4A94-DC4D-9DFC-C1F78852A91E}">
      <dgm:prSet/>
      <dgm:spPr/>
      <dgm:t>
        <a:bodyPr/>
        <a:lstStyle/>
        <a:p>
          <a:endParaRPr lang="en-US"/>
        </a:p>
      </dgm:t>
    </dgm:pt>
    <dgm:pt modelId="{BCE52A5D-56F0-2C45-9063-9FFEEF4008B3}" type="sibTrans" cxnId="{4E02AF36-4A94-DC4D-9DFC-C1F78852A91E}">
      <dgm:prSet/>
      <dgm:spPr/>
      <dgm:t>
        <a:bodyPr/>
        <a:lstStyle/>
        <a:p>
          <a:endParaRPr lang="en-US"/>
        </a:p>
      </dgm:t>
    </dgm:pt>
    <dgm:pt modelId="{1B941DBE-E29E-7242-9C41-AC0BCCDA8F9E}">
      <dgm:prSet/>
      <dgm:spPr>
        <a:noFill/>
        <a:ln>
          <a:solidFill>
            <a:schemeClr val="bg1"/>
          </a:solidFill>
        </a:ln>
      </dgm:spPr>
      <dgm:t>
        <a:bodyPr/>
        <a:lstStyle/>
        <a:p>
          <a:r>
            <a:rPr lang="en-US"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Findings</a:t>
          </a:r>
        </a:p>
      </dgm:t>
    </dgm:pt>
    <dgm:pt modelId="{7AC2A3BE-EC97-3E4B-BCD1-1B506199A9BD}" type="parTrans" cxnId="{068DE63B-58AA-CF40-B07E-F06148B71989}">
      <dgm:prSet/>
      <dgm:spPr/>
      <dgm:t>
        <a:bodyPr/>
        <a:lstStyle/>
        <a:p>
          <a:endParaRPr lang="en-US"/>
        </a:p>
      </dgm:t>
    </dgm:pt>
    <dgm:pt modelId="{F91053F3-2EE2-C046-838F-793354F53461}" type="sibTrans" cxnId="{068DE63B-58AA-CF40-B07E-F06148B71989}">
      <dgm:prSet/>
      <dgm:spPr/>
      <dgm:t>
        <a:bodyPr/>
        <a:lstStyle/>
        <a:p>
          <a:endParaRPr lang="en-US"/>
        </a:p>
      </dgm:t>
    </dgm:pt>
    <dgm:pt modelId="{C63211F8-BA27-8B40-8DB2-6F515C44B80D}">
      <dgm:prSet/>
      <dgm:spPr>
        <a:noFill/>
        <a:ln>
          <a:solidFill>
            <a:schemeClr val="bg1"/>
          </a:solidFill>
        </a:ln>
      </dgm:spPr>
      <dgm:t>
        <a:bodyPr/>
        <a:lstStyle/>
        <a:p>
          <a:r>
            <a:rPr lang="en-US">
              <a:ln>
                <a:noFill/>
              </a:ln>
              <a:solidFill>
                <a:schemeClr val="bg1"/>
              </a:solidFill>
              <a:latin typeface="Verdana" panose="020B0604030504040204" pitchFamily="34" charset="0"/>
              <a:ea typeface="Verdana" panose="020B0604030504040204" pitchFamily="34" charset="0"/>
              <a:cs typeface="Verdana" panose="020B0604030504040204" pitchFamily="34" charset="0"/>
            </a:rPr>
            <a:t>Future research</a:t>
          </a:r>
          <a:endParaRPr lang="en-US"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C057F00A-ABC8-DC40-B42A-E52F229E5FAC}" type="parTrans" cxnId="{5BA19B05-A491-6243-BB66-09CA906565DB}">
      <dgm:prSet/>
      <dgm:spPr/>
      <dgm:t>
        <a:bodyPr/>
        <a:lstStyle/>
        <a:p>
          <a:endParaRPr lang="en-US"/>
        </a:p>
      </dgm:t>
    </dgm:pt>
    <dgm:pt modelId="{7D2ED1D2-7B47-4348-9B90-413EA3EC1B3B}" type="sibTrans" cxnId="{5BA19B05-A491-6243-BB66-09CA906565DB}">
      <dgm:prSet/>
      <dgm:spPr/>
      <dgm:t>
        <a:bodyPr/>
        <a:lstStyle/>
        <a:p>
          <a:endParaRPr lang="en-US"/>
        </a:p>
      </dgm:t>
    </dgm:pt>
    <dgm:pt modelId="{80CB5843-FF93-3940-8710-C8127C3B9438}">
      <dgm:prSet/>
      <dgm:spPr>
        <a:noFill/>
        <a:ln>
          <a:solidFill>
            <a:schemeClr val="bg1"/>
          </a:solidFill>
        </a:ln>
      </dgm:spPr>
      <dgm:t>
        <a:bodyPr/>
        <a:lstStyle/>
        <a:p>
          <a:r>
            <a:rPr lang="en-US">
              <a:ln>
                <a:noFill/>
              </a:ln>
              <a:solidFill>
                <a:schemeClr val="bg1"/>
              </a:solidFill>
              <a:latin typeface="Verdana" panose="020B0604030504040204" pitchFamily="34" charset="0"/>
              <a:ea typeface="Verdana" panose="020B0604030504040204" pitchFamily="34" charset="0"/>
              <a:cs typeface="Verdana" panose="020B0604030504040204" pitchFamily="34" charset="0"/>
            </a:rPr>
            <a:t>Questions and answers</a:t>
          </a:r>
          <a:endParaRPr lang="en-US"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D62D44B4-511B-F34A-8004-E8EF15A7863C}" type="parTrans" cxnId="{44643EA2-1BE6-5540-BB74-952C56873B8F}">
      <dgm:prSet/>
      <dgm:spPr/>
      <dgm:t>
        <a:bodyPr/>
        <a:lstStyle/>
        <a:p>
          <a:endParaRPr lang="en-US"/>
        </a:p>
      </dgm:t>
    </dgm:pt>
    <dgm:pt modelId="{E4E0E45E-92DE-EB4F-BEAC-F42080953787}" type="sibTrans" cxnId="{44643EA2-1BE6-5540-BB74-952C56873B8F}">
      <dgm:prSet/>
      <dgm:spPr/>
      <dgm:t>
        <a:bodyPr/>
        <a:lstStyle/>
        <a:p>
          <a:endParaRPr lang="en-US"/>
        </a:p>
      </dgm:t>
    </dgm:pt>
    <dgm:pt modelId="{41DE321B-7CE1-8B4B-ABEC-13956A235360}">
      <dgm:prSet/>
      <dgm:spPr>
        <a:noFill/>
        <a:ln>
          <a:solidFill>
            <a:schemeClr val="bg1"/>
          </a:solidFill>
        </a:ln>
      </dgm:spPr>
      <dgm:t>
        <a:bodyPr/>
        <a:lstStyle/>
        <a:p>
          <a:r>
            <a:rPr lang="en-US">
              <a:ln>
                <a:noFill/>
              </a:ln>
              <a:solidFill>
                <a:schemeClr val="bg1"/>
              </a:solidFill>
              <a:latin typeface="Verdana" panose="020B0604030504040204" pitchFamily="34" charset="0"/>
              <a:ea typeface="Verdana" panose="020B0604030504040204" pitchFamily="34" charset="0"/>
              <a:cs typeface="Verdana" panose="020B0604030504040204" pitchFamily="34" charset="0"/>
            </a:rPr>
            <a:t>Contact information</a:t>
          </a:r>
          <a:endParaRPr lang="en-US"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87BDCC0A-2983-5341-B4CD-8BC41D930DB8}" type="parTrans" cxnId="{E4FC8F1B-D186-DA45-AA68-7F359A570D9B}">
      <dgm:prSet/>
      <dgm:spPr/>
      <dgm:t>
        <a:bodyPr/>
        <a:lstStyle/>
        <a:p>
          <a:endParaRPr lang="en-US"/>
        </a:p>
      </dgm:t>
    </dgm:pt>
    <dgm:pt modelId="{42B168CA-7F8B-774F-B5A5-7E65F05C173E}" type="sibTrans" cxnId="{E4FC8F1B-D186-DA45-AA68-7F359A570D9B}">
      <dgm:prSet/>
      <dgm:spPr/>
      <dgm:t>
        <a:bodyPr/>
        <a:lstStyle/>
        <a:p>
          <a:endParaRPr lang="en-US"/>
        </a:p>
      </dgm:t>
    </dgm:pt>
    <dgm:pt modelId="{F1A47F52-DE8C-F54D-832F-CD4FCF8ABADF}" type="pres">
      <dgm:prSet presAssocID="{91225FB7-FC38-DA44-ACE2-BEB86BD48436}" presName="diagram" presStyleCnt="0">
        <dgm:presLayoutVars>
          <dgm:dir/>
          <dgm:resizeHandles val="exact"/>
        </dgm:presLayoutVars>
      </dgm:prSet>
      <dgm:spPr/>
    </dgm:pt>
    <dgm:pt modelId="{91EAED61-3C1A-ED46-B97A-D6D76A7F17FB}" type="pres">
      <dgm:prSet presAssocID="{520DC0E8-E700-8549-8DE9-6BB7EA29EAB7}" presName="node" presStyleLbl="node1" presStyleIdx="0" presStyleCnt="6">
        <dgm:presLayoutVars>
          <dgm:bulletEnabled val="1"/>
        </dgm:presLayoutVars>
      </dgm:prSet>
      <dgm:spPr/>
    </dgm:pt>
    <dgm:pt modelId="{BA51EB6D-2B48-B548-A1FF-4F457499057B}" type="pres">
      <dgm:prSet presAssocID="{ACB70795-F297-8743-A9D2-8A007BABC531}" presName="sibTrans" presStyleCnt="0"/>
      <dgm:spPr/>
    </dgm:pt>
    <dgm:pt modelId="{75E0A86D-0511-3540-97AB-6393304172DE}" type="pres">
      <dgm:prSet presAssocID="{B8F67768-F6D7-0942-B993-239A6098771A}" presName="node" presStyleLbl="node1" presStyleIdx="1" presStyleCnt="6">
        <dgm:presLayoutVars>
          <dgm:bulletEnabled val="1"/>
        </dgm:presLayoutVars>
      </dgm:prSet>
      <dgm:spPr/>
    </dgm:pt>
    <dgm:pt modelId="{6E30A09A-BA18-F847-8278-01198E4312C3}" type="pres">
      <dgm:prSet presAssocID="{BCE52A5D-56F0-2C45-9063-9FFEEF4008B3}" presName="sibTrans" presStyleCnt="0"/>
      <dgm:spPr/>
    </dgm:pt>
    <dgm:pt modelId="{F82F3FD0-5D24-3D4E-BAE0-DBD17C82E80D}" type="pres">
      <dgm:prSet presAssocID="{1B941DBE-E29E-7242-9C41-AC0BCCDA8F9E}" presName="node" presStyleLbl="node1" presStyleIdx="2" presStyleCnt="6">
        <dgm:presLayoutVars>
          <dgm:bulletEnabled val="1"/>
        </dgm:presLayoutVars>
      </dgm:prSet>
      <dgm:spPr/>
    </dgm:pt>
    <dgm:pt modelId="{656A013E-9DCC-934C-9C9E-71780E65590E}" type="pres">
      <dgm:prSet presAssocID="{F91053F3-2EE2-C046-838F-793354F53461}" presName="sibTrans" presStyleCnt="0"/>
      <dgm:spPr/>
    </dgm:pt>
    <dgm:pt modelId="{85846D54-1BF3-F84E-A7F7-32D2BD30CFAA}" type="pres">
      <dgm:prSet presAssocID="{C63211F8-BA27-8B40-8DB2-6F515C44B80D}" presName="node" presStyleLbl="node1" presStyleIdx="3" presStyleCnt="6">
        <dgm:presLayoutVars>
          <dgm:bulletEnabled val="1"/>
        </dgm:presLayoutVars>
      </dgm:prSet>
      <dgm:spPr/>
    </dgm:pt>
    <dgm:pt modelId="{88D41672-3483-BB46-BFFD-010095418F82}" type="pres">
      <dgm:prSet presAssocID="{7D2ED1D2-7B47-4348-9B90-413EA3EC1B3B}" presName="sibTrans" presStyleCnt="0"/>
      <dgm:spPr/>
    </dgm:pt>
    <dgm:pt modelId="{FC6B63CE-C9A2-3C46-8465-1858ABD75E32}" type="pres">
      <dgm:prSet presAssocID="{80CB5843-FF93-3940-8710-C8127C3B9438}" presName="node" presStyleLbl="node1" presStyleIdx="4" presStyleCnt="6">
        <dgm:presLayoutVars>
          <dgm:bulletEnabled val="1"/>
        </dgm:presLayoutVars>
      </dgm:prSet>
      <dgm:spPr/>
    </dgm:pt>
    <dgm:pt modelId="{F10FA156-D500-FF4B-9EED-6BB80A845152}" type="pres">
      <dgm:prSet presAssocID="{E4E0E45E-92DE-EB4F-BEAC-F42080953787}" presName="sibTrans" presStyleCnt="0"/>
      <dgm:spPr/>
    </dgm:pt>
    <dgm:pt modelId="{DEFA3C07-B065-8A4A-B614-EDEA07213FF0}" type="pres">
      <dgm:prSet presAssocID="{41DE321B-7CE1-8B4B-ABEC-13956A235360}" presName="node" presStyleLbl="node1" presStyleIdx="5" presStyleCnt="6">
        <dgm:presLayoutVars>
          <dgm:bulletEnabled val="1"/>
        </dgm:presLayoutVars>
      </dgm:prSet>
      <dgm:spPr/>
    </dgm:pt>
  </dgm:ptLst>
  <dgm:cxnLst>
    <dgm:cxn modelId="{5BA19B05-A491-6243-BB66-09CA906565DB}" srcId="{91225FB7-FC38-DA44-ACE2-BEB86BD48436}" destId="{C63211F8-BA27-8B40-8DB2-6F515C44B80D}" srcOrd="3" destOrd="0" parTransId="{C057F00A-ABC8-DC40-B42A-E52F229E5FAC}" sibTransId="{7D2ED1D2-7B47-4348-9B90-413EA3EC1B3B}"/>
    <dgm:cxn modelId="{D1619F14-7FE9-164A-B052-F90D0D35C38C}" type="presOf" srcId="{B8F67768-F6D7-0942-B993-239A6098771A}" destId="{75E0A86D-0511-3540-97AB-6393304172DE}" srcOrd="0" destOrd="0" presId="urn:microsoft.com/office/officeart/2005/8/layout/default"/>
    <dgm:cxn modelId="{E4FC8F1B-D186-DA45-AA68-7F359A570D9B}" srcId="{91225FB7-FC38-DA44-ACE2-BEB86BD48436}" destId="{41DE321B-7CE1-8B4B-ABEC-13956A235360}" srcOrd="5" destOrd="0" parTransId="{87BDCC0A-2983-5341-B4CD-8BC41D930DB8}" sibTransId="{42B168CA-7F8B-774F-B5A5-7E65F05C173E}"/>
    <dgm:cxn modelId="{4E02AF36-4A94-DC4D-9DFC-C1F78852A91E}" srcId="{91225FB7-FC38-DA44-ACE2-BEB86BD48436}" destId="{B8F67768-F6D7-0942-B993-239A6098771A}" srcOrd="1" destOrd="0" parTransId="{923E32AC-F8B5-0445-8047-2C700AC5FD9C}" sibTransId="{BCE52A5D-56F0-2C45-9063-9FFEEF4008B3}"/>
    <dgm:cxn modelId="{068DE63B-58AA-CF40-B07E-F06148B71989}" srcId="{91225FB7-FC38-DA44-ACE2-BEB86BD48436}" destId="{1B941DBE-E29E-7242-9C41-AC0BCCDA8F9E}" srcOrd="2" destOrd="0" parTransId="{7AC2A3BE-EC97-3E4B-BCD1-1B506199A9BD}" sibTransId="{F91053F3-2EE2-C046-838F-793354F53461}"/>
    <dgm:cxn modelId="{61B34D42-50A9-5141-B718-2C7D7C3651BB}" type="presOf" srcId="{520DC0E8-E700-8549-8DE9-6BB7EA29EAB7}" destId="{91EAED61-3C1A-ED46-B97A-D6D76A7F17FB}" srcOrd="0" destOrd="0" presId="urn:microsoft.com/office/officeart/2005/8/layout/default"/>
    <dgm:cxn modelId="{8C48B76C-08C4-9246-8436-1F79D8C687D1}" type="presOf" srcId="{1B941DBE-E29E-7242-9C41-AC0BCCDA8F9E}" destId="{F82F3FD0-5D24-3D4E-BAE0-DBD17C82E80D}" srcOrd="0" destOrd="0" presId="urn:microsoft.com/office/officeart/2005/8/layout/default"/>
    <dgm:cxn modelId="{CD7FFA75-6978-544C-ADF6-DABBBDDF81FA}" type="presOf" srcId="{C63211F8-BA27-8B40-8DB2-6F515C44B80D}" destId="{85846D54-1BF3-F84E-A7F7-32D2BD30CFAA}" srcOrd="0" destOrd="0" presId="urn:microsoft.com/office/officeart/2005/8/layout/default"/>
    <dgm:cxn modelId="{6F543F7B-5CEA-F849-AF34-EBADC9161001}" srcId="{91225FB7-FC38-DA44-ACE2-BEB86BD48436}" destId="{520DC0E8-E700-8549-8DE9-6BB7EA29EAB7}" srcOrd="0" destOrd="0" parTransId="{C97BA0FD-EB7E-8944-B963-4572186744DD}" sibTransId="{ACB70795-F297-8743-A9D2-8A007BABC531}"/>
    <dgm:cxn modelId="{44643EA2-1BE6-5540-BB74-952C56873B8F}" srcId="{91225FB7-FC38-DA44-ACE2-BEB86BD48436}" destId="{80CB5843-FF93-3940-8710-C8127C3B9438}" srcOrd="4" destOrd="0" parTransId="{D62D44B4-511B-F34A-8004-E8EF15A7863C}" sibTransId="{E4E0E45E-92DE-EB4F-BEAC-F42080953787}"/>
    <dgm:cxn modelId="{371DD9B8-C8DE-8349-BCC9-5F023F6C848D}" type="presOf" srcId="{41DE321B-7CE1-8B4B-ABEC-13956A235360}" destId="{DEFA3C07-B065-8A4A-B614-EDEA07213FF0}" srcOrd="0" destOrd="0" presId="urn:microsoft.com/office/officeart/2005/8/layout/default"/>
    <dgm:cxn modelId="{93BBDFD8-329A-5A43-8A85-0EDF42968EDB}" type="presOf" srcId="{91225FB7-FC38-DA44-ACE2-BEB86BD48436}" destId="{F1A47F52-DE8C-F54D-832F-CD4FCF8ABADF}" srcOrd="0" destOrd="0" presId="urn:microsoft.com/office/officeart/2005/8/layout/default"/>
    <dgm:cxn modelId="{F685F1E4-72F3-6045-ADEA-77785576099F}" type="presOf" srcId="{80CB5843-FF93-3940-8710-C8127C3B9438}" destId="{FC6B63CE-C9A2-3C46-8465-1858ABD75E32}" srcOrd="0" destOrd="0" presId="urn:microsoft.com/office/officeart/2005/8/layout/default"/>
    <dgm:cxn modelId="{2C97FF39-9FB2-EE47-8DE4-5345B689732D}" type="presParOf" srcId="{F1A47F52-DE8C-F54D-832F-CD4FCF8ABADF}" destId="{91EAED61-3C1A-ED46-B97A-D6D76A7F17FB}" srcOrd="0" destOrd="0" presId="urn:microsoft.com/office/officeart/2005/8/layout/default"/>
    <dgm:cxn modelId="{6145D974-F59B-0A46-AC41-5FB8CA678384}" type="presParOf" srcId="{F1A47F52-DE8C-F54D-832F-CD4FCF8ABADF}" destId="{BA51EB6D-2B48-B548-A1FF-4F457499057B}" srcOrd="1" destOrd="0" presId="urn:microsoft.com/office/officeart/2005/8/layout/default"/>
    <dgm:cxn modelId="{C53AD29C-C194-8A48-8465-3EA335F222A7}" type="presParOf" srcId="{F1A47F52-DE8C-F54D-832F-CD4FCF8ABADF}" destId="{75E0A86D-0511-3540-97AB-6393304172DE}" srcOrd="2" destOrd="0" presId="urn:microsoft.com/office/officeart/2005/8/layout/default"/>
    <dgm:cxn modelId="{853156C3-FB95-E140-AF43-70A2C9C0D75D}" type="presParOf" srcId="{F1A47F52-DE8C-F54D-832F-CD4FCF8ABADF}" destId="{6E30A09A-BA18-F847-8278-01198E4312C3}" srcOrd="3" destOrd="0" presId="urn:microsoft.com/office/officeart/2005/8/layout/default"/>
    <dgm:cxn modelId="{67EB6D91-4C96-8544-91AB-85C01FC69A41}" type="presParOf" srcId="{F1A47F52-DE8C-F54D-832F-CD4FCF8ABADF}" destId="{F82F3FD0-5D24-3D4E-BAE0-DBD17C82E80D}" srcOrd="4" destOrd="0" presId="urn:microsoft.com/office/officeart/2005/8/layout/default"/>
    <dgm:cxn modelId="{97108D8C-24C7-BD46-AB41-E8ACB144ED99}" type="presParOf" srcId="{F1A47F52-DE8C-F54D-832F-CD4FCF8ABADF}" destId="{656A013E-9DCC-934C-9C9E-71780E65590E}" srcOrd="5" destOrd="0" presId="urn:microsoft.com/office/officeart/2005/8/layout/default"/>
    <dgm:cxn modelId="{8CEC8DE7-2A8E-EB43-84DD-8AF1801CB9FB}" type="presParOf" srcId="{F1A47F52-DE8C-F54D-832F-CD4FCF8ABADF}" destId="{85846D54-1BF3-F84E-A7F7-32D2BD30CFAA}" srcOrd="6" destOrd="0" presId="urn:microsoft.com/office/officeart/2005/8/layout/default"/>
    <dgm:cxn modelId="{DD52C9FF-2ED5-C944-AC5A-2AA89B31400B}" type="presParOf" srcId="{F1A47F52-DE8C-F54D-832F-CD4FCF8ABADF}" destId="{88D41672-3483-BB46-BFFD-010095418F82}" srcOrd="7" destOrd="0" presId="urn:microsoft.com/office/officeart/2005/8/layout/default"/>
    <dgm:cxn modelId="{C80BBF8A-EB39-BF40-9670-9129DC112097}" type="presParOf" srcId="{F1A47F52-DE8C-F54D-832F-CD4FCF8ABADF}" destId="{FC6B63CE-C9A2-3C46-8465-1858ABD75E32}" srcOrd="8" destOrd="0" presId="urn:microsoft.com/office/officeart/2005/8/layout/default"/>
    <dgm:cxn modelId="{22A5CAB1-836C-8741-BE98-2230E9DDA212}" type="presParOf" srcId="{F1A47F52-DE8C-F54D-832F-CD4FCF8ABADF}" destId="{F10FA156-D500-FF4B-9EED-6BB80A845152}" srcOrd="9" destOrd="0" presId="urn:microsoft.com/office/officeart/2005/8/layout/default"/>
    <dgm:cxn modelId="{4E36D876-8567-9443-8C24-BDD8F0FCDA88}" type="presParOf" srcId="{F1A47F52-DE8C-F54D-832F-CD4FCF8ABADF}" destId="{DEFA3C07-B065-8A4A-B614-EDEA07213FF0}" srcOrd="10" destOrd="0" presId="urn:microsoft.com/office/officeart/2005/8/layout/defaul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7861BB-6542-654A-8F9D-D5E2AB36C9C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FB5FE645-B888-D949-A6E3-E055811DE4DF}">
      <dgm:prSet custT="1"/>
      <dgm:spPr>
        <a:noFill/>
        <a:ln>
          <a:solidFill>
            <a:schemeClr val="bg1"/>
          </a:solidFill>
        </a:ln>
      </dgm:spPr>
      <dgm:t>
        <a:bodyPr/>
        <a:lstStyle/>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Establish strategic partnerships</a:t>
          </a:r>
        </a:p>
      </dgm:t>
    </dgm:pt>
    <dgm:pt modelId="{DC9EB797-1B14-B146-9C2E-1AE69FDE0404}" type="parTrans" cxnId="{F01D4991-429B-294F-98E4-E4B1CA9A7E10}">
      <dgm:prSet/>
      <dgm:spPr/>
      <dgm:t>
        <a:bodyPr/>
        <a:lstStyle/>
        <a:p>
          <a:endParaRPr lang="en-US" sz="1600"/>
        </a:p>
      </dgm:t>
    </dgm:pt>
    <dgm:pt modelId="{54FA8877-8EED-0747-A5EF-07FF88279148}" type="sibTrans" cxnId="{F01D4991-429B-294F-98E4-E4B1CA9A7E10}">
      <dgm:prSet/>
      <dgm:spPr/>
      <dgm:t>
        <a:bodyPr/>
        <a:lstStyle/>
        <a:p>
          <a:endParaRPr lang="en-US" sz="1600"/>
        </a:p>
      </dgm:t>
    </dgm:pt>
    <dgm:pt modelId="{6C2AF3F4-17E6-7843-B3BA-73A2CD2C1F7A}">
      <dgm:prSet custT="1"/>
      <dgm:spPr>
        <a:noFill/>
        <a:ln>
          <a:solidFill>
            <a:schemeClr val="bg1"/>
          </a:solidFill>
        </a:ln>
      </dgm:spPr>
      <dgm:t>
        <a:bodyPr/>
        <a:lstStyle/>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Establish </a:t>
          </a:r>
          <a:b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project panel</a:t>
          </a:r>
        </a:p>
      </dgm:t>
    </dgm:pt>
    <dgm:pt modelId="{BCEF3762-FCB6-F340-BF0E-95F331E07D3C}" type="parTrans" cxnId="{456DA380-5AFC-514D-A4ED-E66C710D41E8}">
      <dgm:prSet/>
      <dgm:spPr/>
      <dgm:t>
        <a:bodyPr/>
        <a:lstStyle/>
        <a:p>
          <a:endParaRPr lang="en-US" sz="1600"/>
        </a:p>
      </dgm:t>
    </dgm:pt>
    <dgm:pt modelId="{29ECE7D0-1F5D-584C-A421-48D73741599F}" type="sibTrans" cxnId="{456DA380-5AFC-514D-A4ED-E66C710D41E8}">
      <dgm:prSet/>
      <dgm:spPr/>
      <dgm:t>
        <a:bodyPr/>
        <a:lstStyle/>
        <a:p>
          <a:endParaRPr lang="en-US" sz="1600"/>
        </a:p>
      </dgm:t>
    </dgm:pt>
    <dgm:pt modelId="{120890C7-2AE8-674F-90AF-7FA16FA7D21C}">
      <dgm:prSet custT="1"/>
      <dgm:spPr>
        <a:noFill/>
        <a:ln>
          <a:solidFill>
            <a:schemeClr val="bg1"/>
          </a:solidFill>
        </a:ln>
      </dgm:spPr>
      <dgm:t>
        <a:bodyPr/>
        <a:lstStyle/>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Literature </a:t>
          </a:r>
        </a:p>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review</a:t>
          </a:r>
        </a:p>
      </dgm:t>
    </dgm:pt>
    <dgm:pt modelId="{2D79F2EC-8742-7C42-8432-18C5B6A98C25}" type="parTrans" cxnId="{FC1BB703-D5B8-B348-A075-E5ED7D9E5A48}">
      <dgm:prSet/>
      <dgm:spPr/>
      <dgm:t>
        <a:bodyPr/>
        <a:lstStyle/>
        <a:p>
          <a:endParaRPr lang="en-US" sz="1600"/>
        </a:p>
      </dgm:t>
    </dgm:pt>
    <dgm:pt modelId="{DE10A7EC-4156-A649-B82C-101E9A051BD8}" type="sibTrans" cxnId="{FC1BB703-D5B8-B348-A075-E5ED7D9E5A48}">
      <dgm:prSet/>
      <dgm:spPr/>
      <dgm:t>
        <a:bodyPr/>
        <a:lstStyle/>
        <a:p>
          <a:endParaRPr lang="en-US" sz="1600"/>
        </a:p>
      </dgm:t>
    </dgm:pt>
    <dgm:pt modelId="{BD440FFB-977A-ED4C-859F-5B0A3C3B4165}" type="pres">
      <dgm:prSet presAssocID="{817861BB-6542-654A-8F9D-D5E2AB36C9C1}" presName="diagram" presStyleCnt="0">
        <dgm:presLayoutVars>
          <dgm:dir/>
          <dgm:resizeHandles val="exact"/>
        </dgm:presLayoutVars>
      </dgm:prSet>
      <dgm:spPr/>
    </dgm:pt>
    <dgm:pt modelId="{D649B84B-375D-EF43-8B45-C438F432BFDC}" type="pres">
      <dgm:prSet presAssocID="{FB5FE645-B888-D949-A6E3-E055811DE4DF}" presName="node" presStyleLbl="node1" presStyleIdx="0" presStyleCnt="3" custScaleY="205161">
        <dgm:presLayoutVars>
          <dgm:bulletEnabled val="1"/>
        </dgm:presLayoutVars>
      </dgm:prSet>
      <dgm:spPr/>
    </dgm:pt>
    <dgm:pt modelId="{082C4DB1-5A4C-0D40-9774-EF0B85A6638E}" type="pres">
      <dgm:prSet presAssocID="{54FA8877-8EED-0747-A5EF-07FF88279148}" presName="sibTrans" presStyleCnt="0"/>
      <dgm:spPr/>
    </dgm:pt>
    <dgm:pt modelId="{BDAF04FF-F7C0-7D4D-BB41-D18E2E5C172B}" type="pres">
      <dgm:prSet presAssocID="{6C2AF3F4-17E6-7843-B3BA-73A2CD2C1F7A}" presName="node" presStyleLbl="node1" presStyleIdx="1" presStyleCnt="3" custScaleY="205161">
        <dgm:presLayoutVars>
          <dgm:bulletEnabled val="1"/>
        </dgm:presLayoutVars>
      </dgm:prSet>
      <dgm:spPr/>
    </dgm:pt>
    <dgm:pt modelId="{A6BDA994-DEC3-7444-B2D5-2DB81D6235C2}" type="pres">
      <dgm:prSet presAssocID="{29ECE7D0-1F5D-584C-A421-48D73741599F}" presName="sibTrans" presStyleCnt="0"/>
      <dgm:spPr/>
    </dgm:pt>
    <dgm:pt modelId="{93807DDD-72D7-D548-BD63-5D2550C036D3}" type="pres">
      <dgm:prSet presAssocID="{120890C7-2AE8-674F-90AF-7FA16FA7D21C}" presName="node" presStyleLbl="node1" presStyleIdx="2" presStyleCnt="3" custScaleY="205161">
        <dgm:presLayoutVars>
          <dgm:bulletEnabled val="1"/>
        </dgm:presLayoutVars>
      </dgm:prSet>
      <dgm:spPr/>
    </dgm:pt>
  </dgm:ptLst>
  <dgm:cxnLst>
    <dgm:cxn modelId="{FC1BB703-D5B8-B348-A075-E5ED7D9E5A48}" srcId="{817861BB-6542-654A-8F9D-D5E2AB36C9C1}" destId="{120890C7-2AE8-674F-90AF-7FA16FA7D21C}" srcOrd="2" destOrd="0" parTransId="{2D79F2EC-8742-7C42-8432-18C5B6A98C25}" sibTransId="{DE10A7EC-4156-A649-B82C-101E9A051BD8}"/>
    <dgm:cxn modelId="{96B1CB42-2279-DA45-BA12-276795E83376}" type="presOf" srcId="{6C2AF3F4-17E6-7843-B3BA-73A2CD2C1F7A}" destId="{BDAF04FF-F7C0-7D4D-BB41-D18E2E5C172B}" srcOrd="0" destOrd="0" presId="urn:microsoft.com/office/officeart/2005/8/layout/default"/>
    <dgm:cxn modelId="{CD9AB250-7D83-E04E-913C-F249FF750716}" type="presOf" srcId="{120890C7-2AE8-674F-90AF-7FA16FA7D21C}" destId="{93807DDD-72D7-D548-BD63-5D2550C036D3}" srcOrd="0" destOrd="0" presId="urn:microsoft.com/office/officeart/2005/8/layout/default"/>
    <dgm:cxn modelId="{4E050C6D-76C1-484C-B4B5-A66DD1F2919D}" type="presOf" srcId="{FB5FE645-B888-D949-A6E3-E055811DE4DF}" destId="{D649B84B-375D-EF43-8B45-C438F432BFDC}" srcOrd="0" destOrd="0" presId="urn:microsoft.com/office/officeart/2005/8/layout/default"/>
    <dgm:cxn modelId="{456DA380-5AFC-514D-A4ED-E66C710D41E8}" srcId="{817861BB-6542-654A-8F9D-D5E2AB36C9C1}" destId="{6C2AF3F4-17E6-7843-B3BA-73A2CD2C1F7A}" srcOrd="1" destOrd="0" parTransId="{BCEF3762-FCB6-F340-BF0E-95F331E07D3C}" sibTransId="{29ECE7D0-1F5D-584C-A421-48D73741599F}"/>
    <dgm:cxn modelId="{B2A88B86-673F-2946-A48D-B2B67F8BE112}" type="presOf" srcId="{817861BB-6542-654A-8F9D-D5E2AB36C9C1}" destId="{BD440FFB-977A-ED4C-859F-5B0A3C3B4165}" srcOrd="0" destOrd="0" presId="urn:microsoft.com/office/officeart/2005/8/layout/default"/>
    <dgm:cxn modelId="{F01D4991-429B-294F-98E4-E4B1CA9A7E10}" srcId="{817861BB-6542-654A-8F9D-D5E2AB36C9C1}" destId="{FB5FE645-B888-D949-A6E3-E055811DE4DF}" srcOrd="0" destOrd="0" parTransId="{DC9EB797-1B14-B146-9C2E-1AE69FDE0404}" sibTransId="{54FA8877-8EED-0747-A5EF-07FF88279148}"/>
    <dgm:cxn modelId="{E91F5942-2C78-4F48-BA5D-36FEEF8DDE72}" type="presParOf" srcId="{BD440FFB-977A-ED4C-859F-5B0A3C3B4165}" destId="{D649B84B-375D-EF43-8B45-C438F432BFDC}" srcOrd="0" destOrd="0" presId="urn:microsoft.com/office/officeart/2005/8/layout/default"/>
    <dgm:cxn modelId="{29E276E0-2777-4D49-ACD0-9E01C67AD8C5}" type="presParOf" srcId="{BD440FFB-977A-ED4C-859F-5B0A3C3B4165}" destId="{082C4DB1-5A4C-0D40-9774-EF0B85A6638E}" srcOrd="1" destOrd="0" presId="urn:microsoft.com/office/officeart/2005/8/layout/default"/>
    <dgm:cxn modelId="{8A302F73-B432-F14F-80E5-D3FE3848889E}" type="presParOf" srcId="{BD440FFB-977A-ED4C-859F-5B0A3C3B4165}" destId="{BDAF04FF-F7C0-7D4D-BB41-D18E2E5C172B}" srcOrd="2" destOrd="0" presId="urn:microsoft.com/office/officeart/2005/8/layout/default"/>
    <dgm:cxn modelId="{41A494CB-CDCB-3142-835C-E43A71F9A812}" type="presParOf" srcId="{BD440FFB-977A-ED4C-859F-5B0A3C3B4165}" destId="{A6BDA994-DEC3-7444-B2D5-2DB81D6235C2}" srcOrd="3" destOrd="0" presId="urn:microsoft.com/office/officeart/2005/8/layout/default"/>
    <dgm:cxn modelId="{AF6CF6AF-829F-5046-A18E-FDB8320C7573}" type="presParOf" srcId="{BD440FFB-977A-ED4C-859F-5B0A3C3B4165}" destId="{93807DDD-72D7-D548-BD63-5D2550C036D3}" srcOrd="4"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7861BB-6542-654A-8F9D-D5E2AB36C9C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FB5FE645-B888-D949-A6E3-E055811DE4DF}">
      <dgm:prSet custT="1"/>
      <dgm:spPr>
        <a:noFill/>
        <a:ln>
          <a:solidFill>
            <a:schemeClr val="bg1"/>
          </a:solidFill>
        </a:ln>
      </dgm:spPr>
      <dgm:t>
        <a:bodyPr/>
        <a:lstStyle/>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Survey development </a:t>
          </a:r>
          <a:b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and testing</a:t>
          </a:r>
        </a:p>
      </dgm:t>
    </dgm:pt>
    <dgm:pt modelId="{DC9EB797-1B14-B146-9C2E-1AE69FDE0404}" type="parTrans" cxnId="{F01D4991-429B-294F-98E4-E4B1CA9A7E10}">
      <dgm:prSet/>
      <dgm:spPr/>
      <dgm:t>
        <a:bodyPr/>
        <a:lstStyle/>
        <a:p>
          <a:endParaRPr lang="en-US" sz="1600"/>
        </a:p>
      </dgm:t>
    </dgm:pt>
    <dgm:pt modelId="{54FA8877-8EED-0747-A5EF-07FF88279148}" type="sibTrans" cxnId="{F01D4991-429B-294F-98E4-E4B1CA9A7E10}">
      <dgm:prSet/>
      <dgm:spPr/>
      <dgm:t>
        <a:bodyPr/>
        <a:lstStyle/>
        <a:p>
          <a:endParaRPr lang="en-US" sz="1600"/>
        </a:p>
      </dgm:t>
    </dgm:pt>
    <dgm:pt modelId="{83BC37C0-2868-4343-8894-F09F76AD563C}">
      <dgm:prSet custT="1"/>
      <dgm:spPr>
        <a:noFill/>
        <a:ln>
          <a:solidFill>
            <a:schemeClr val="bg1"/>
          </a:solidFill>
        </a:ln>
      </dgm:spPr>
      <dgm:t>
        <a:bodyPr/>
        <a:lstStyle/>
        <a:p>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Data collection and processing</a:t>
          </a:r>
        </a:p>
      </dgm:t>
    </dgm:pt>
    <dgm:pt modelId="{551D77C7-CA39-C942-89D6-CDE8615C969F}" type="parTrans" cxnId="{F7EC582A-1E83-1C4B-A09E-44B3CA547EA4}">
      <dgm:prSet/>
      <dgm:spPr/>
      <dgm:t>
        <a:bodyPr/>
        <a:lstStyle/>
        <a:p>
          <a:endParaRPr lang="en-US" sz="2400"/>
        </a:p>
      </dgm:t>
    </dgm:pt>
    <dgm:pt modelId="{037C7FBE-E357-FE4F-81D5-0B57F2EE3BFC}" type="sibTrans" cxnId="{F7EC582A-1E83-1C4B-A09E-44B3CA547EA4}">
      <dgm:prSet/>
      <dgm:spPr/>
      <dgm:t>
        <a:bodyPr/>
        <a:lstStyle/>
        <a:p>
          <a:endParaRPr lang="en-US" sz="2400"/>
        </a:p>
      </dgm:t>
    </dgm:pt>
    <dgm:pt modelId="{780ECF46-F3A4-8241-8476-91BEB64BB203}">
      <dgm:prSet custT="1"/>
      <dgm:spPr>
        <a:noFill/>
        <a:ln>
          <a:solidFill>
            <a:schemeClr val="bg1"/>
          </a:solidFill>
        </a:ln>
      </dgm:spPr>
      <dgm:t>
        <a:bodyPr/>
        <a:lstStyle/>
        <a:p>
          <a:endPar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Data analysis</a:t>
          </a:r>
        </a:p>
      </dgm:t>
    </dgm:pt>
    <dgm:pt modelId="{BD605ABD-E362-E142-835A-BF44A851C6CC}" type="parTrans" cxnId="{8ED8CFEE-8575-2145-B742-99BE8C991218}">
      <dgm:prSet/>
      <dgm:spPr/>
      <dgm:t>
        <a:bodyPr/>
        <a:lstStyle/>
        <a:p>
          <a:endParaRPr lang="en-US" sz="2400"/>
        </a:p>
      </dgm:t>
    </dgm:pt>
    <dgm:pt modelId="{1901282D-AB1B-B347-A708-B73C4E3255D0}" type="sibTrans" cxnId="{8ED8CFEE-8575-2145-B742-99BE8C991218}">
      <dgm:prSet/>
      <dgm:spPr/>
      <dgm:t>
        <a:bodyPr/>
        <a:lstStyle/>
        <a:p>
          <a:endParaRPr lang="en-US" sz="2400"/>
        </a:p>
      </dgm:t>
    </dgm:pt>
    <dgm:pt modelId="{BD440FFB-977A-ED4C-859F-5B0A3C3B4165}" type="pres">
      <dgm:prSet presAssocID="{817861BB-6542-654A-8F9D-D5E2AB36C9C1}" presName="diagram" presStyleCnt="0">
        <dgm:presLayoutVars>
          <dgm:dir/>
          <dgm:resizeHandles val="exact"/>
        </dgm:presLayoutVars>
      </dgm:prSet>
      <dgm:spPr/>
    </dgm:pt>
    <dgm:pt modelId="{D649B84B-375D-EF43-8B45-C438F432BFDC}" type="pres">
      <dgm:prSet presAssocID="{FB5FE645-B888-D949-A6E3-E055811DE4DF}" presName="node" presStyleLbl="node1" presStyleIdx="0" presStyleCnt="3" custScaleY="210746">
        <dgm:presLayoutVars>
          <dgm:bulletEnabled val="1"/>
        </dgm:presLayoutVars>
      </dgm:prSet>
      <dgm:spPr/>
    </dgm:pt>
    <dgm:pt modelId="{082C4DB1-5A4C-0D40-9774-EF0B85A6638E}" type="pres">
      <dgm:prSet presAssocID="{54FA8877-8EED-0747-A5EF-07FF88279148}" presName="sibTrans" presStyleCnt="0"/>
      <dgm:spPr/>
    </dgm:pt>
    <dgm:pt modelId="{71B93320-C45F-6C47-BBD1-3816AE8E5B0B}" type="pres">
      <dgm:prSet presAssocID="{83BC37C0-2868-4343-8894-F09F76AD563C}" presName="node" presStyleLbl="node1" presStyleIdx="1" presStyleCnt="3" custScaleY="211317">
        <dgm:presLayoutVars>
          <dgm:bulletEnabled val="1"/>
        </dgm:presLayoutVars>
      </dgm:prSet>
      <dgm:spPr/>
    </dgm:pt>
    <dgm:pt modelId="{7A402305-1A58-8447-A729-0D29721C7308}" type="pres">
      <dgm:prSet presAssocID="{037C7FBE-E357-FE4F-81D5-0B57F2EE3BFC}" presName="sibTrans" presStyleCnt="0"/>
      <dgm:spPr/>
    </dgm:pt>
    <dgm:pt modelId="{BA0902FC-EF3E-1040-8DBD-B2475BBE4757}" type="pres">
      <dgm:prSet presAssocID="{780ECF46-F3A4-8241-8476-91BEB64BB203}" presName="node" presStyleLbl="node1" presStyleIdx="2" presStyleCnt="3" custScaleY="211317">
        <dgm:presLayoutVars>
          <dgm:bulletEnabled val="1"/>
        </dgm:presLayoutVars>
      </dgm:prSet>
      <dgm:spPr/>
    </dgm:pt>
  </dgm:ptLst>
  <dgm:cxnLst>
    <dgm:cxn modelId="{F7EC582A-1E83-1C4B-A09E-44B3CA547EA4}" srcId="{817861BB-6542-654A-8F9D-D5E2AB36C9C1}" destId="{83BC37C0-2868-4343-8894-F09F76AD563C}" srcOrd="1" destOrd="0" parTransId="{551D77C7-CA39-C942-89D6-CDE8615C969F}" sibTransId="{037C7FBE-E357-FE4F-81D5-0B57F2EE3BFC}"/>
    <dgm:cxn modelId="{CADC5F5C-71CB-534D-BF2F-9A9AE21BE9C4}" type="presOf" srcId="{83BC37C0-2868-4343-8894-F09F76AD563C}" destId="{71B93320-C45F-6C47-BBD1-3816AE8E5B0B}" srcOrd="0" destOrd="0" presId="urn:microsoft.com/office/officeart/2005/8/layout/default"/>
    <dgm:cxn modelId="{4E050C6D-76C1-484C-B4B5-A66DD1F2919D}" type="presOf" srcId="{FB5FE645-B888-D949-A6E3-E055811DE4DF}" destId="{D649B84B-375D-EF43-8B45-C438F432BFDC}" srcOrd="0" destOrd="0" presId="urn:microsoft.com/office/officeart/2005/8/layout/default"/>
    <dgm:cxn modelId="{FA40BD75-2F9D-5C46-B86F-BF346B060C2D}" type="presOf" srcId="{780ECF46-F3A4-8241-8476-91BEB64BB203}" destId="{BA0902FC-EF3E-1040-8DBD-B2475BBE4757}" srcOrd="0" destOrd="0" presId="urn:microsoft.com/office/officeart/2005/8/layout/default"/>
    <dgm:cxn modelId="{B2A88B86-673F-2946-A48D-B2B67F8BE112}" type="presOf" srcId="{817861BB-6542-654A-8F9D-D5E2AB36C9C1}" destId="{BD440FFB-977A-ED4C-859F-5B0A3C3B4165}" srcOrd="0" destOrd="0" presId="urn:microsoft.com/office/officeart/2005/8/layout/default"/>
    <dgm:cxn modelId="{F01D4991-429B-294F-98E4-E4B1CA9A7E10}" srcId="{817861BB-6542-654A-8F9D-D5E2AB36C9C1}" destId="{FB5FE645-B888-D949-A6E3-E055811DE4DF}" srcOrd="0" destOrd="0" parTransId="{DC9EB797-1B14-B146-9C2E-1AE69FDE0404}" sibTransId="{54FA8877-8EED-0747-A5EF-07FF88279148}"/>
    <dgm:cxn modelId="{8ED8CFEE-8575-2145-B742-99BE8C991218}" srcId="{817861BB-6542-654A-8F9D-D5E2AB36C9C1}" destId="{780ECF46-F3A4-8241-8476-91BEB64BB203}" srcOrd="2" destOrd="0" parTransId="{BD605ABD-E362-E142-835A-BF44A851C6CC}" sibTransId="{1901282D-AB1B-B347-A708-B73C4E3255D0}"/>
    <dgm:cxn modelId="{E91F5942-2C78-4F48-BA5D-36FEEF8DDE72}" type="presParOf" srcId="{BD440FFB-977A-ED4C-859F-5B0A3C3B4165}" destId="{D649B84B-375D-EF43-8B45-C438F432BFDC}" srcOrd="0" destOrd="0" presId="urn:microsoft.com/office/officeart/2005/8/layout/default"/>
    <dgm:cxn modelId="{29E276E0-2777-4D49-ACD0-9E01C67AD8C5}" type="presParOf" srcId="{BD440FFB-977A-ED4C-859F-5B0A3C3B4165}" destId="{082C4DB1-5A4C-0D40-9774-EF0B85A6638E}" srcOrd="1" destOrd="0" presId="urn:microsoft.com/office/officeart/2005/8/layout/default"/>
    <dgm:cxn modelId="{425E4EB1-3253-5D45-ADA2-71A6892B33CB}" type="presParOf" srcId="{BD440FFB-977A-ED4C-859F-5B0A3C3B4165}" destId="{71B93320-C45F-6C47-BBD1-3816AE8E5B0B}" srcOrd="2" destOrd="0" presId="urn:microsoft.com/office/officeart/2005/8/layout/default"/>
    <dgm:cxn modelId="{4DE96021-6A93-A541-B89E-8B304A265D60}" type="presParOf" srcId="{BD440FFB-977A-ED4C-859F-5B0A3C3B4165}" destId="{7A402305-1A58-8447-A729-0D29721C7308}" srcOrd="3" destOrd="0" presId="urn:microsoft.com/office/officeart/2005/8/layout/default"/>
    <dgm:cxn modelId="{B0157F59-649A-434D-A71B-56B0AA332E43}" type="presParOf" srcId="{BD440FFB-977A-ED4C-859F-5B0A3C3B4165}" destId="{BA0902FC-EF3E-1040-8DBD-B2475BBE4757}" srcOrd="4"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AED61-3C1A-ED46-B97A-D6D76A7F17FB}">
      <dsp:nvSpPr>
        <dsp:cNvPr id="0" name=""/>
        <dsp:cNvSpPr/>
      </dsp:nvSpPr>
      <dsp:spPr>
        <a:xfrm>
          <a:off x="0" y="645583"/>
          <a:ext cx="3174999" cy="190499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Background</a:t>
          </a:r>
        </a:p>
      </dsp:txBody>
      <dsp:txXfrm>
        <a:off x="0" y="645583"/>
        <a:ext cx="3174999" cy="1904999"/>
      </dsp:txXfrm>
    </dsp:sp>
    <dsp:sp modelId="{75E0A86D-0511-3540-97AB-6393304172DE}">
      <dsp:nvSpPr>
        <dsp:cNvPr id="0" name=""/>
        <dsp:cNvSpPr/>
      </dsp:nvSpPr>
      <dsp:spPr>
        <a:xfrm>
          <a:off x="3492500" y="645583"/>
          <a:ext cx="3174999" cy="190499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ln>
                <a:noFill/>
              </a:ln>
              <a:solidFill>
                <a:schemeClr val="bg1"/>
              </a:solidFill>
              <a:latin typeface="Verdana" panose="020B0604030504040204" pitchFamily="34" charset="0"/>
              <a:ea typeface="Verdana" panose="020B0604030504040204" pitchFamily="34" charset="0"/>
              <a:cs typeface="Verdana" panose="020B0604030504040204" pitchFamily="34" charset="0"/>
            </a:rPr>
            <a:t>Methods</a:t>
          </a:r>
          <a:endParaRPr lang="en-US" sz="3800" kern="12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3492500" y="645583"/>
        <a:ext cx="3174999" cy="1904999"/>
      </dsp:txXfrm>
    </dsp:sp>
    <dsp:sp modelId="{F82F3FD0-5D24-3D4E-BAE0-DBD17C82E80D}">
      <dsp:nvSpPr>
        <dsp:cNvPr id="0" name=""/>
        <dsp:cNvSpPr/>
      </dsp:nvSpPr>
      <dsp:spPr>
        <a:xfrm>
          <a:off x="6985000" y="645583"/>
          <a:ext cx="3174999" cy="190499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Findings</a:t>
          </a:r>
        </a:p>
      </dsp:txBody>
      <dsp:txXfrm>
        <a:off x="6985000" y="645583"/>
        <a:ext cx="3174999" cy="1904999"/>
      </dsp:txXfrm>
    </dsp:sp>
    <dsp:sp modelId="{85846D54-1BF3-F84E-A7F7-32D2BD30CFAA}">
      <dsp:nvSpPr>
        <dsp:cNvPr id="0" name=""/>
        <dsp:cNvSpPr/>
      </dsp:nvSpPr>
      <dsp:spPr>
        <a:xfrm>
          <a:off x="0" y="2868083"/>
          <a:ext cx="3174999" cy="190499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ln>
                <a:noFill/>
              </a:ln>
              <a:solidFill>
                <a:schemeClr val="bg1"/>
              </a:solidFill>
              <a:latin typeface="Verdana" panose="020B0604030504040204" pitchFamily="34" charset="0"/>
              <a:ea typeface="Verdana" panose="020B0604030504040204" pitchFamily="34" charset="0"/>
              <a:cs typeface="Verdana" panose="020B0604030504040204" pitchFamily="34" charset="0"/>
            </a:rPr>
            <a:t>Future research</a:t>
          </a:r>
          <a:endParaRPr lang="en-US" sz="3800" kern="12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0" y="2868083"/>
        <a:ext cx="3174999" cy="1904999"/>
      </dsp:txXfrm>
    </dsp:sp>
    <dsp:sp modelId="{FC6B63CE-C9A2-3C46-8465-1858ABD75E32}">
      <dsp:nvSpPr>
        <dsp:cNvPr id="0" name=""/>
        <dsp:cNvSpPr/>
      </dsp:nvSpPr>
      <dsp:spPr>
        <a:xfrm>
          <a:off x="3492500" y="2868083"/>
          <a:ext cx="3174999" cy="190499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ln>
                <a:noFill/>
              </a:ln>
              <a:solidFill>
                <a:schemeClr val="bg1"/>
              </a:solidFill>
              <a:latin typeface="Verdana" panose="020B0604030504040204" pitchFamily="34" charset="0"/>
              <a:ea typeface="Verdana" panose="020B0604030504040204" pitchFamily="34" charset="0"/>
              <a:cs typeface="Verdana" panose="020B0604030504040204" pitchFamily="34" charset="0"/>
            </a:rPr>
            <a:t>Questions and answers</a:t>
          </a:r>
          <a:endParaRPr lang="en-US" sz="3800" kern="12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3492500" y="2868083"/>
        <a:ext cx="3174999" cy="1904999"/>
      </dsp:txXfrm>
    </dsp:sp>
    <dsp:sp modelId="{DEFA3C07-B065-8A4A-B614-EDEA07213FF0}">
      <dsp:nvSpPr>
        <dsp:cNvPr id="0" name=""/>
        <dsp:cNvSpPr/>
      </dsp:nvSpPr>
      <dsp:spPr>
        <a:xfrm>
          <a:off x="6985000" y="2868083"/>
          <a:ext cx="3174999" cy="190499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ln>
                <a:noFill/>
              </a:ln>
              <a:solidFill>
                <a:schemeClr val="bg1"/>
              </a:solidFill>
              <a:latin typeface="Verdana" panose="020B0604030504040204" pitchFamily="34" charset="0"/>
              <a:ea typeface="Verdana" panose="020B0604030504040204" pitchFamily="34" charset="0"/>
              <a:cs typeface="Verdana" panose="020B0604030504040204" pitchFamily="34" charset="0"/>
            </a:rPr>
            <a:t>Contact information</a:t>
          </a:r>
          <a:endParaRPr lang="en-US" sz="3800" kern="1200"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6985000" y="2868083"/>
        <a:ext cx="3174999" cy="1904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9B84B-375D-EF43-8B45-C438F432BFDC}">
      <dsp:nvSpPr>
        <dsp:cNvPr id="0" name=""/>
        <dsp:cNvSpPr/>
      </dsp:nvSpPr>
      <dsp:spPr>
        <a:xfrm>
          <a:off x="0" y="61381"/>
          <a:ext cx="3323828" cy="409151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r>
            <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Establish strategic partnerships</a:t>
          </a:r>
        </a:p>
      </dsp:txBody>
      <dsp:txXfrm>
        <a:off x="0" y="61381"/>
        <a:ext cx="3323828" cy="4091519"/>
      </dsp:txXfrm>
    </dsp:sp>
    <dsp:sp modelId="{BDAF04FF-F7C0-7D4D-BB41-D18E2E5C172B}">
      <dsp:nvSpPr>
        <dsp:cNvPr id="0" name=""/>
        <dsp:cNvSpPr/>
      </dsp:nvSpPr>
      <dsp:spPr>
        <a:xfrm>
          <a:off x="3656210" y="61381"/>
          <a:ext cx="3323828" cy="409151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r>
            <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Establish </a:t>
          </a:r>
          <a:br>
            <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project panel</a:t>
          </a:r>
        </a:p>
      </dsp:txBody>
      <dsp:txXfrm>
        <a:off x="3656210" y="61381"/>
        <a:ext cx="3323828" cy="4091519"/>
      </dsp:txXfrm>
    </dsp:sp>
    <dsp:sp modelId="{93807DDD-72D7-D548-BD63-5D2550C036D3}">
      <dsp:nvSpPr>
        <dsp:cNvPr id="0" name=""/>
        <dsp:cNvSpPr/>
      </dsp:nvSpPr>
      <dsp:spPr>
        <a:xfrm>
          <a:off x="7312421" y="61381"/>
          <a:ext cx="3323828" cy="4091519"/>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r>
            <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Literature </a:t>
          </a:r>
        </a:p>
        <a:p>
          <a:pPr marL="0" lvl="0" indent="0" algn="ctr" defTabSz="1600200">
            <a:lnSpc>
              <a:spcPct val="90000"/>
            </a:lnSpc>
            <a:spcBef>
              <a:spcPct val="0"/>
            </a:spcBef>
            <a:spcAft>
              <a:spcPct val="35000"/>
            </a:spcAft>
            <a:buNone/>
          </a:pPr>
          <a:r>
            <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review</a:t>
          </a:r>
        </a:p>
      </dsp:txBody>
      <dsp:txXfrm>
        <a:off x="7312421" y="61381"/>
        <a:ext cx="3323828" cy="4091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9B84B-375D-EF43-8B45-C438F432BFDC}">
      <dsp:nvSpPr>
        <dsp:cNvPr id="0" name=""/>
        <dsp:cNvSpPr/>
      </dsp:nvSpPr>
      <dsp:spPr>
        <a:xfrm>
          <a:off x="8309" y="8974"/>
          <a:ext cx="3318634" cy="4196333"/>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endPar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600200">
            <a:lnSpc>
              <a:spcPct val="90000"/>
            </a:lnSpc>
            <a:spcBef>
              <a:spcPct val="0"/>
            </a:spcBef>
            <a:spcAft>
              <a:spcPct val="35000"/>
            </a:spcAft>
            <a:buNone/>
          </a:pPr>
          <a:r>
            <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Survey development </a:t>
          </a:r>
          <a:br>
            <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600" kern="1200" dirty="0">
              <a:solidFill>
                <a:schemeClr val="bg1"/>
              </a:solidFill>
              <a:latin typeface="Verdana" panose="020B0604030504040204" pitchFamily="34" charset="0"/>
              <a:ea typeface="Verdana" panose="020B0604030504040204" pitchFamily="34" charset="0"/>
              <a:cs typeface="Verdana" panose="020B0604030504040204" pitchFamily="34" charset="0"/>
            </a:rPr>
            <a:t>and testing</a:t>
          </a:r>
        </a:p>
      </dsp:txBody>
      <dsp:txXfrm>
        <a:off x="8309" y="8974"/>
        <a:ext cx="3318634" cy="4196333"/>
      </dsp:txXfrm>
    </dsp:sp>
    <dsp:sp modelId="{71B93320-C45F-6C47-BBD1-3816AE8E5B0B}">
      <dsp:nvSpPr>
        <dsp:cNvPr id="0" name=""/>
        <dsp:cNvSpPr/>
      </dsp:nvSpPr>
      <dsp:spPr>
        <a:xfrm>
          <a:off x="3658807" y="3289"/>
          <a:ext cx="3318634" cy="4207703"/>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778000">
            <a:lnSpc>
              <a:spcPct val="90000"/>
            </a:lnSpc>
            <a:spcBef>
              <a:spcPct val="0"/>
            </a:spcBef>
            <a:spcAft>
              <a:spcPct val="35000"/>
            </a:spcAft>
            <a:buNone/>
          </a:pPr>
          <a:endParaRPr lang="en-US" sz="40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778000">
            <a:lnSpc>
              <a:spcPct val="90000"/>
            </a:lnSpc>
            <a:spcBef>
              <a:spcPct val="0"/>
            </a:spcBef>
            <a:spcAft>
              <a:spcPct val="35000"/>
            </a:spcAft>
            <a:buNone/>
          </a:pPr>
          <a:endParaRPr lang="en-US" sz="32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1778000">
            <a:lnSpc>
              <a:spcPct val="90000"/>
            </a:lnSpc>
            <a:spcBef>
              <a:spcPct val="0"/>
            </a:spcBef>
            <a:spcAft>
              <a:spcPct val="35000"/>
            </a:spcAft>
            <a:buNone/>
          </a:pPr>
          <a:r>
            <a:rPr lang="en-US" sz="3200" kern="1200" dirty="0">
              <a:solidFill>
                <a:schemeClr val="bg1"/>
              </a:solidFill>
              <a:latin typeface="Verdana" panose="020B0604030504040204" pitchFamily="34" charset="0"/>
              <a:ea typeface="Verdana" panose="020B0604030504040204" pitchFamily="34" charset="0"/>
              <a:cs typeface="Verdana" panose="020B0604030504040204" pitchFamily="34" charset="0"/>
            </a:rPr>
            <a:t>Data collection and processing</a:t>
          </a:r>
        </a:p>
      </dsp:txBody>
      <dsp:txXfrm>
        <a:off x="3658807" y="3289"/>
        <a:ext cx="3318634" cy="4207703"/>
      </dsp:txXfrm>
    </dsp:sp>
    <dsp:sp modelId="{BA0902FC-EF3E-1040-8DBD-B2475BBE4757}">
      <dsp:nvSpPr>
        <dsp:cNvPr id="0" name=""/>
        <dsp:cNvSpPr/>
      </dsp:nvSpPr>
      <dsp:spPr>
        <a:xfrm>
          <a:off x="7309305" y="3289"/>
          <a:ext cx="3318634" cy="4207703"/>
        </a:xfrm>
        <a:prstGeom prst="rect">
          <a:avLst/>
        </a:prstGeom>
        <a:no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2400300">
            <a:lnSpc>
              <a:spcPct val="90000"/>
            </a:lnSpc>
            <a:spcBef>
              <a:spcPct val="0"/>
            </a:spcBef>
            <a:spcAft>
              <a:spcPct val="35000"/>
            </a:spcAft>
            <a:buNone/>
          </a:pPr>
          <a:endParaRPr lang="en-US" sz="54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lvl="0" indent="0" algn="ctr" defTabSz="2400300">
            <a:lnSpc>
              <a:spcPct val="90000"/>
            </a:lnSpc>
            <a:spcBef>
              <a:spcPct val="0"/>
            </a:spcBef>
            <a:spcAft>
              <a:spcPct val="35000"/>
            </a:spcAft>
            <a:buNone/>
          </a:pPr>
          <a:r>
            <a:rPr lang="en-US" sz="4000" kern="1200" dirty="0">
              <a:solidFill>
                <a:schemeClr val="bg1"/>
              </a:solidFill>
              <a:latin typeface="Verdana" panose="020B0604030504040204" pitchFamily="34" charset="0"/>
              <a:ea typeface="Verdana" panose="020B0604030504040204" pitchFamily="34" charset="0"/>
              <a:cs typeface="Verdana" panose="020B0604030504040204" pitchFamily="34" charset="0"/>
            </a:rPr>
            <a:t>Data analysis</a:t>
          </a:r>
        </a:p>
      </dsp:txBody>
      <dsp:txXfrm>
        <a:off x="7309305" y="3289"/>
        <a:ext cx="3318634" cy="42077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897E6-D49E-5A44-BF56-C4CA68E0C128}" type="datetimeFigureOut">
              <a:rPr lang="en-US" smtClean="0"/>
              <a:t>8/23/18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FC3C2-21C2-194B-B782-454358BA18C6}" type="slidenum">
              <a:rPr lang="en-US" smtClean="0"/>
              <a:t>‹#›</a:t>
            </a:fld>
            <a:endParaRPr lang="en-US"/>
          </a:p>
        </p:txBody>
      </p:sp>
    </p:spTree>
    <p:extLst>
      <p:ext uri="{BB962C8B-B14F-4D97-AF65-F5344CB8AC3E}">
        <p14:creationId xmlns:p14="http://schemas.microsoft.com/office/powerpoint/2010/main" val="318370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FC3C2-21C2-194B-B782-454358BA18C6}" type="slidenum">
              <a:rPr lang="en-US" smtClean="0"/>
              <a:t>1</a:t>
            </a:fld>
            <a:endParaRPr lang="en-US"/>
          </a:p>
        </p:txBody>
      </p:sp>
    </p:spTree>
    <p:extLst>
      <p:ext uri="{BB962C8B-B14F-4D97-AF65-F5344CB8AC3E}">
        <p14:creationId xmlns:p14="http://schemas.microsoft.com/office/powerpoint/2010/main" val="3819762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Factors to assess safety of transportation modes</a:t>
            </a:r>
          </a:p>
          <a:p>
            <a:endParaRPr lang="en-US" dirty="0"/>
          </a:p>
        </p:txBody>
      </p:sp>
      <p:sp>
        <p:nvSpPr>
          <p:cNvPr id="4" name="Slide Number Placeholder 3"/>
          <p:cNvSpPr>
            <a:spLocks noGrp="1"/>
          </p:cNvSpPr>
          <p:nvPr>
            <p:ph type="sldNum" sz="quarter" idx="10"/>
          </p:nvPr>
        </p:nvSpPr>
        <p:spPr/>
        <p:txBody>
          <a:bodyPr/>
          <a:lstStyle/>
          <a:p>
            <a:fld id="{795FC3C2-21C2-194B-B782-454358BA18C6}" type="slidenum">
              <a:rPr lang="en-US" smtClean="0"/>
              <a:t>10</a:t>
            </a:fld>
            <a:endParaRPr lang="en-US"/>
          </a:p>
        </p:txBody>
      </p:sp>
    </p:spTree>
    <p:extLst>
      <p:ext uri="{BB962C8B-B14F-4D97-AF65-F5344CB8AC3E}">
        <p14:creationId xmlns:p14="http://schemas.microsoft.com/office/powerpoint/2010/main" val="199359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Passengers. </a:t>
            </a:r>
            <a:r>
              <a:rPr lang="en-US" sz="1200" kern="1200" dirty="0">
                <a:solidFill>
                  <a:schemeClr val="tx1"/>
                </a:solidFill>
                <a:effectLst/>
                <a:latin typeface="+mn-lt"/>
                <a:ea typeface="+mn-ea"/>
                <a:cs typeface="+mn-cs"/>
              </a:rPr>
              <a:t>Respondents that evaluated a mode as unsafe often mentioned a feeling of uneasiness around other passengers. Conversely, respondents that evaluated a mode as safe mentioned that the presence of other passengers made them feel safer. As such, presence or absence of passengers can both increase and decrease feelings of safety. </a:t>
            </a:r>
          </a:p>
          <a:p>
            <a:endParaRPr lang="en-US" dirty="0"/>
          </a:p>
        </p:txBody>
      </p:sp>
      <p:sp>
        <p:nvSpPr>
          <p:cNvPr id="4" name="Slide Number Placeholder 3"/>
          <p:cNvSpPr>
            <a:spLocks noGrp="1"/>
          </p:cNvSpPr>
          <p:nvPr>
            <p:ph type="sldNum" sz="quarter" idx="10"/>
          </p:nvPr>
        </p:nvSpPr>
        <p:spPr/>
        <p:txBody>
          <a:bodyPr/>
          <a:lstStyle/>
          <a:p>
            <a:fld id="{795FC3C2-21C2-194B-B782-454358BA18C6}" type="slidenum">
              <a:rPr lang="en-US" smtClean="0"/>
              <a:t>11</a:t>
            </a:fld>
            <a:endParaRPr lang="en-US"/>
          </a:p>
        </p:txBody>
      </p:sp>
    </p:spTree>
    <p:extLst>
      <p:ext uri="{BB962C8B-B14F-4D97-AF65-F5344CB8AC3E}">
        <p14:creationId xmlns:p14="http://schemas.microsoft.com/office/powerpoint/2010/main" val="384379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b="1" kern="1200" dirty="0">
                <a:solidFill>
                  <a:schemeClr val="tx1"/>
                </a:solidFill>
                <a:effectLst/>
                <a:latin typeface="+mn-lt"/>
                <a:ea typeface="+mn-ea"/>
                <a:cs typeface="+mn-cs"/>
              </a:rPr>
              <a:t>Drivers</a:t>
            </a:r>
            <a:r>
              <a:rPr lang="en-US" sz="1200" kern="1200" dirty="0">
                <a:solidFill>
                  <a:schemeClr val="tx1"/>
                </a:solidFill>
                <a:effectLst/>
                <a:latin typeface="+mn-lt"/>
                <a:ea typeface="+mn-ea"/>
                <a:cs typeface="+mn-cs"/>
              </a:rPr>
              <a:t>. Drivers that are poorly trained or were not good at recognizing riders who are visually impaired were mentioned as leading causes of feeling unsafe. Respondents that evaluated a mode as safe reported that well trained drivers put them at ease. Furthermore, this group felt safe because transportation service providers, TNCs or public transit agencies, perform due diligence with drivers by conducting driver background checks. </a:t>
            </a:r>
          </a:p>
        </p:txBody>
      </p:sp>
      <p:sp>
        <p:nvSpPr>
          <p:cNvPr id="4" name="Slide Number Placeholder 3"/>
          <p:cNvSpPr>
            <a:spLocks noGrp="1"/>
          </p:cNvSpPr>
          <p:nvPr>
            <p:ph type="sldNum" sz="quarter" idx="10"/>
          </p:nvPr>
        </p:nvSpPr>
        <p:spPr/>
        <p:txBody>
          <a:bodyPr/>
          <a:lstStyle/>
          <a:p>
            <a:fld id="{795FC3C2-21C2-194B-B782-454358BA18C6}" type="slidenum">
              <a:rPr lang="en-US" smtClean="0"/>
              <a:t>12</a:t>
            </a:fld>
            <a:endParaRPr lang="en-US"/>
          </a:p>
        </p:txBody>
      </p:sp>
    </p:spTree>
    <p:extLst>
      <p:ext uri="{BB962C8B-B14F-4D97-AF65-F5344CB8AC3E}">
        <p14:creationId xmlns:p14="http://schemas.microsoft.com/office/powerpoint/2010/main" val="1922608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Familiarity. Familiarity with services, familiarity with the system and/or familiarity with the driver were identified as significant factors that affect feelings of safety and security. A lack of familiarity can lead to an unsafe feeling.</a:t>
            </a:r>
          </a:p>
        </p:txBody>
      </p:sp>
      <p:sp>
        <p:nvSpPr>
          <p:cNvPr id="4" name="Slide Number Placeholder 3"/>
          <p:cNvSpPr>
            <a:spLocks noGrp="1"/>
          </p:cNvSpPr>
          <p:nvPr>
            <p:ph type="sldNum" sz="quarter" idx="10"/>
          </p:nvPr>
        </p:nvSpPr>
        <p:spPr/>
        <p:txBody>
          <a:bodyPr/>
          <a:lstStyle/>
          <a:p>
            <a:fld id="{795FC3C2-21C2-194B-B782-454358BA18C6}" type="slidenum">
              <a:rPr lang="en-US" smtClean="0"/>
              <a:t>13</a:t>
            </a:fld>
            <a:endParaRPr lang="en-US"/>
          </a:p>
        </p:txBody>
      </p:sp>
    </p:spTree>
    <p:extLst>
      <p:ext uri="{BB962C8B-B14F-4D97-AF65-F5344CB8AC3E}">
        <p14:creationId xmlns:p14="http://schemas.microsoft.com/office/powerpoint/2010/main" val="9766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Technology. Among TNC users, the ability to use the TNC app to monitor a trip was seen as a factor that increased feelings of safety. </a:t>
            </a:r>
          </a:p>
        </p:txBody>
      </p:sp>
      <p:sp>
        <p:nvSpPr>
          <p:cNvPr id="4" name="Slide Number Placeholder 3"/>
          <p:cNvSpPr>
            <a:spLocks noGrp="1"/>
          </p:cNvSpPr>
          <p:nvPr>
            <p:ph type="sldNum" sz="quarter" idx="10"/>
          </p:nvPr>
        </p:nvSpPr>
        <p:spPr/>
        <p:txBody>
          <a:bodyPr/>
          <a:lstStyle/>
          <a:p>
            <a:fld id="{795FC3C2-21C2-194B-B782-454358BA18C6}" type="slidenum">
              <a:rPr lang="en-US" smtClean="0"/>
              <a:t>14</a:t>
            </a:fld>
            <a:endParaRPr lang="en-US"/>
          </a:p>
        </p:txBody>
      </p:sp>
    </p:spTree>
    <p:extLst>
      <p:ext uri="{BB962C8B-B14F-4D97-AF65-F5344CB8AC3E}">
        <p14:creationId xmlns:p14="http://schemas.microsoft.com/office/powerpoint/2010/main" val="281198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Pre or post trip activities. The trip to or from a transit station was mentioned by respondents as a factor that affects their perception of safety. Additionally, waiting at a transit station for a public transit vehicle to arrive was also reported to make many people feel unsafe.</a:t>
            </a:r>
          </a:p>
        </p:txBody>
      </p:sp>
      <p:sp>
        <p:nvSpPr>
          <p:cNvPr id="4" name="Slide Number Placeholder 3"/>
          <p:cNvSpPr>
            <a:spLocks noGrp="1"/>
          </p:cNvSpPr>
          <p:nvPr>
            <p:ph type="sldNum" sz="quarter" idx="10"/>
          </p:nvPr>
        </p:nvSpPr>
        <p:spPr/>
        <p:txBody>
          <a:bodyPr/>
          <a:lstStyle/>
          <a:p>
            <a:fld id="{795FC3C2-21C2-194B-B782-454358BA18C6}" type="slidenum">
              <a:rPr lang="en-US" smtClean="0"/>
              <a:t>15</a:t>
            </a:fld>
            <a:endParaRPr lang="en-US"/>
          </a:p>
        </p:txBody>
      </p:sp>
    </p:spTree>
    <p:extLst>
      <p:ext uri="{BB962C8B-B14F-4D97-AF65-F5344CB8AC3E}">
        <p14:creationId xmlns:p14="http://schemas.microsoft.com/office/powerpoint/2010/main" val="3050394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Regulation. Particularly among respondents that had not used TNCs in the last 60 days, lax TNC regulations led to a feeling of concern for safety. </a:t>
            </a:r>
          </a:p>
        </p:txBody>
      </p:sp>
      <p:sp>
        <p:nvSpPr>
          <p:cNvPr id="4" name="Slide Number Placeholder 3"/>
          <p:cNvSpPr>
            <a:spLocks noGrp="1"/>
          </p:cNvSpPr>
          <p:nvPr>
            <p:ph type="sldNum" sz="quarter" idx="10"/>
          </p:nvPr>
        </p:nvSpPr>
        <p:spPr/>
        <p:txBody>
          <a:bodyPr/>
          <a:lstStyle/>
          <a:p>
            <a:fld id="{795FC3C2-21C2-194B-B782-454358BA18C6}" type="slidenum">
              <a:rPr lang="en-US" smtClean="0"/>
              <a:t>16</a:t>
            </a:fld>
            <a:endParaRPr lang="en-US"/>
          </a:p>
        </p:txBody>
      </p:sp>
    </p:spTree>
    <p:extLst>
      <p:ext uri="{BB962C8B-B14F-4D97-AF65-F5344CB8AC3E}">
        <p14:creationId xmlns:p14="http://schemas.microsoft.com/office/powerpoint/2010/main" val="309233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Service Animals. For respondents with service animals, a cause for concern was how well their animal is accommodated. Many respondents with service animals reported lower quality of service or no service at all, because of the service animal.</a:t>
            </a:r>
          </a:p>
        </p:txBody>
      </p:sp>
      <p:sp>
        <p:nvSpPr>
          <p:cNvPr id="4" name="Slide Number Placeholder 3"/>
          <p:cNvSpPr>
            <a:spLocks noGrp="1"/>
          </p:cNvSpPr>
          <p:nvPr>
            <p:ph type="sldNum" sz="quarter" idx="10"/>
          </p:nvPr>
        </p:nvSpPr>
        <p:spPr/>
        <p:txBody>
          <a:bodyPr/>
          <a:lstStyle/>
          <a:p>
            <a:fld id="{795FC3C2-21C2-194B-B782-454358BA18C6}" type="slidenum">
              <a:rPr lang="en-US" smtClean="0"/>
              <a:t>17</a:t>
            </a:fld>
            <a:endParaRPr lang="en-US"/>
          </a:p>
        </p:txBody>
      </p:sp>
    </p:spTree>
    <p:extLst>
      <p:ext uri="{BB962C8B-B14F-4D97-AF65-F5344CB8AC3E}">
        <p14:creationId xmlns:p14="http://schemas.microsoft.com/office/powerpoint/2010/main" val="190741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Vehicle. Several respondents, particularly those that had not used a TNC in the last 60days, stated that larger vehicles make them feel safer than when being transported in smaller passenger vehicles.</a:t>
            </a:r>
          </a:p>
          <a:p>
            <a:pPr lvl="2"/>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5FC3C2-21C2-194B-B782-454358BA18C6}" type="slidenum">
              <a:rPr lang="en-US" smtClean="0"/>
              <a:t>18</a:t>
            </a:fld>
            <a:endParaRPr lang="en-US"/>
          </a:p>
        </p:txBody>
      </p:sp>
    </p:spTree>
    <p:extLst>
      <p:ext uri="{BB962C8B-B14F-4D97-AF65-F5344CB8AC3E}">
        <p14:creationId xmlns:p14="http://schemas.microsoft.com/office/powerpoint/2010/main" val="180190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Reputation. Particularly among respondents that characterized TNCs and paratransit as being safe (despite not actually using these modes in the last 60 days), the reputation of a transportation service provided was a factor that can help establish a perception of safety.</a:t>
            </a:r>
          </a:p>
        </p:txBody>
      </p:sp>
      <p:sp>
        <p:nvSpPr>
          <p:cNvPr id="4" name="Slide Number Placeholder 3"/>
          <p:cNvSpPr>
            <a:spLocks noGrp="1"/>
          </p:cNvSpPr>
          <p:nvPr>
            <p:ph type="sldNum" sz="quarter" idx="10"/>
          </p:nvPr>
        </p:nvSpPr>
        <p:spPr/>
        <p:txBody>
          <a:bodyPr/>
          <a:lstStyle/>
          <a:p>
            <a:fld id="{795FC3C2-21C2-194B-B782-454358BA18C6}" type="slidenum">
              <a:rPr lang="en-US" smtClean="0"/>
              <a:t>19</a:t>
            </a:fld>
            <a:endParaRPr lang="en-US"/>
          </a:p>
        </p:txBody>
      </p:sp>
    </p:spTree>
    <p:extLst>
      <p:ext uri="{BB962C8B-B14F-4D97-AF65-F5344CB8AC3E}">
        <p14:creationId xmlns:p14="http://schemas.microsoft.com/office/powerpoint/2010/main" val="379359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FC3C2-21C2-194B-B782-454358BA18C6}" type="slidenum">
              <a:rPr lang="en-US" smtClean="0"/>
              <a:t>2</a:t>
            </a:fld>
            <a:endParaRPr lang="en-US"/>
          </a:p>
        </p:txBody>
      </p:sp>
    </p:spTree>
    <p:extLst>
      <p:ext uri="{BB962C8B-B14F-4D97-AF65-F5344CB8AC3E}">
        <p14:creationId xmlns:p14="http://schemas.microsoft.com/office/powerpoint/2010/main" val="939283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mn-lt"/>
                <a:ea typeface="+mn-ea"/>
                <a:cs typeface="+mn-cs"/>
              </a:rPr>
              <a:t>Vulnerability. Finally, many people reported that being disabled in and of itself was cause for a sense of feeling vulnerable and unsafe. As such, the extent to which a modal option either mitigates or exacerbates this feeling of vulnerability can be linked to perception of safety, or a lack thereof.</a:t>
            </a:r>
          </a:p>
        </p:txBody>
      </p:sp>
      <p:sp>
        <p:nvSpPr>
          <p:cNvPr id="4" name="Slide Number Placeholder 3"/>
          <p:cNvSpPr>
            <a:spLocks noGrp="1"/>
          </p:cNvSpPr>
          <p:nvPr>
            <p:ph type="sldNum" sz="quarter" idx="10"/>
          </p:nvPr>
        </p:nvSpPr>
        <p:spPr/>
        <p:txBody>
          <a:bodyPr/>
          <a:lstStyle/>
          <a:p>
            <a:fld id="{795FC3C2-21C2-194B-B782-454358BA18C6}" type="slidenum">
              <a:rPr lang="en-US" smtClean="0"/>
              <a:t>20</a:t>
            </a:fld>
            <a:endParaRPr lang="en-US"/>
          </a:p>
        </p:txBody>
      </p:sp>
    </p:spTree>
    <p:extLst>
      <p:ext uri="{BB962C8B-B14F-4D97-AF65-F5344CB8AC3E}">
        <p14:creationId xmlns:p14="http://schemas.microsoft.com/office/powerpoint/2010/main" val="1783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21</a:t>
            </a:fld>
            <a:endParaRPr lang="en-US"/>
          </a:p>
        </p:txBody>
      </p:sp>
    </p:spTree>
    <p:extLst>
      <p:ext uri="{BB962C8B-B14F-4D97-AF65-F5344CB8AC3E}">
        <p14:creationId xmlns:p14="http://schemas.microsoft.com/office/powerpoint/2010/main" val="4274522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FC3C2-21C2-194B-B782-454358BA18C6}" type="slidenum">
              <a:rPr lang="en-US" smtClean="0"/>
              <a:t>22</a:t>
            </a:fld>
            <a:endParaRPr lang="en-US"/>
          </a:p>
        </p:txBody>
      </p:sp>
    </p:spTree>
    <p:extLst>
      <p:ext uri="{BB962C8B-B14F-4D97-AF65-F5344CB8AC3E}">
        <p14:creationId xmlns:p14="http://schemas.microsoft.com/office/powerpoint/2010/main" val="1715154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23</a:t>
            </a:fld>
            <a:endParaRPr lang="en-US"/>
          </a:p>
        </p:txBody>
      </p:sp>
    </p:spTree>
    <p:extLst>
      <p:ext uri="{BB962C8B-B14F-4D97-AF65-F5344CB8AC3E}">
        <p14:creationId xmlns:p14="http://schemas.microsoft.com/office/powerpoint/2010/main" val="1090456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214E79"/>
              </a:solidFill>
            </a:endParaRPr>
          </a:p>
        </p:txBody>
      </p:sp>
      <p:sp>
        <p:nvSpPr>
          <p:cNvPr id="4" name="Slide Number Placeholder 3"/>
          <p:cNvSpPr>
            <a:spLocks noGrp="1"/>
          </p:cNvSpPr>
          <p:nvPr>
            <p:ph type="sldNum" sz="quarter" idx="5"/>
          </p:nvPr>
        </p:nvSpPr>
        <p:spPr/>
        <p:txBody>
          <a:bodyPr/>
          <a:lstStyle/>
          <a:p>
            <a:fld id="{795FC3C2-21C2-194B-B782-454358BA18C6}" type="slidenum">
              <a:rPr lang="en-US" smtClean="0"/>
              <a:t>24</a:t>
            </a:fld>
            <a:endParaRPr lang="en-US"/>
          </a:p>
        </p:txBody>
      </p:sp>
    </p:spTree>
    <p:extLst>
      <p:ext uri="{BB962C8B-B14F-4D97-AF65-F5344CB8AC3E}">
        <p14:creationId xmlns:p14="http://schemas.microsoft.com/office/powerpoint/2010/main" val="674418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25</a:t>
            </a:fld>
            <a:endParaRPr lang="en-US"/>
          </a:p>
        </p:txBody>
      </p:sp>
    </p:spTree>
    <p:extLst>
      <p:ext uri="{BB962C8B-B14F-4D97-AF65-F5344CB8AC3E}">
        <p14:creationId xmlns:p14="http://schemas.microsoft.com/office/powerpoint/2010/main" val="1059596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26</a:t>
            </a:fld>
            <a:endParaRPr lang="en-US"/>
          </a:p>
        </p:txBody>
      </p:sp>
    </p:spTree>
    <p:extLst>
      <p:ext uri="{BB962C8B-B14F-4D97-AF65-F5344CB8AC3E}">
        <p14:creationId xmlns:p14="http://schemas.microsoft.com/office/powerpoint/2010/main" val="4118643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27</a:t>
            </a:fld>
            <a:endParaRPr lang="en-US"/>
          </a:p>
        </p:txBody>
      </p:sp>
    </p:spTree>
    <p:extLst>
      <p:ext uri="{BB962C8B-B14F-4D97-AF65-F5344CB8AC3E}">
        <p14:creationId xmlns:p14="http://schemas.microsoft.com/office/powerpoint/2010/main" val="2973692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28</a:t>
            </a:fld>
            <a:endParaRPr lang="en-US"/>
          </a:p>
        </p:txBody>
      </p:sp>
    </p:spTree>
    <p:extLst>
      <p:ext uri="{BB962C8B-B14F-4D97-AF65-F5344CB8AC3E}">
        <p14:creationId xmlns:p14="http://schemas.microsoft.com/office/powerpoint/2010/main" val="202557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3</a:t>
            </a:fld>
            <a:endParaRPr lang="en-US"/>
          </a:p>
        </p:txBody>
      </p:sp>
    </p:spTree>
    <p:extLst>
      <p:ext uri="{BB962C8B-B14F-4D97-AF65-F5344CB8AC3E}">
        <p14:creationId xmlns:p14="http://schemas.microsoft.com/office/powerpoint/2010/main" val="140818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4</a:t>
            </a:fld>
            <a:endParaRPr lang="en-US"/>
          </a:p>
        </p:txBody>
      </p:sp>
    </p:spTree>
    <p:extLst>
      <p:ext uri="{BB962C8B-B14F-4D97-AF65-F5344CB8AC3E}">
        <p14:creationId xmlns:p14="http://schemas.microsoft.com/office/powerpoint/2010/main" val="314274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5</a:t>
            </a:fld>
            <a:endParaRPr lang="en-US"/>
          </a:p>
        </p:txBody>
      </p:sp>
    </p:spTree>
    <p:extLst>
      <p:ext uri="{BB962C8B-B14F-4D97-AF65-F5344CB8AC3E}">
        <p14:creationId xmlns:p14="http://schemas.microsoft.com/office/powerpoint/2010/main" val="61775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a:t>
            </a:r>
          </a:p>
        </p:txBody>
      </p:sp>
      <p:sp>
        <p:nvSpPr>
          <p:cNvPr id="4" name="Slide Number Placeholder 3"/>
          <p:cNvSpPr>
            <a:spLocks noGrp="1"/>
          </p:cNvSpPr>
          <p:nvPr>
            <p:ph type="sldNum" sz="quarter" idx="5"/>
          </p:nvPr>
        </p:nvSpPr>
        <p:spPr/>
        <p:txBody>
          <a:bodyPr/>
          <a:lstStyle/>
          <a:p>
            <a:fld id="{795FC3C2-21C2-194B-B782-454358BA18C6}" type="slidenum">
              <a:rPr lang="en-US" smtClean="0"/>
              <a:t>6</a:t>
            </a:fld>
            <a:endParaRPr lang="en-US"/>
          </a:p>
        </p:txBody>
      </p:sp>
    </p:spTree>
    <p:extLst>
      <p:ext uri="{BB962C8B-B14F-4D97-AF65-F5344CB8AC3E}">
        <p14:creationId xmlns:p14="http://schemas.microsoft.com/office/powerpoint/2010/main" val="207696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7</a:t>
            </a:fld>
            <a:endParaRPr lang="en-US"/>
          </a:p>
        </p:txBody>
      </p:sp>
    </p:spTree>
    <p:extLst>
      <p:ext uri="{BB962C8B-B14F-4D97-AF65-F5344CB8AC3E}">
        <p14:creationId xmlns:p14="http://schemas.microsoft.com/office/powerpoint/2010/main" val="167053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8</a:t>
            </a:fld>
            <a:endParaRPr lang="en-US"/>
          </a:p>
        </p:txBody>
      </p:sp>
    </p:spTree>
    <p:extLst>
      <p:ext uri="{BB962C8B-B14F-4D97-AF65-F5344CB8AC3E}">
        <p14:creationId xmlns:p14="http://schemas.microsoft.com/office/powerpoint/2010/main" val="319434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5FC3C2-21C2-194B-B782-454358BA18C6}" type="slidenum">
              <a:rPr lang="en-US" smtClean="0"/>
              <a:t>9</a:t>
            </a:fld>
            <a:endParaRPr lang="en-US"/>
          </a:p>
        </p:txBody>
      </p:sp>
    </p:spTree>
    <p:extLst>
      <p:ext uri="{BB962C8B-B14F-4D97-AF65-F5344CB8AC3E}">
        <p14:creationId xmlns:p14="http://schemas.microsoft.com/office/powerpoint/2010/main" val="4026036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D3E9A3-65F6-CC44-AE93-4D81264F6ED8}" type="datetime1">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5E5D8-6E07-4E3B-BBBD-C9B2719DD132}" type="slidenum">
              <a:rPr lang="en-US" smtClean="0"/>
              <a:t>‹#›</a:t>
            </a:fld>
            <a:endParaRPr lang="en-US"/>
          </a:p>
        </p:txBody>
      </p:sp>
    </p:spTree>
    <p:extLst>
      <p:ext uri="{BB962C8B-B14F-4D97-AF65-F5344CB8AC3E}">
        <p14:creationId xmlns:p14="http://schemas.microsoft.com/office/powerpoint/2010/main" val="44827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44CD1-4DD1-964F-A54E-A9327DDEA973}" type="datetime1">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5E5D8-6E07-4E3B-BBBD-C9B2719DD132}" type="slidenum">
              <a:rPr lang="en-US" smtClean="0"/>
              <a:t>‹#›</a:t>
            </a:fld>
            <a:endParaRPr lang="en-US"/>
          </a:p>
        </p:txBody>
      </p:sp>
    </p:spTree>
    <p:extLst>
      <p:ext uri="{BB962C8B-B14F-4D97-AF65-F5344CB8AC3E}">
        <p14:creationId xmlns:p14="http://schemas.microsoft.com/office/powerpoint/2010/main" val="410968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DDD4A1-B7C0-0240-8024-791DF86662C3}" type="datetime1">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5E5D8-6E07-4E3B-BBBD-C9B2719DD132}" type="slidenum">
              <a:rPr lang="en-US" smtClean="0"/>
              <a:t>‹#›</a:t>
            </a:fld>
            <a:endParaRPr lang="en-US"/>
          </a:p>
        </p:txBody>
      </p:sp>
    </p:spTree>
    <p:extLst>
      <p:ext uri="{BB962C8B-B14F-4D97-AF65-F5344CB8AC3E}">
        <p14:creationId xmlns:p14="http://schemas.microsoft.com/office/powerpoint/2010/main" val="135508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A2202-9F85-9A42-AC86-187B0E0E500E}" type="datetime1">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552826" y="6356350"/>
            <a:ext cx="551329" cy="365125"/>
          </a:xfrm>
        </p:spPr>
        <p:txBody>
          <a:bodyPr/>
          <a:lstStyle>
            <a:lvl1pPr algn="ctr">
              <a:defRPr/>
            </a:lvl1pPr>
          </a:lstStyle>
          <a:p>
            <a:fld id="{7915E5D8-6E07-4E3B-BBBD-C9B2719DD132}" type="slidenum">
              <a:rPr lang="en-US" smtClean="0"/>
              <a:pPr/>
              <a:t>‹#›</a:t>
            </a:fld>
            <a:endParaRPr lang="en-US" dirty="0"/>
          </a:p>
        </p:txBody>
      </p:sp>
    </p:spTree>
    <p:extLst>
      <p:ext uri="{BB962C8B-B14F-4D97-AF65-F5344CB8AC3E}">
        <p14:creationId xmlns:p14="http://schemas.microsoft.com/office/powerpoint/2010/main" val="363147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755502-EB1F-ED40-8DF0-6F90C2BE92EB}" type="datetime1">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5E5D8-6E07-4E3B-BBBD-C9B2719DD132}" type="slidenum">
              <a:rPr lang="en-US" smtClean="0"/>
              <a:t>‹#›</a:t>
            </a:fld>
            <a:endParaRPr lang="en-US"/>
          </a:p>
        </p:txBody>
      </p:sp>
    </p:spTree>
    <p:extLst>
      <p:ext uri="{BB962C8B-B14F-4D97-AF65-F5344CB8AC3E}">
        <p14:creationId xmlns:p14="http://schemas.microsoft.com/office/powerpoint/2010/main" val="368451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BE7340-1538-C241-B572-71B0C16707EF}" type="datetime1">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5E5D8-6E07-4E3B-BBBD-C9B2719DD132}" type="slidenum">
              <a:rPr lang="en-US" smtClean="0"/>
              <a:t>‹#›</a:t>
            </a:fld>
            <a:endParaRPr lang="en-US"/>
          </a:p>
        </p:txBody>
      </p:sp>
    </p:spTree>
    <p:extLst>
      <p:ext uri="{BB962C8B-B14F-4D97-AF65-F5344CB8AC3E}">
        <p14:creationId xmlns:p14="http://schemas.microsoft.com/office/powerpoint/2010/main" val="308182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79457A-20DD-2F44-A59F-E177D1F658BA}" type="datetime1">
              <a:rPr lang="en-US" smtClean="0"/>
              <a:t>8/23/18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15E5D8-6E07-4E3B-BBBD-C9B2719DD132}" type="slidenum">
              <a:rPr lang="en-US" smtClean="0"/>
              <a:t>‹#›</a:t>
            </a:fld>
            <a:endParaRPr lang="en-US"/>
          </a:p>
        </p:txBody>
      </p:sp>
    </p:spTree>
    <p:extLst>
      <p:ext uri="{BB962C8B-B14F-4D97-AF65-F5344CB8AC3E}">
        <p14:creationId xmlns:p14="http://schemas.microsoft.com/office/powerpoint/2010/main" val="278964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0BACA-A93B-1946-8FCA-96D90188E5A0}" type="datetime1">
              <a:rPr lang="en-US" smtClean="0"/>
              <a:t>8/23/18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15E5D8-6E07-4E3B-BBBD-C9B2719DD132}" type="slidenum">
              <a:rPr lang="en-US" smtClean="0"/>
              <a:t>‹#›</a:t>
            </a:fld>
            <a:endParaRPr lang="en-US"/>
          </a:p>
        </p:txBody>
      </p:sp>
    </p:spTree>
    <p:extLst>
      <p:ext uri="{BB962C8B-B14F-4D97-AF65-F5344CB8AC3E}">
        <p14:creationId xmlns:p14="http://schemas.microsoft.com/office/powerpoint/2010/main" val="199935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08681-95EF-7544-8769-28939E4AFDDB}" type="datetime1">
              <a:rPr lang="en-US" smtClean="0"/>
              <a:t>8/23/18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15E5D8-6E07-4E3B-BBBD-C9B2719DD132}" type="slidenum">
              <a:rPr lang="en-US" smtClean="0"/>
              <a:t>‹#›</a:t>
            </a:fld>
            <a:endParaRPr lang="en-US"/>
          </a:p>
        </p:txBody>
      </p:sp>
    </p:spTree>
    <p:extLst>
      <p:ext uri="{BB962C8B-B14F-4D97-AF65-F5344CB8AC3E}">
        <p14:creationId xmlns:p14="http://schemas.microsoft.com/office/powerpoint/2010/main" val="1962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4D779-A6A6-6A48-9E36-7490F330F991}" type="datetime1">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5E5D8-6E07-4E3B-BBBD-C9B2719DD132}" type="slidenum">
              <a:rPr lang="en-US" smtClean="0"/>
              <a:t>‹#›</a:t>
            </a:fld>
            <a:endParaRPr lang="en-US"/>
          </a:p>
        </p:txBody>
      </p:sp>
    </p:spTree>
    <p:extLst>
      <p:ext uri="{BB962C8B-B14F-4D97-AF65-F5344CB8AC3E}">
        <p14:creationId xmlns:p14="http://schemas.microsoft.com/office/powerpoint/2010/main" val="271179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9E83DF-AA54-F14F-A067-336BC5CE0C74}" type="datetime1">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5E5D8-6E07-4E3B-BBBD-C9B2719DD132}" type="slidenum">
              <a:rPr lang="en-US" smtClean="0"/>
              <a:t>‹#›</a:t>
            </a:fld>
            <a:endParaRPr lang="en-US"/>
          </a:p>
        </p:txBody>
      </p:sp>
    </p:spTree>
    <p:extLst>
      <p:ext uri="{BB962C8B-B14F-4D97-AF65-F5344CB8AC3E}">
        <p14:creationId xmlns:p14="http://schemas.microsoft.com/office/powerpoint/2010/main" val="358355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073A0-2291-3744-98C9-780C0E199057}" type="datetime1">
              <a:rPr lang="en-US" smtClean="0"/>
              <a:t>8/23/18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12517576-1A56-734C-8164-9AFAC87837D3}"/>
              </a:ext>
            </a:extLst>
          </p:cNvPr>
          <p:cNvSpPr/>
          <p:nvPr userDrawn="1"/>
        </p:nvSpPr>
        <p:spPr>
          <a:xfrm>
            <a:off x="11441151" y="6198393"/>
            <a:ext cx="748608" cy="68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553263" y="6356350"/>
            <a:ext cx="551329" cy="365125"/>
          </a:xfrm>
          <a:prstGeom prst="rect">
            <a:avLst/>
          </a:prstGeom>
        </p:spPr>
        <p:txBody>
          <a:bodyPr vert="horz" lIns="91440" tIns="45720" rIns="91440" bIns="45720" rtlCol="0" anchor="ctr"/>
          <a:lstStyle>
            <a:lvl1pPr algn="r">
              <a:defRPr sz="2400">
                <a:solidFill>
                  <a:schemeClr val="tx1"/>
                </a:solidFill>
              </a:defRPr>
            </a:lvl1pPr>
          </a:lstStyle>
          <a:p>
            <a:fld id="{13732341-1CF5-7F4E-83C5-C1A259CA1AA3}" type="slidenum">
              <a:rPr lang="en-US" smtClean="0"/>
              <a:pPr/>
              <a:t>‹#›</a:t>
            </a:fld>
            <a:endParaRPr lang="en-US" dirty="0"/>
          </a:p>
        </p:txBody>
      </p:sp>
    </p:spTree>
    <p:extLst>
      <p:ext uri="{BB962C8B-B14F-4D97-AF65-F5344CB8AC3E}">
        <p14:creationId xmlns:p14="http://schemas.microsoft.com/office/powerpoint/2010/main" val="140271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simek@tti.tamu.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png"/><Relationship Id="rId4" Type="http://schemas.openxmlformats.org/officeDocument/2006/relationships/diagramLayout" Target="../diagrams/layout3.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85EA61-8728-C547-A504-4983BB41D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92626" cy="6972300"/>
          </a:xfrm>
          <a:prstGeom prst="rect">
            <a:avLst/>
          </a:prstGeom>
        </p:spPr>
      </p:pic>
      <p:sp>
        <p:nvSpPr>
          <p:cNvPr id="5" name="Rectangle 4">
            <a:extLst>
              <a:ext uri="{FF2B5EF4-FFF2-40B4-BE49-F238E27FC236}">
                <a16:creationId xmlns:a16="http://schemas.microsoft.com/office/drawing/2014/main" id="{A872CA92-3B1B-2540-A21A-9B9C934F5912}"/>
              </a:ext>
            </a:extLst>
          </p:cNvPr>
          <p:cNvSpPr/>
          <p:nvPr/>
        </p:nvSpPr>
        <p:spPr>
          <a:xfrm>
            <a:off x="6251171" y="798022"/>
            <a:ext cx="6041455" cy="22278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98557" y="990600"/>
            <a:ext cx="5641823" cy="1817487"/>
          </a:xfrm>
        </p:spPr>
        <p:txBody>
          <a:bodyPr>
            <a:noAutofit/>
          </a:bodyPr>
          <a:lstStyle/>
          <a:p>
            <a:pPr algn="r"/>
            <a:r>
              <a:rPr lang="en-US" sz="3200" b="1" dirty="0">
                <a:latin typeface="Verdana" panose="020B0604030504040204" pitchFamily="34" charset="0"/>
                <a:ea typeface="Verdana" panose="020B0604030504040204" pitchFamily="34" charset="0"/>
                <a:cs typeface="Verdana" panose="020B0604030504040204" pitchFamily="34" charset="0"/>
              </a:rPr>
              <a:t>Safety Perceptions of Ridesharing Companies by Individuals with Visual Impairment </a:t>
            </a:r>
          </a:p>
        </p:txBody>
      </p:sp>
      <p:sp>
        <p:nvSpPr>
          <p:cNvPr id="3" name="Slide Number Placeholder 2">
            <a:extLst>
              <a:ext uri="{FF2B5EF4-FFF2-40B4-BE49-F238E27FC236}">
                <a16:creationId xmlns:a16="http://schemas.microsoft.com/office/drawing/2014/main" id="{A7927B76-66FB-104A-B621-7F0D3A211A3E}"/>
              </a:ext>
            </a:extLst>
          </p:cNvPr>
          <p:cNvSpPr>
            <a:spLocks noGrp="1"/>
          </p:cNvSpPr>
          <p:nvPr>
            <p:ph type="sldNum" sz="quarter" idx="12"/>
          </p:nvPr>
        </p:nvSpPr>
        <p:spPr/>
        <p:txBody>
          <a:bodyPr/>
          <a:lstStyle/>
          <a:p>
            <a:fld id="{7915E5D8-6E07-4E3B-BBBD-C9B2719DD132}" type="slidenum">
              <a:rPr lang="en-US" smtClean="0"/>
              <a:t>1</a:t>
            </a:fld>
            <a:endParaRPr lang="en-US"/>
          </a:p>
        </p:txBody>
      </p:sp>
    </p:spTree>
    <p:extLst>
      <p:ext uri="{BB962C8B-B14F-4D97-AF65-F5344CB8AC3E}">
        <p14:creationId xmlns:p14="http://schemas.microsoft.com/office/powerpoint/2010/main" val="154494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17CF1-6A8D-CC47-ADE8-89185A099E18}"/>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5" name="Content Placeholder 2">
            <a:extLst>
              <a:ext uri="{FF2B5EF4-FFF2-40B4-BE49-F238E27FC236}">
                <a16:creationId xmlns:a16="http://schemas.microsoft.com/office/drawing/2014/main" id="{E968B0DF-1F01-6348-87A5-CC1ACC0F2153}"/>
              </a:ext>
            </a:extLst>
          </p:cNvPr>
          <p:cNvSpPr>
            <a:spLocks noGrp="1"/>
          </p:cNvSpPr>
          <p:nvPr>
            <p:ph idx="1"/>
          </p:nvPr>
        </p:nvSpPr>
        <p:spPr>
          <a:xfrm>
            <a:off x="3333750" y="2924922"/>
            <a:ext cx="5524500" cy="1069975"/>
          </a:xfrm>
        </p:spPr>
        <p:txBody>
          <a:bodyPr>
            <a:normAutofit lnSpcReduction="10000"/>
          </a:bodyPr>
          <a:lstStyle/>
          <a:p>
            <a:pPr marL="0" indent="0" algn="ctr">
              <a:buNone/>
            </a:pPr>
            <a:r>
              <a:rPr lang="en-US" sz="8000" dirty="0">
                <a:solidFill>
                  <a:schemeClr val="bg1"/>
                </a:solidFill>
                <a:latin typeface="Verdana" panose="020B0604030504040204" pitchFamily="34" charset="0"/>
                <a:ea typeface="Verdana" panose="020B0604030504040204" pitchFamily="34" charset="0"/>
                <a:cs typeface="Verdana" panose="020B0604030504040204" pitchFamily="34" charset="0"/>
              </a:rPr>
              <a:t>10 Factors</a:t>
            </a:r>
          </a:p>
        </p:txBody>
      </p:sp>
      <p:sp>
        <p:nvSpPr>
          <p:cNvPr id="6" name="Rectangle 5">
            <a:extLst>
              <a:ext uri="{FF2B5EF4-FFF2-40B4-BE49-F238E27FC236}">
                <a16:creationId xmlns:a16="http://schemas.microsoft.com/office/drawing/2014/main" id="{3856A1CF-D656-C74D-8759-CD6CC946C09C}"/>
              </a:ext>
            </a:extLst>
          </p:cNvPr>
          <p:cNvSpPr/>
          <p:nvPr/>
        </p:nvSpPr>
        <p:spPr>
          <a:xfrm>
            <a:off x="2689411" y="2375179"/>
            <a:ext cx="6813177" cy="216945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15670ABD-BD6F-AC47-BAB8-2E1C09B4B6F0}"/>
              </a:ext>
            </a:extLst>
          </p:cNvPr>
          <p:cNvSpPr>
            <a:spLocks noGrp="1"/>
          </p:cNvSpPr>
          <p:nvPr>
            <p:ph type="sldNum" sz="quarter" idx="12"/>
          </p:nvPr>
        </p:nvSpPr>
        <p:spPr/>
        <p:txBody>
          <a:bodyPr/>
          <a:lstStyle/>
          <a:p>
            <a:fld id="{7915E5D8-6E07-4E3B-BBBD-C9B2719DD132}" type="slidenum">
              <a:rPr lang="en-US" smtClean="0"/>
              <a:t>10</a:t>
            </a:fld>
            <a:endParaRPr lang="en-US"/>
          </a:p>
        </p:txBody>
      </p:sp>
    </p:spTree>
    <p:extLst>
      <p:ext uri="{BB962C8B-B14F-4D97-AF65-F5344CB8AC3E}">
        <p14:creationId xmlns:p14="http://schemas.microsoft.com/office/powerpoint/2010/main" val="314971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522E43-0C93-BF42-A1A9-5DCD35587CFE}"/>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5" name="Content Placeholder 2">
            <a:extLst>
              <a:ext uri="{FF2B5EF4-FFF2-40B4-BE49-F238E27FC236}">
                <a16:creationId xmlns:a16="http://schemas.microsoft.com/office/drawing/2014/main" id="{44120773-F04D-A641-8055-472EBCDEF801}"/>
              </a:ext>
            </a:extLst>
          </p:cNvPr>
          <p:cNvSpPr>
            <a:spLocks noGrp="1"/>
          </p:cNvSpPr>
          <p:nvPr>
            <p:ph idx="1"/>
          </p:nvPr>
        </p:nvSpPr>
        <p:spPr>
          <a:xfrm>
            <a:off x="571500" y="2441454"/>
            <a:ext cx="5524500" cy="1069975"/>
          </a:xfrm>
        </p:spPr>
        <p:txBody>
          <a:bodyPr>
            <a:normAutofit/>
          </a:bodyPr>
          <a:lstStyle/>
          <a:p>
            <a:pPr marL="0" indent="0" algn="ctr">
              <a:buNone/>
            </a:pP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Passengers</a:t>
            </a:r>
          </a:p>
        </p:txBody>
      </p:sp>
      <p:pic>
        <p:nvPicPr>
          <p:cNvPr id="6" name="Picture 5">
            <a:extLst>
              <a:ext uri="{FF2B5EF4-FFF2-40B4-BE49-F238E27FC236}">
                <a16:creationId xmlns:a16="http://schemas.microsoft.com/office/drawing/2014/main" id="{0A0A19B8-B942-5B4E-9211-BEA6CC888DB8}"/>
              </a:ext>
            </a:extLst>
          </p:cNvPr>
          <p:cNvPicPr>
            <a:picLocks noChangeAspect="1"/>
          </p:cNvPicPr>
          <p:nvPr/>
        </p:nvPicPr>
        <p:blipFill>
          <a:blip r:embed="rId3">
            <a:lum bright="100000"/>
          </a:blip>
          <a:stretch>
            <a:fillRect/>
          </a:stretch>
        </p:blipFill>
        <p:spPr>
          <a:xfrm>
            <a:off x="6343650" y="1586513"/>
            <a:ext cx="4705350" cy="3849832"/>
          </a:xfrm>
          <a:prstGeom prst="rect">
            <a:avLst/>
          </a:prstGeom>
        </p:spPr>
      </p:pic>
      <p:sp>
        <p:nvSpPr>
          <p:cNvPr id="7" name="Slide Number Placeholder 6">
            <a:extLst>
              <a:ext uri="{FF2B5EF4-FFF2-40B4-BE49-F238E27FC236}">
                <a16:creationId xmlns:a16="http://schemas.microsoft.com/office/drawing/2014/main" id="{AEE6C821-3E95-194E-9165-F0471E676037}"/>
              </a:ext>
            </a:extLst>
          </p:cNvPr>
          <p:cNvSpPr>
            <a:spLocks noGrp="1"/>
          </p:cNvSpPr>
          <p:nvPr>
            <p:ph type="sldNum" sz="quarter" idx="12"/>
          </p:nvPr>
        </p:nvSpPr>
        <p:spPr/>
        <p:txBody>
          <a:bodyPr/>
          <a:lstStyle/>
          <a:p>
            <a:fld id="{7915E5D8-6E07-4E3B-BBBD-C9B2719DD132}" type="slidenum">
              <a:rPr lang="en-US" smtClean="0"/>
              <a:t>11</a:t>
            </a:fld>
            <a:endParaRPr lang="en-US"/>
          </a:p>
        </p:txBody>
      </p:sp>
    </p:spTree>
    <p:extLst>
      <p:ext uri="{BB962C8B-B14F-4D97-AF65-F5344CB8AC3E}">
        <p14:creationId xmlns:p14="http://schemas.microsoft.com/office/powerpoint/2010/main" val="63975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522E43-0C93-BF42-A1A9-5DCD35587CFE}"/>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5" name="Content Placeholder 2">
            <a:extLst>
              <a:ext uri="{FF2B5EF4-FFF2-40B4-BE49-F238E27FC236}">
                <a16:creationId xmlns:a16="http://schemas.microsoft.com/office/drawing/2014/main" id="{8544DA49-350B-3D4B-9FC6-C0F7919101E8}"/>
              </a:ext>
            </a:extLst>
          </p:cNvPr>
          <p:cNvSpPr>
            <a:spLocks noGrp="1"/>
          </p:cNvSpPr>
          <p:nvPr>
            <p:ph idx="1"/>
          </p:nvPr>
        </p:nvSpPr>
        <p:spPr>
          <a:xfrm>
            <a:off x="0" y="2403354"/>
            <a:ext cx="5524500" cy="1069975"/>
          </a:xfrm>
        </p:spPr>
        <p:txBody>
          <a:bodyPr>
            <a:normAutofit/>
          </a:bodyPr>
          <a:lstStyle/>
          <a:p>
            <a:pPr marL="0" indent="0" algn="ctr">
              <a:buNone/>
            </a:pP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Drivers</a:t>
            </a:r>
          </a:p>
        </p:txBody>
      </p:sp>
      <p:pic>
        <p:nvPicPr>
          <p:cNvPr id="6" name="Picture 5">
            <a:extLst>
              <a:ext uri="{FF2B5EF4-FFF2-40B4-BE49-F238E27FC236}">
                <a16:creationId xmlns:a16="http://schemas.microsoft.com/office/drawing/2014/main" id="{0B644FDE-8390-2D45-82BA-6574162B91EC}"/>
              </a:ext>
            </a:extLst>
          </p:cNvPr>
          <p:cNvPicPr>
            <a:picLocks noChangeAspect="1"/>
          </p:cNvPicPr>
          <p:nvPr/>
        </p:nvPicPr>
        <p:blipFill>
          <a:blip r:embed="rId3">
            <a:lum bright="100000"/>
          </a:blip>
          <a:stretch>
            <a:fillRect/>
          </a:stretch>
        </p:blipFill>
        <p:spPr>
          <a:xfrm>
            <a:off x="6096000" y="1196854"/>
            <a:ext cx="4552950" cy="4552950"/>
          </a:xfrm>
          <a:prstGeom prst="rect">
            <a:avLst/>
          </a:prstGeom>
        </p:spPr>
      </p:pic>
      <p:sp>
        <p:nvSpPr>
          <p:cNvPr id="7" name="Slide Number Placeholder 6">
            <a:extLst>
              <a:ext uri="{FF2B5EF4-FFF2-40B4-BE49-F238E27FC236}">
                <a16:creationId xmlns:a16="http://schemas.microsoft.com/office/drawing/2014/main" id="{0F3F345D-F6B0-0842-8AE2-DA9353F181AA}"/>
              </a:ext>
            </a:extLst>
          </p:cNvPr>
          <p:cNvSpPr>
            <a:spLocks noGrp="1"/>
          </p:cNvSpPr>
          <p:nvPr>
            <p:ph type="sldNum" sz="quarter" idx="12"/>
          </p:nvPr>
        </p:nvSpPr>
        <p:spPr/>
        <p:txBody>
          <a:bodyPr/>
          <a:lstStyle/>
          <a:p>
            <a:fld id="{7915E5D8-6E07-4E3B-BBBD-C9B2719DD132}" type="slidenum">
              <a:rPr lang="en-US" smtClean="0"/>
              <a:t>12</a:t>
            </a:fld>
            <a:endParaRPr lang="en-US"/>
          </a:p>
        </p:txBody>
      </p:sp>
    </p:spTree>
    <p:extLst>
      <p:ext uri="{BB962C8B-B14F-4D97-AF65-F5344CB8AC3E}">
        <p14:creationId xmlns:p14="http://schemas.microsoft.com/office/powerpoint/2010/main" val="273897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522E43-0C93-BF42-A1A9-5DCD35587CFE}"/>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5" name="Content Placeholder 2">
            <a:extLst>
              <a:ext uri="{FF2B5EF4-FFF2-40B4-BE49-F238E27FC236}">
                <a16:creationId xmlns:a16="http://schemas.microsoft.com/office/drawing/2014/main" id="{8544DA49-350B-3D4B-9FC6-C0F7919101E8}"/>
              </a:ext>
            </a:extLst>
          </p:cNvPr>
          <p:cNvSpPr>
            <a:spLocks noGrp="1"/>
          </p:cNvSpPr>
          <p:nvPr>
            <p:ph idx="1"/>
          </p:nvPr>
        </p:nvSpPr>
        <p:spPr>
          <a:xfrm>
            <a:off x="0" y="2403354"/>
            <a:ext cx="5524500" cy="1069975"/>
          </a:xfrm>
        </p:spPr>
        <p:txBody>
          <a:bodyPr>
            <a:normAutofit/>
          </a:bodyPr>
          <a:lstStyle/>
          <a:p>
            <a:pPr marL="0" indent="0" algn="ctr">
              <a:buNone/>
            </a:pPr>
            <a:r>
              <a:rPr lang="en-US" sz="6600" dirty="0">
                <a:solidFill>
                  <a:schemeClr val="bg1"/>
                </a:solidFill>
              </a:rPr>
              <a:t>Familiarity</a:t>
            </a:r>
            <a:endPar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814C8884-34B8-8244-9AC8-C7B5E5FECC37}"/>
              </a:ext>
            </a:extLst>
          </p:cNvPr>
          <p:cNvPicPr>
            <a:picLocks noChangeAspect="1"/>
          </p:cNvPicPr>
          <p:nvPr/>
        </p:nvPicPr>
        <p:blipFill>
          <a:blip r:embed="rId3">
            <a:lum bright="100000"/>
          </a:blip>
          <a:stretch>
            <a:fillRect/>
          </a:stretch>
        </p:blipFill>
        <p:spPr>
          <a:xfrm>
            <a:off x="6096000" y="901579"/>
            <a:ext cx="4629150" cy="5143500"/>
          </a:xfrm>
          <a:prstGeom prst="rect">
            <a:avLst/>
          </a:prstGeom>
        </p:spPr>
      </p:pic>
      <p:sp>
        <p:nvSpPr>
          <p:cNvPr id="7" name="Slide Number Placeholder 6">
            <a:extLst>
              <a:ext uri="{FF2B5EF4-FFF2-40B4-BE49-F238E27FC236}">
                <a16:creationId xmlns:a16="http://schemas.microsoft.com/office/drawing/2014/main" id="{AB6F9378-5846-8E42-9955-C73489D0D624}"/>
              </a:ext>
            </a:extLst>
          </p:cNvPr>
          <p:cNvSpPr>
            <a:spLocks noGrp="1"/>
          </p:cNvSpPr>
          <p:nvPr>
            <p:ph type="sldNum" sz="quarter" idx="12"/>
          </p:nvPr>
        </p:nvSpPr>
        <p:spPr/>
        <p:txBody>
          <a:bodyPr/>
          <a:lstStyle/>
          <a:p>
            <a:fld id="{7915E5D8-6E07-4E3B-BBBD-C9B2719DD132}" type="slidenum">
              <a:rPr lang="en-US" smtClean="0"/>
              <a:t>13</a:t>
            </a:fld>
            <a:endParaRPr lang="en-US"/>
          </a:p>
        </p:txBody>
      </p:sp>
    </p:spTree>
    <p:extLst>
      <p:ext uri="{BB962C8B-B14F-4D97-AF65-F5344CB8AC3E}">
        <p14:creationId xmlns:p14="http://schemas.microsoft.com/office/powerpoint/2010/main" val="312219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522E43-0C93-BF42-A1A9-5DCD35587CFE}"/>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5" name="Content Placeholder 2">
            <a:extLst>
              <a:ext uri="{FF2B5EF4-FFF2-40B4-BE49-F238E27FC236}">
                <a16:creationId xmlns:a16="http://schemas.microsoft.com/office/drawing/2014/main" id="{8544DA49-350B-3D4B-9FC6-C0F7919101E8}"/>
              </a:ext>
            </a:extLst>
          </p:cNvPr>
          <p:cNvSpPr>
            <a:spLocks noGrp="1"/>
          </p:cNvSpPr>
          <p:nvPr>
            <p:ph idx="1"/>
          </p:nvPr>
        </p:nvSpPr>
        <p:spPr>
          <a:xfrm>
            <a:off x="190500" y="2327154"/>
            <a:ext cx="5524500" cy="1069975"/>
          </a:xfrm>
        </p:spPr>
        <p:txBody>
          <a:bodyPr>
            <a:normAutofit/>
          </a:bodyPr>
          <a:lstStyle/>
          <a:p>
            <a:pPr marL="0" indent="0" algn="ctr">
              <a:buNone/>
            </a:pPr>
            <a:r>
              <a:rPr lang="en-US" sz="6600" dirty="0">
                <a:solidFill>
                  <a:schemeClr val="bg1"/>
                </a:solidFill>
              </a:rPr>
              <a:t>Technology</a:t>
            </a:r>
            <a:endPar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CC9C5EFF-837E-1E4A-AC94-90DBE928E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87279"/>
            <a:ext cx="4254500" cy="5219700"/>
          </a:xfrm>
          <a:prstGeom prst="rect">
            <a:avLst/>
          </a:prstGeom>
        </p:spPr>
      </p:pic>
      <p:sp>
        <p:nvSpPr>
          <p:cNvPr id="7" name="Slide Number Placeholder 6">
            <a:extLst>
              <a:ext uri="{FF2B5EF4-FFF2-40B4-BE49-F238E27FC236}">
                <a16:creationId xmlns:a16="http://schemas.microsoft.com/office/drawing/2014/main" id="{CCA9B717-C52A-904A-BFCB-F14504647739}"/>
              </a:ext>
            </a:extLst>
          </p:cNvPr>
          <p:cNvSpPr>
            <a:spLocks noGrp="1"/>
          </p:cNvSpPr>
          <p:nvPr>
            <p:ph type="sldNum" sz="quarter" idx="12"/>
          </p:nvPr>
        </p:nvSpPr>
        <p:spPr/>
        <p:txBody>
          <a:bodyPr/>
          <a:lstStyle/>
          <a:p>
            <a:fld id="{7915E5D8-6E07-4E3B-BBBD-C9B2719DD132}" type="slidenum">
              <a:rPr lang="en-US" smtClean="0"/>
              <a:t>14</a:t>
            </a:fld>
            <a:endParaRPr lang="en-US"/>
          </a:p>
        </p:txBody>
      </p:sp>
    </p:spTree>
    <p:extLst>
      <p:ext uri="{BB962C8B-B14F-4D97-AF65-F5344CB8AC3E}">
        <p14:creationId xmlns:p14="http://schemas.microsoft.com/office/powerpoint/2010/main" val="3895569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522E43-0C93-BF42-A1A9-5DCD35587CFE}"/>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5" name="Content Placeholder 2">
            <a:extLst>
              <a:ext uri="{FF2B5EF4-FFF2-40B4-BE49-F238E27FC236}">
                <a16:creationId xmlns:a16="http://schemas.microsoft.com/office/drawing/2014/main" id="{8544DA49-350B-3D4B-9FC6-C0F7919101E8}"/>
              </a:ext>
            </a:extLst>
          </p:cNvPr>
          <p:cNvSpPr>
            <a:spLocks noGrp="1"/>
          </p:cNvSpPr>
          <p:nvPr>
            <p:ph idx="1"/>
          </p:nvPr>
        </p:nvSpPr>
        <p:spPr>
          <a:xfrm>
            <a:off x="971550" y="2422404"/>
            <a:ext cx="5524500" cy="1069975"/>
          </a:xfrm>
        </p:spPr>
        <p:txBody>
          <a:bodyPr>
            <a:noAutofit/>
          </a:bodyPr>
          <a:lstStyle/>
          <a:p>
            <a:pPr marL="0" indent="0">
              <a:buNone/>
            </a:pPr>
            <a:r>
              <a:rPr lang="en-US" sz="6600" dirty="0">
                <a:solidFill>
                  <a:schemeClr val="bg1"/>
                </a:solidFill>
              </a:rPr>
              <a:t>Pre or post trip activities</a:t>
            </a:r>
            <a:endPar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7288B977-5313-FE4B-92E8-A820FC6BE0C8}"/>
              </a:ext>
            </a:extLst>
          </p:cNvPr>
          <p:cNvPicPr>
            <a:picLocks noChangeAspect="1"/>
          </p:cNvPicPr>
          <p:nvPr/>
        </p:nvPicPr>
        <p:blipFill>
          <a:blip r:embed="rId3">
            <a:lum bright="100000"/>
          </a:blip>
          <a:stretch>
            <a:fillRect/>
          </a:stretch>
        </p:blipFill>
        <p:spPr>
          <a:xfrm>
            <a:off x="6775450" y="1158237"/>
            <a:ext cx="4279259" cy="4668283"/>
          </a:xfrm>
          <a:prstGeom prst="rect">
            <a:avLst/>
          </a:prstGeom>
        </p:spPr>
      </p:pic>
      <p:sp>
        <p:nvSpPr>
          <p:cNvPr id="9" name="Slide Number Placeholder 8">
            <a:extLst>
              <a:ext uri="{FF2B5EF4-FFF2-40B4-BE49-F238E27FC236}">
                <a16:creationId xmlns:a16="http://schemas.microsoft.com/office/drawing/2014/main" id="{AE4E105B-FCAE-AB4C-9E9F-5130AD7BE842}"/>
              </a:ext>
            </a:extLst>
          </p:cNvPr>
          <p:cNvSpPr>
            <a:spLocks noGrp="1"/>
          </p:cNvSpPr>
          <p:nvPr>
            <p:ph type="sldNum" sz="quarter" idx="12"/>
          </p:nvPr>
        </p:nvSpPr>
        <p:spPr/>
        <p:txBody>
          <a:bodyPr/>
          <a:lstStyle/>
          <a:p>
            <a:fld id="{7915E5D8-6E07-4E3B-BBBD-C9B2719DD132}" type="slidenum">
              <a:rPr lang="en-US" smtClean="0"/>
              <a:t>15</a:t>
            </a:fld>
            <a:endParaRPr lang="en-US"/>
          </a:p>
        </p:txBody>
      </p:sp>
    </p:spTree>
    <p:extLst>
      <p:ext uri="{BB962C8B-B14F-4D97-AF65-F5344CB8AC3E}">
        <p14:creationId xmlns:p14="http://schemas.microsoft.com/office/powerpoint/2010/main" val="920301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522E43-0C93-BF42-A1A9-5DCD35587CFE}"/>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5" name="Content Placeholder 2">
            <a:extLst>
              <a:ext uri="{FF2B5EF4-FFF2-40B4-BE49-F238E27FC236}">
                <a16:creationId xmlns:a16="http://schemas.microsoft.com/office/drawing/2014/main" id="{8544DA49-350B-3D4B-9FC6-C0F7919101E8}"/>
              </a:ext>
            </a:extLst>
          </p:cNvPr>
          <p:cNvSpPr>
            <a:spLocks noGrp="1"/>
          </p:cNvSpPr>
          <p:nvPr>
            <p:ph idx="1"/>
          </p:nvPr>
        </p:nvSpPr>
        <p:spPr>
          <a:xfrm>
            <a:off x="971550" y="2422404"/>
            <a:ext cx="5524500" cy="1069975"/>
          </a:xfrm>
        </p:spPr>
        <p:txBody>
          <a:bodyPr>
            <a:noAutofit/>
          </a:bodyPr>
          <a:lstStyle/>
          <a:p>
            <a:pPr marL="0" indent="0">
              <a:buNone/>
            </a:pPr>
            <a:r>
              <a:rPr lang="en-US" sz="6600" dirty="0">
                <a:solidFill>
                  <a:schemeClr val="bg1"/>
                </a:solidFill>
              </a:rPr>
              <a:t>Regulation</a:t>
            </a:r>
            <a:endPar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5CAB0C41-C7CD-5140-829B-DC2F4CC8C0FC}"/>
              </a:ext>
            </a:extLst>
          </p:cNvPr>
          <p:cNvPicPr>
            <a:picLocks noChangeAspect="1"/>
          </p:cNvPicPr>
          <p:nvPr/>
        </p:nvPicPr>
        <p:blipFill>
          <a:blip r:embed="rId3">
            <a:lum bright="100000"/>
          </a:blip>
          <a:stretch>
            <a:fillRect/>
          </a:stretch>
        </p:blipFill>
        <p:spPr>
          <a:xfrm>
            <a:off x="5956300" y="1260528"/>
            <a:ext cx="5264150" cy="4245282"/>
          </a:xfrm>
          <a:prstGeom prst="rect">
            <a:avLst/>
          </a:prstGeom>
        </p:spPr>
      </p:pic>
      <p:sp>
        <p:nvSpPr>
          <p:cNvPr id="6" name="Slide Number Placeholder 5">
            <a:extLst>
              <a:ext uri="{FF2B5EF4-FFF2-40B4-BE49-F238E27FC236}">
                <a16:creationId xmlns:a16="http://schemas.microsoft.com/office/drawing/2014/main" id="{6B7DEADC-A9A0-3146-8BD1-7254DD1054F8}"/>
              </a:ext>
            </a:extLst>
          </p:cNvPr>
          <p:cNvSpPr>
            <a:spLocks noGrp="1"/>
          </p:cNvSpPr>
          <p:nvPr>
            <p:ph type="sldNum" sz="quarter" idx="12"/>
          </p:nvPr>
        </p:nvSpPr>
        <p:spPr/>
        <p:txBody>
          <a:bodyPr/>
          <a:lstStyle/>
          <a:p>
            <a:fld id="{7915E5D8-6E07-4E3B-BBBD-C9B2719DD132}" type="slidenum">
              <a:rPr lang="en-US" smtClean="0"/>
              <a:t>16</a:t>
            </a:fld>
            <a:endParaRPr lang="en-US"/>
          </a:p>
        </p:txBody>
      </p:sp>
    </p:spTree>
    <p:extLst>
      <p:ext uri="{BB962C8B-B14F-4D97-AF65-F5344CB8AC3E}">
        <p14:creationId xmlns:p14="http://schemas.microsoft.com/office/powerpoint/2010/main" val="2551671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522E43-0C93-BF42-A1A9-5DCD35587CFE}"/>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5" name="Content Placeholder 2">
            <a:extLst>
              <a:ext uri="{FF2B5EF4-FFF2-40B4-BE49-F238E27FC236}">
                <a16:creationId xmlns:a16="http://schemas.microsoft.com/office/drawing/2014/main" id="{8544DA49-350B-3D4B-9FC6-C0F7919101E8}"/>
              </a:ext>
            </a:extLst>
          </p:cNvPr>
          <p:cNvSpPr>
            <a:spLocks noGrp="1"/>
          </p:cNvSpPr>
          <p:nvPr>
            <p:ph idx="1"/>
          </p:nvPr>
        </p:nvSpPr>
        <p:spPr>
          <a:xfrm>
            <a:off x="971550" y="2422404"/>
            <a:ext cx="5524500" cy="1069975"/>
          </a:xfrm>
        </p:spPr>
        <p:txBody>
          <a:bodyPr>
            <a:noAutofit/>
          </a:bodyPr>
          <a:lstStyle/>
          <a:p>
            <a:pPr marL="0" indent="0">
              <a:buNone/>
            </a:pPr>
            <a:r>
              <a:rPr lang="en-US" sz="6600" dirty="0">
                <a:solidFill>
                  <a:schemeClr val="bg1"/>
                </a:solidFill>
              </a:rPr>
              <a:t>Service Animals</a:t>
            </a:r>
            <a:endPar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Slide Number Placeholder 6">
            <a:extLst>
              <a:ext uri="{FF2B5EF4-FFF2-40B4-BE49-F238E27FC236}">
                <a16:creationId xmlns:a16="http://schemas.microsoft.com/office/drawing/2014/main" id="{43654EA6-3115-C54C-A147-A5C6ABEC08F3}"/>
              </a:ext>
            </a:extLst>
          </p:cNvPr>
          <p:cNvSpPr>
            <a:spLocks noGrp="1"/>
          </p:cNvSpPr>
          <p:nvPr>
            <p:ph type="sldNum" sz="quarter" idx="12"/>
          </p:nvPr>
        </p:nvSpPr>
        <p:spPr/>
        <p:txBody>
          <a:bodyPr/>
          <a:lstStyle/>
          <a:p>
            <a:fld id="{7915E5D8-6E07-4E3B-BBBD-C9B2719DD132}" type="slidenum">
              <a:rPr lang="en-US" smtClean="0"/>
              <a:t>17</a:t>
            </a:fld>
            <a:endParaRPr lang="en-US"/>
          </a:p>
        </p:txBody>
      </p:sp>
      <p:pic>
        <p:nvPicPr>
          <p:cNvPr id="8" name="Picture 7">
            <a:extLst>
              <a:ext uri="{FF2B5EF4-FFF2-40B4-BE49-F238E27FC236}">
                <a16:creationId xmlns:a16="http://schemas.microsoft.com/office/drawing/2014/main" id="{1F5507D6-8CB8-784B-A125-5B9EE1C39968}"/>
              </a:ext>
            </a:extLst>
          </p:cNvPr>
          <p:cNvPicPr>
            <a:picLocks noChangeAspect="1"/>
          </p:cNvPicPr>
          <p:nvPr/>
        </p:nvPicPr>
        <p:blipFill>
          <a:blip r:embed="rId3">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395940" y="1690688"/>
            <a:ext cx="5509555" cy="3974979"/>
          </a:xfrm>
          <a:prstGeom prst="rect">
            <a:avLst/>
          </a:prstGeom>
        </p:spPr>
      </p:pic>
    </p:spTree>
    <p:extLst>
      <p:ext uri="{BB962C8B-B14F-4D97-AF65-F5344CB8AC3E}">
        <p14:creationId xmlns:p14="http://schemas.microsoft.com/office/powerpoint/2010/main" val="37823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522E43-0C93-BF42-A1A9-5DCD35587CFE}"/>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5" name="Content Placeholder 2">
            <a:extLst>
              <a:ext uri="{FF2B5EF4-FFF2-40B4-BE49-F238E27FC236}">
                <a16:creationId xmlns:a16="http://schemas.microsoft.com/office/drawing/2014/main" id="{8544DA49-350B-3D4B-9FC6-C0F7919101E8}"/>
              </a:ext>
            </a:extLst>
          </p:cNvPr>
          <p:cNvSpPr>
            <a:spLocks noGrp="1"/>
          </p:cNvSpPr>
          <p:nvPr>
            <p:ph idx="1"/>
          </p:nvPr>
        </p:nvSpPr>
        <p:spPr>
          <a:xfrm>
            <a:off x="971550" y="2422404"/>
            <a:ext cx="5524500" cy="1069975"/>
          </a:xfrm>
        </p:spPr>
        <p:txBody>
          <a:bodyPr>
            <a:noAutofit/>
          </a:bodyPr>
          <a:lstStyle/>
          <a:p>
            <a:pPr marL="0" indent="0">
              <a:buNone/>
            </a:pPr>
            <a:r>
              <a:rPr lang="en-US" sz="6600" dirty="0">
                <a:solidFill>
                  <a:schemeClr val="bg1"/>
                </a:solidFill>
              </a:rPr>
              <a:t>Vehicle</a:t>
            </a:r>
            <a:endPar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3C2FF317-78EF-5248-9802-E3910557F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350" y="1690688"/>
            <a:ext cx="6068235" cy="3979741"/>
          </a:xfrm>
          <a:prstGeom prst="rect">
            <a:avLst/>
          </a:prstGeom>
        </p:spPr>
      </p:pic>
      <p:sp>
        <p:nvSpPr>
          <p:cNvPr id="8" name="Slide Number Placeholder 7">
            <a:extLst>
              <a:ext uri="{FF2B5EF4-FFF2-40B4-BE49-F238E27FC236}">
                <a16:creationId xmlns:a16="http://schemas.microsoft.com/office/drawing/2014/main" id="{E8A9FDD7-D55B-C446-A2D8-5EFCE80C08BE}"/>
              </a:ext>
            </a:extLst>
          </p:cNvPr>
          <p:cNvSpPr>
            <a:spLocks noGrp="1"/>
          </p:cNvSpPr>
          <p:nvPr>
            <p:ph type="sldNum" sz="quarter" idx="12"/>
          </p:nvPr>
        </p:nvSpPr>
        <p:spPr/>
        <p:txBody>
          <a:bodyPr/>
          <a:lstStyle/>
          <a:p>
            <a:fld id="{7915E5D8-6E07-4E3B-BBBD-C9B2719DD132}" type="slidenum">
              <a:rPr lang="en-US" smtClean="0"/>
              <a:t>18</a:t>
            </a:fld>
            <a:endParaRPr lang="en-US"/>
          </a:p>
        </p:txBody>
      </p:sp>
    </p:spTree>
    <p:extLst>
      <p:ext uri="{BB962C8B-B14F-4D97-AF65-F5344CB8AC3E}">
        <p14:creationId xmlns:p14="http://schemas.microsoft.com/office/powerpoint/2010/main" val="1657437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522E43-0C93-BF42-A1A9-5DCD35587CFE}"/>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5" name="Content Placeholder 2">
            <a:extLst>
              <a:ext uri="{FF2B5EF4-FFF2-40B4-BE49-F238E27FC236}">
                <a16:creationId xmlns:a16="http://schemas.microsoft.com/office/drawing/2014/main" id="{8544DA49-350B-3D4B-9FC6-C0F7919101E8}"/>
              </a:ext>
            </a:extLst>
          </p:cNvPr>
          <p:cNvSpPr>
            <a:spLocks noGrp="1"/>
          </p:cNvSpPr>
          <p:nvPr>
            <p:ph idx="1"/>
          </p:nvPr>
        </p:nvSpPr>
        <p:spPr>
          <a:xfrm>
            <a:off x="971550" y="2422404"/>
            <a:ext cx="5524500" cy="1069975"/>
          </a:xfrm>
        </p:spPr>
        <p:txBody>
          <a:bodyPr>
            <a:noAutofit/>
          </a:bodyPr>
          <a:lstStyle/>
          <a:p>
            <a:pPr marL="0" indent="0">
              <a:buNone/>
            </a:pPr>
            <a:r>
              <a:rPr lang="en-US" sz="6600" dirty="0">
                <a:solidFill>
                  <a:schemeClr val="bg1"/>
                </a:solidFill>
              </a:rPr>
              <a:t>Reputation</a:t>
            </a:r>
            <a:endPar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E6B971A5-6C11-434C-9A57-F80C410F18B0}"/>
              </a:ext>
            </a:extLst>
          </p:cNvPr>
          <p:cNvPicPr>
            <a:picLocks noChangeAspect="1"/>
          </p:cNvPicPr>
          <p:nvPr/>
        </p:nvPicPr>
        <p:blipFill>
          <a:blip r:embed="rId3">
            <a:lum bright="100000"/>
          </a:blip>
          <a:stretch>
            <a:fillRect/>
          </a:stretch>
        </p:blipFill>
        <p:spPr>
          <a:xfrm>
            <a:off x="5549900" y="1474239"/>
            <a:ext cx="5708650" cy="4133850"/>
          </a:xfrm>
          <a:prstGeom prst="rect">
            <a:avLst/>
          </a:prstGeom>
        </p:spPr>
      </p:pic>
      <p:sp>
        <p:nvSpPr>
          <p:cNvPr id="6" name="Slide Number Placeholder 5">
            <a:extLst>
              <a:ext uri="{FF2B5EF4-FFF2-40B4-BE49-F238E27FC236}">
                <a16:creationId xmlns:a16="http://schemas.microsoft.com/office/drawing/2014/main" id="{FBB77754-5F6D-FC46-B87C-8A1522BF627B}"/>
              </a:ext>
            </a:extLst>
          </p:cNvPr>
          <p:cNvSpPr>
            <a:spLocks noGrp="1"/>
          </p:cNvSpPr>
          <p:nvPr>
            <p:ph type="sldNum" sz="quarter" idx="12"/>
          </p:nvPr>
        </p:nvSpPr>
        <p:spPr/>
        <p:txBody>
          <a:bodyPr/>
          <a:lstStyle/>
          <a:p>
            <a:fld id="{7915E5D8-6E07-4E3B-BBBD-C9B2719DD132}" type="slidenum">
              <a:rPr lang="en-US" smtClean="0"/>
              <a:t>19</a:t>
            </a:fld>
            <a:endParaRPr lang="en-US"/>
          </a:p>
        </p:txBody>
      </p:sp>
    </p:spTree>
    <p:extLst>
      <p:ext uri="{BB962C8B-B14F-4D97-AF65-F5344CB8AC3E}">
        <p14:creationId xmlns:p14="http://schemas.microsoft.com/office/powerpoint/2010/main" val="217938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55719F-07DE-2D45-A2FF-076D9E972D95}"/>
              </a:ext>
            </a:extLst>
          </p:cNvPr>
          <p:cNvSpPr/>
          <p:nvPr/>
        </p:nvSpPr>
        <p:spPr>
          <a:xfrm>
            <a:off x="0" y="581573"/>
            <a:ext cx="4322618"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Overview</a:t>
            </a:r>
          </a:p>
        </p:txBody>
      </p:sp>
      <p:graphicFrame>
        <p:nvGraphicFramePr>
          <p:cNvPr id="5" name="Diagram 4">
            <a:extLst>
              <a:ext uri="{FF2B5EF4-FFF2-40B4-BE49-F238E27FC236}">
                <a16:creationId xmlns:a16="http://schemas.microsoft.com/office/drawing/2014/main" id="{2B8121AD-C07C-9242-B502-82218BDA4015}"/>
              </a:ext>
            </a:extLst>
          </p:cNvPr>
          <p:cNvGraphicFramePr/>
          <p:nvPr>
            <p:extLst>
              <p:ext uri="{D42A27DB-BD31-4B8C-83A1-F6EECF244321}">
                <p14:modId xmlns:p14="http://schemas.microsoft.com/office/powerpoint/2010/main" val="989618870"/>
              </p:ext>
            </p:extLst>
          </p:nvPr>
        </p:nvGraphicFramePr>
        <p:xfrm>
          <a:off x="1193800" y="1291960"/>
          <a:ext cx="10160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B3A76A3-72E0-3D49-B554-451A6841C929}"/>
              </a:ext>
            </a:extLst>
          </p:cNvPr>
          <p:cNvSpPr>
            <a:spLocks noGrp="1"/>
          </p:cNvSpPr>
          <p:nvPr>
            <p:ph type="sldNum" sz="quarter" idx="12"/>
          </p:nvPr>
        </p:nvSpPr>
        <p:spPr/>
        <p:txBody>
          <a:bodyPr/>
          <a:lstStyle/>
          <a:p>
            <a:fld id="{7915E5D8-6E07-4E3B-BBBD-C9B2719DD132}" type="slidenum">
              <a:rPr lang="en-US" smtClean="0"/>
              <a:t>2</a:t>
            </a:fld>
            <a:endParaRPr lang="en-US" dirty="0"/>
          </a:p>
        </p:txBody>
      </p:sp>
    </p:spTree>
    <p:extLst>
      <p:ext uri="{BB962C8B-B14F-4D97-AF65-F5344CB8AC3E}">
        <p14:creationId xmlns:p14="http://schemas.microsoft.com/office/powerpoint/2010/main" val="3096978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522E43-0C93-BF42-A1A9-5DCD35587CFE}"/>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5" name="Content Placeholder 2">
            <a:extLst>
              <a:ext uri="{FF2B5EF4-FFF2-40B4-BE49-F238E27FC236}">
                <a16:creationId xmlns:a16="http://schemas.microsoft.com/office/drawing/2014/main" id="{8544DA49-350B-3D4B-9FC6-C0F7919101E8}"/>
              </a:ext>
            </a:extLst>
          </p:cNvPr>
          <p:cNvSpPr>
            <a:spLocks noGrp="1"/>
          </p:cNvSpPr>
          <p:nvPr>
            <p:ph idx="1"/>
          </p:nvPr>
        </p:nvSpPr>
        <p:spPr>
          <a:xfrm>
            <a:off x="971550" y="2422404"/>
            <a:ext cx="5524500" cy="1069975"/>
          </a:xfrm>
        </p:spPr>
        <p:txBody>
          <a:bodyPr>
            <a:noAutofit/>
          </a:bodyPr>
          <a:lstStyle/>
          <a:p>
            <a:pPr marL="0" indent="0">
              <a:buNone/>
            </a:pPr>
            <a:r>
              <a:rPr lang="en-US" sz="6600" dirty="0">
                <a:solidFill>
                  <a:schemeClr val="bg1"/>
                </a:solidFill>
              </a:rPr>
              <a:t>Vulnerability</a:t>
            </a:r>
            <a:endPar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75B33469-B6F1-3941-8427-972E43242CE4}"/>
              </a:ext>
            </a:extLst>
          </p:cNvPr>
          <p:cNvPicPr>
            <a:picLocks noChangeAspect="1"/>
          </p:cNvPicPr>
          <p:nvPr/>
        </p:nvPicPr>
        <p:blipFill>
          <a:blip r:embed="rId3">
            <a:extLst>
              <a:ext uri="{BEBA8EAE-BF5A-486C-A8C5-ECC9F3942E4B}">
                <a14:imgProps xmlns:a14="http://schemas.microsoft.com/office/drawing/2010/main">
                  <a14:imgLayer>
                    <a14:imgEffect>
                      <a14:brightnessContrast bright="96000"/>
                    </a14:imgEffect>
                  </a14:imgLayer>
                </a14:imgProps>
              </a:ext>
              <a:ext uri="{28A0092B-C50C-407E-A947-70E740481C1C}">
                <a14:useLocalDpi xmlns:a14="http://schemas.microsoft.com/office/drawing/2010/main" val="0"/>
              </a:ext>
            </a:extLst>
          </a:blip>
          <a:stretch>
            <a:fillRect/>
          </a:stretch>
        </p:blipFill>
        <p:spPr>
          <a:xfrm>
            <a:off x="5862918" y="1237639"/>
            <a:ext cx="5040007" cy="4509480"/>
          </a:xfrm>
          <a:prstGeom prst="rect">
            <a:avLst/>
          </a:prstGeom>
        </p:spPr>
      </p:pic>
      <p:sp>
        <p:nvSpPr>
          <p:cNvPr id="4" name="Slide Number Placeholder 3">
            <a:extLst>
              <a:ext uri="{FF2B5EF4-FFF2-40B4-BE49-F238E27FC236}">
                <a16:creationId xmlns:a16="http://schemas.microsoft.com/office/drawing/2014/main" id="{8E84F286-59BB-F34A-B893-75B2660FAD9A}"/>
              </a:ext>
            </a:extLst>
          </p:cNvPr>
          <p:cNvSpPr>
            <a:spLocks noGrp="1"/>
          </p:cNvSpPr>
          <p:nvPr>
            <p:ph type="sldNum" sz="quarter" idx="12"/>
          </p:nvPr>
        </p:nvSpPr>
        <p:spPr/>
        <p:txBody>
          <a:bodyPr/>
          <a:lstStyle/>
          <a:p>
            <a:fld id="{7915E5D8-6E07-4E3B-BBBD-C9B2719DD132}" type="slidenum">
              <a:rPr lang="en-US" smtClean="0"/>
              <a:t>20</a:t>
            </a:fld>
            <a:endParaRPr lang="en-US"/>
          </a:p>
        </p:txBody>
      </p:sp>
    </p:spTree>
    <p:extLst>
      <p:ext uri="{BB962C8B-B14F-4D97-AF65-F5344CB8AC3E}">
        <p14:creationId xmlns:p14="http://schemas.microsoft.com/office/powerpoint/2010/main" val="4020107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951321-35DC-2E43-ABFB-D11D001B8A59}"/>
              </a:ext>
            </a:extLst>
          </p:cNvPr>
          <p:cNvSpPr/>
          <p:nvPr/>
        </p:nvSpPr>
        <p:spPr>
          <a:xfrm>
            <a:off x="0" y="581573"/>
            <a:ext cx="4322618"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3" name="Content Placeholder 2"/>
          <p:cNvSpPr>
            <a:spLocks noGrp="1"/>
          </p:cNvSpPr>
          <p:nvPr>
            <p:ph idx="1"/>
          </p:nvPr>
        </p:nvSpPr>
        <p:spPr>
          <a:xfrm>
            <a:off x="838200" y="1825625"/>
            <a:ext cx="5257800" cy="4351338"/>
          </a:xfrm>
        </p:spPr>
        <p:txBody>
          <a:bodyPr>
            <a:normAutofit/>
          </a:bodyPr>
          <a:lstStyle/>
          <a:p>
            <a:pPr marL="0" indent="0">
              <a:buNone/>
            </a:pPr>
            <a:r>
              <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rPr>
              <a:t>How safe or unsafe are TNCs relative to other modes</a:t>
            </a:r>
          </a:p>
        </p:txBody>
      </p:sp>
      <p:pic>
        <p:nvPicPr>
          <p:cNvPr id="4" name="Picture 3">
            <a:extLst>
              <a:ext uri="{FF2B5EF4-FFF2-40B4-BE49-F238E27FC236}">
                <a16:creationId xmlns:a16="http://schemas.microsoft.com/office/drawing/2014/main" id="{A6182EFA-4477-0B43-86C6-05687F356D85}"/>
              </a:ext>
            </a:extLst>
          </p:cNvPr>
          <p:cNvPicPr>
            <a:picLocks noChangeAspect="1"/>
          </p:cNvPicPr>
          <p:nvPr/>
        </p:nvPicPr>
        <p:blipFill>
          <a:blip r:embed="rId3">
            <a:lum bright="100000"/>
          </a:blip>
          <a:stretch>
            <a:fillRect/>
          </a:stretch>
        </p:blipFill>
        <p:spPr>
          <a:xfrm>
            <a:off x="6096000" y="2121694"/>
            <a:ext cx="5054600" cy="3759200"/>
          </a:xfrm>
          <a:prstGeom prst="rect">
            <a:avLst/>
          </a:prstGeom>
        </p:spPr>
      </p:pic>
      <p:sp>
        <p:nvSpPr>
          <p:cNvPr id="7" name="Slide Number Placeholder 6">
            <a:extLst>
              <a:ext uri="{FF2B5EF4-FFF2-40B4-BE49-F238E27FC236}">
                <a16:creationId xmlns:a16="http://schemas.microsoft.com/office/drawing/2014/main" id="{F6824AED-CAE8-2641-975F-DDCBE234EC94}"/>
              </a:ext>
            </a:extLst>
          </p:cNvPr>
          <p:cNvSpPr>
            <a:spLocks noGrp="1"/>
          </p:cNvSpPr>
          <p:nvPr>
            <p:ph type="sldNum" sz="quarter" idx="12"/>
          </p:nvPr>
        </p:nvSpPr>
        <p:spPr/>
        <p:txBody>
          <a:bodyPr/>
          <a:lstStyle/>
          <a:p>
            <a:fld id="{7915E5D8-6E07-4E3B-BBBD-C9B2719DD132}" type="slidenum">
              <a:rPr lang="en-US" smtClean="0"/>
              <a:t>21</a:t>
            </a:fld>
            <a:endParaRPr lang="en-US"/>
          </a:p>
        </p:txBody>
      </p:sp>
    </p:spTree>
    <p:extLst>
      <p:ext uri="{BB962C8B-B14F-4D97-AF65-F5344CB8AC3E}">
        <p14:creationId xmlns:p14="http://schemas.microsoft.com/office/powerpoint/2010/main" val="3406781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F345DBE-124A-0E40-BF72-1AB1FAA68CC8}"/>
              </a:ext>
            </a:extLst>
          </p:cNvPr>
          <p:cNvSpPr/>
          <p:nvPr/>
        </p:nvSpPr>
        <p:spPr>
          <a:xfrm>
            <a:off x="0" y="581573"/>
            <a:ext cx="4322618"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3" name="Content Placeholder 2"/>
          <p:cNvSpPr>
            <a:spLocks noGrp="1"/>
          </p:cNvSpPr>
          <p:nvPr>
            <p:ph idx="1"/>
          </p:nvPr>
        </p:nvSpPr>
        <p:spPr/>
        <p:txBody>
          <a:bodyPr>
            <a:normAutofit/>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What about TNCs make respondents feel safer or less safe</a:t>
            </a:r>
          </a:p>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Relative to paratransit and transit</a:t>
            </a:r>
          </a:p>
        </p:txBody>
      </p:sp>
      <p:pic>
        <p:nvPicPr>
          <p:cNvPr id="8" name="Picture 7">
            <a:extLst>
              <a:ext uri="{FF2B5EF4-FFF2-40B4-BE49-F238E27FC236}">
                <a16:creationId xmlns:a16="http://schemas.microsoft.com/office/drawing/2014/main" id="{E0DF6C43-E34B-D942-801C-4CC99595AE1D}"/>
              </a:ext>
            </a:extLst>
          </p:cNvPr>
          <p:cNvPicPr>
            <a:picLocks noChangeAspect="1"/>
          </p:cNvPicPr>
          <p:nvPr/>
        </p:nvPicPr>
        <p:blipFill>
          <a:blip r:embed="rId3">
            <a:lum bright="70000" contrast="-70000"/>
            <a:extLst>
              <a:ext uri="{BEBA8EAE-BF5A-486C-A8C5-ECC9F3942E4B}">
                <a14:imgProps xmlns:a14="http://schemas.microsoft.com/office/drawing/2010/main">
                  <a14:imgLayer>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539266" y="4411904"/>
            <a:ext cx="1956493" cy="1182495"/>
          </a:xfrm>
          <a:prstGeom prst="rect">
            <a:avLst/>
          </a:prstGeom>
          <a:solidFill>
            <a:schemeClr val="accent1">
              <a:lumMod val="50000"/>
            </a:schemeClr>
          </a:solidFill>
          <a:effectLst>
            <a:outerShdw blurRad="50800" dist="50800" dir="5400000" algn="ctr" rotWithShape="0">
              <a:srgbClr val="000000">
                <a:alpha val="0"/>
              </a:srgbClr>
            </a:outerShdw>
          </a:effectLst>
        </p:spPr>
      </p:pic>
      <p:pic>
        <p:nvPicPr>
          <p:cNvPr id="10" name="Picture 9">
            <a:extLst>
              <a:ext uri="{FF2B5EF4-FFF2-40B4-BE49-F238E27FC236}">
                <a16:creationId xmlns:a16="http://schemas.microsoft.com/office/drawing/2014/main" id="{C0A9E46E-DE8B-DE40-80DA-6CF3EB13BD65}"/>
              </a:ext>
            </a:extLst>
          </p:cNvPr>
          <p:cNvPicPr>
            <a:picLocks noChangeAspect="1"/>
          </p:cNvPicPr>
          <p:nvPr/>
        </p:nvPicPr>
        <p:blipFill>
          <a:blip r:embed="rId4">
            <a:lum bright="70000" contrast="-70000"/>
            <a:extLst>
              <a:ext uri="{BEBA8EAE-BF5A-486C-A8C5-ECC9F3942E4B}">
                <a14:imgProps xmlns:a14="http://schemas.microsoft.com/office/drawing/2010/main">
                  <a14:imgLayer>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358146" y="4381242"/>
            <a:ext cx="3978103" cy="1351054"/>
          </a:xfrm>
          <a:prstGeom prst="rect">
            <a:avLst/>
          </a:prstGeom>
        </p:spPr>
      </p:pic>
      <p:pic>
        <p:nvPicPr>
          <p:cNvPr id="14" name="Picture 13">
            <a:extLst>
              <a:ext uri="{FF2B5EF4-FFF2-40B4-BE49-F238E27FC236}">
                <a16:creationId xmlns:a16="http://schemas.microsoft.com/office/drawing/2014/main" id="{C4C157FA-7323-D24F-92CB-07B82B07101C}"/>
              </a:ext>
            </a:extLst>
          </p:cNvPr>
          <p:cNvPicPr>
            <a:picLocks noChangeAspect="1"/>
          </p:cNvPicPr>
          <p:nvPr/>
        </p:nvPicPr>
        <p:blipFill rotWithShape="1">
          <a:blip r:embed="rId5">
            <a:extLst>
              <a:ext uri="{28A0092B-C50C-407E-A947-70E740481C1C}">
                <a14:useLocalDpi xmlns:a14="http://schemas.microsoft.com/office/drawing/2010/main" val="0"/>
              </a:ext>
            </a:extLst>
          </a:blip>
          <a:srcRect l="19531" t="21818" r="16503" b="21697"/>
          <a:stretch/>
        </p:blipFill>
        <p:spPr>
          <a:xfrm>
            <a:off x="2338359" y="4610588"/>
            <a:ext cx="1370273" cy="964573"/>
          </a:xfrm>
          <a:prstGeom prst="rect">
            <a:avLst/>
          </a:prstGeom>
        </p:spPr>
      </p:pic>
      <p:pic>
        <p:nvPicPr>
          <p:cNvPr id="16" name="Picture 15">
            <a:extLst>
              <a:ext uri="{FF2B5EF4-FFF2-40B4-BE49-F238E27FC236}">
                <a16:creationId xmlns:a16="http://schemas.microsoft.com/office/drawing/2014/main" id="{2DD87C92-0D51-9749-A48A-6DD578E503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981" y="4411904"/>
            <a:ext cx="1186997" cy="1163257"/>
          </a:xfrm>
          <a:prstGeom prst="rect">
            <a:avLst/>
          </a:prstGeom>
        </p:spPr>
      </p:pic>
      <p:cxnSp>
        <p:nvCxnSpPr>
          <p:cNvPr id="18" name="Straight Connector 17">
            <a:extLst>
              <a:ext uri="{FF2B5EF4-FFF2-40B4-BE49-F238E27FC236}">
                <a16:creationId xmlns:a16="http://schemas.microsoft.com/office/drawing/2014/main" id="{87D9B2A6-47E8-ED45-9213-17B1D925831B}"/>
              </a:ext>
            </a:extLst>
          </p:cNvPr>
          <p:cNvCxnSpPr/>
          <p:nvPr/>
        </p:nvCxnSpPr>
        <p:spPr>
          <a:xfrm>
            <a:off x="4039985" y="3940233"/>
            <a:ext cx="0" cy="20205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3DA80C-8A9D-1A4D-99E2-07AFA42EFEE6}"/>
              </a:ext>
            </a:extLst>
          </p:cNvPr>
          <p:cNvCxnSpPr/>
          <p:nvPr/>
        </p:nvCxnSpPr>
        <p:spPr>
          <a:xfrm>
            <a:off x="6949440" y="3940233"/>
            <a:ext cx="0" cy="20205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61E8619-FB7A-9C43-9895-47467C4E8FDD}"/>
              </a:ext>
            </a:extLst>
          </p:cNvPr>
          <p:cNvSpPr>
            <a:spLocks noGrp="1"/>
          </p:cNvSpPr>
          <p:nvPr>
            <p:ph type="sldNum" sz="quarter" idx="12"/>
          </p:nvPr>
        </p:nvSpPr>
        <p:spPr/>
        <p:txBody>
          <a:bodyPr/>
          <a:lstStyle/>
          <a:p>
            <a:fld id="{7915E5D8-6E07-4E3B-BBBD-C9B2719DD132}" type="slidenum">
              <a:rPr lang="en-US" smtClean="0"/>
              <a:t>22</a:t>
            </a:fld>
            <a:endParaRPr lang="en-US"/>
          </a:p>
        </p:txBody>
      </p:sp>
    </p:spTree>
    <p:extLst>
      <p:ext uri="{BB962C8B-B14F-4D97-AF65-F5344CB8AC3E}">
        <p14:creationId xmlns:p14="http://schemas.microsoft.com/office/powerpoint/2010/main" val="3578270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B6B3DD-6849-C34D-9721-F40023F4916F}"/>
              </a:ext>
            </a:extLst>
          </p:cNvPr>
          <p:cNvSpPr/>
          <p:nvPr/>
        </p:nvSpPr>
        <p:spPr>
          <a:xfrm>
            <a:off x="0" y="581573"/>
            <a:ext cx="4322618"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3" name="Content Placeholder 2"/>
          <p:cNvSpPr>
            <a:spLocks noGrp="1"/>
          </p:cNvSpPr>
          <p:nvPr>
            <p:ph idx="1"/>
          </p:nvPr>
        </p:nvSpPr>
        <p:spPr>
          <a:xfrm>
            <a:off x="838200" y="1825625"/>
            <a:ext cx="4724400" cy="4351338"/>
          </a:xfrm>
        </p:spPr>
        <p:txBody>
          <a:bodyPr>
            <a:normAutofit/>
          </a:bodyPr>
          <a:lstStyle/>
          <a:p>
            <a:pPr marL="0" indent="0">
              <a:buNone/>
            </a:pPr>
            <a:r>
              <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rPr>
              <a:t>What TNC technology mitigates safety risk</a:t>
            </a:r>
          </a:p>
        </p:txBody>
      </p:sp>
      <p:pic>
        <p:nvPicPr>
          <p:cNvPr id="6" name="Picture 5">
            <a:extLst>
              <a:ext uri="{FF2B5EF4-FFF2-40B4-BE49-F238E27FC236}">
                <a16:creationId xmlns:a16="http://schemas.microsoft.com/office/drawing/2014/main" id="{3D504A5D-C08C-8E43-9898-E16B267A362E}"/>
              </a:ext>
            </a:extLst>
          </p:cNvPr>
          <p:cNvPicPr>
            <a:picLocks noChangeAspect="1"/>
          </p:cNvPicPr>
          <p:nvPr/>
        </p:nvPicPr>
        <p:blipFill>
          <a:blip r:embed="rId3">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257800" y="819943"/>
            <a:ext cx="4804710" cy="5532697"/>
          </a:xfrm>
          <a:prstGeom prst="rect">
            <a:avLst/>
          </a:prstGeom>
        </p:spPr>
      </p:pic>
      <p:sp>
        <p:nvSpPr>
          <p:cNvPr id="7" name="Slide Number Placeholder 6">
            <a:extLst>
              <a:ext uri="{FF2B5EF4-FFF2-40B4-BE49-F238E27FC236}">
                <a16:creationId xmlns:a16="http://schemas.microsoft.com/office/drawing/2014/main" id="{EF9B9C3B-2E2F-A140-9982-9DE238DF88D9}"/>
              </a:ext>
            </a:extLst>
          </p:cNvPr>
          <p:cNvSpPr>
            <a:spLocks noGrp="1"/>
          </p:cNvSpPr>
          <p:nvPr>
            <p:ph type="sldNum" sz="quarter" idx="12"/>
          </p:nvPr>
        </p:nvSpPr>
        <p:spPr/>
        <p:txBody>
          <a:bodyPr/>
          <a:lstStyle/>
          <a:p>
            <a:fld id="{7915E5D8-6E07-4E3B-BBBD-C9B2719DD132}" type="slidenum">
              <a:rPr lang="en-US" smtClean="0"/>
              <a:t>23</a:t>
            </a:fld>
            <a:endParaRPr lang="en-US"/>
          </a:p>
        </p:txBody>
      </p:sp>
    </p:spTree>
    <p:extLst>
      <p:ext uri="{BB962C8B-B14F-4D97-AF65-F5344CB8AC3E}">
        <p14:creationId xmlns:p14="http://schemas.microsoft.com/office/powerpoint/2010/main" val="148556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0698AA-6711-A943-B394-39503EE5A9C7}"/>
              </a:ext>
            </a:extLst>
          </p:cNvPr>
          <p:cNvSpPr/>
          <p:nvPr/>
        </p:nvSpPr>
        <p:spPr>
          <a:xfrm>
            <a:off x="0" y="581573"/>
            <a:ext cx="4322618"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3" name="Content Placeholder 2"/>
          <p:cNvSpPr>
            <a:spLocks noGrp="1"/>
          </p:cNvSpPr>
          <p:nvPr>
            <p:ph idx="1"/>
          </p:nvPr>
        </p:nvSpPr>
        <p:spPr>
          <a:xfrm>
            <a:off x="838200" y="1825625"/>
            <a:ext cx="4876800" cy="4351338"/>
          </a:xfrm>
        </p:spPr>
        <p:txBody>
          <a:bodyPr>
            <a:normAutofit/>
          </a:bodyPr>
          <a:lstStyle/>
          <a:p>
            <a:pPr marL="0" indent="0">
              <a:buNone/>
            </a:pPr>
            <a:r>
              <a:rPr lang="en-US" sz="4800" dirty="0">
                <a:solidFill>
                  <a:schemeClr val="bg1"/>
                </a:solidFill>
                <a:latin typeface="Verdana" panose="020B0604030504040204" pitchFamily="34" charset="0"/>
                <a:ea typeface="Verdana" panose="020B0604030504040204" pitchFamily="34" charset="0"/>
                <a:cs typeface="Verdana" panose="020B0604030504040204" pitchFamily="34" charset="0"/>
              </a:rPr>
              <a:t>What TNC service addresses these issues best</a:t>
            </a:r>
          </a:p>
        </p:txBody>
      </p:sp>
      <p:pic>
        <p:nvPicPr>
          <p:cNvPr id="6" name="Picture 5">
            <a:extLst>
              <a:ext uri="{FF2B5EF4-FFF2-40B4-BE49-F238E27FC236}">
                <a16:creationId xmlns:a16="http://schemas.microsoft.com/office/drawing/2014/main" id="{9BC747BA-9EFB-074D-AC31-50F846AF9F27}"/>
              </a:ext>
            </a:extLst>
          </p:cNvPr>
          <p:cNvPicPr>
            <a:picLocks noChangeAspect="1"/>
          </p:cNvPicPr>
          <p:nvPr/>
        </p:nvPicPr>
        <p:blipFill rotWithShape="1">
          <a:blip r:embed="rId3">
            <a:extLst>
              <a:ext uri="{28A0092B-C50C-407E-A947-70E740481C1C}">
                <a14:useLocalDpi xmlns:a14="http://schemas.microsoft.com/office/drawing/2010/main" val="0"/>
              </a:ext>
            </a:extLst>
          </a:blip>
          <a:srcRect l="15808" t="17556" r="15034" b="19264"/>
          <a:stretch/>
        </p:blipFill>
        <p:spPr>
          <a:xfrm>
            <a:off x="5657851" y="1474239"/>
            <a:ext cx="3067050" cy="2233613"/>
          </a:xfrm>
          <a:prstGeom prst="rect">
            <a:avLst/>
          </a:prstGeom>
        </p:spPr>
      </p:pic>
      <p:pic>
        <p:nvPicPr>
          <p:cNvPr id="9" name="Picture 8">
            <a:extLst>
              <a:ext uri="{FF2B5EF4-FFF2-40B4-BE49-F238E27FC236}">
                <a16:creationId xmlns:a16="http://schemas.microsoft.com/office/drawing/2014/main" id="{49DBB001-45CD-5640-8EE6-7DDB77186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6467" y="1627115"/>
            <a:ext cx="1947333" cy="1927860"/>
          </a:xfrm>
          <a:prstGeom prst="rect">
            <a:avLst/>
          </a:prstGeom>
        </p:spPr>
      </p:pic>
      <p:grpSp>
        <p:nvGrpSpPr>
          <p:cNvPr id="12" name="Group 11">
            <a:extLst>
              <a:ext uri="{FF2B5EF4-FFF2-40B4-BE49-F238E27FC236}">
                <a16:creationId xmlns:a16="http://schemas.microsoft.com/office/drawing/2014/main" id="{A7E99DA7-77C1-534F-8CA0-84AA42F223E7}"/>
              </a:ext>
            </a:extLst>
          </p:cNvPr>
          <p:cNvGrpSpPr/>
          <p:nvPr/>
        </p:nvGrpSpPr>
        <p:grpSpPr>
          <a:xfrm>
            <a:off x="7562851" y="3852863"/>
            <a:ext cx="3034241" cy="2400657"/>
            <a:chOff x="7562851" y="3852863"/>
            <a:chExt cx="3034241" cy="2400657"/>
          </a:xfrm>
        </p:grpSpPr>
        <p:sp>
          <p:nvSpPr>
            <p:cNvPr id="10" name="Oval 9">
              <a:extLst>
                <a:ext uri="{FF2B5EF4-FFF2-40B4-BE49-F238E27FC236}">
                  <a16:creationId xmlns:a16="http://schemas.microsoft.com/office/drawing/2014/main" id="{699D0D9C-A0A8-B842-A6D0-5296A8A54AE6}"/>
                </a:ext>
              </a:extLst>
            </p:cNvPr>
            <p:cNvSpPr/>
            <p:nvPr/>
          </p:nvSpPr>
          <p:spPr>
            <a:xfrm>
              <a:off x="7562851" y="3852863"/>
              <a:ext cx="2324100" cy="23241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TextBox 10">
              <a:extLst>
                <a:ext uri="{FF2B5EF4-FFF2-40B4-BE49-F238E27FC236}">
                  <a16:creationId xmlns:a16="http://schemas.microsoft.com/office/drawing/2014/main" id="{0C094F90-D411-584C-9938-31313A8A6A9D}"/>
                </a:ext>
              </a:extLst>
            </p:cNvPr>
            <p:cNvSpPr txBox="1"/>
            <p:nvPr/>
          </p:nvSpPr>
          <p:spPr>
            <a:xfrm>
              <a:off x="8215841" y="3852863"/>
              <a:ext cx="2381251" cy="2400657"/>
            </a:xfrm>
            <a:prstGeom prst="rect">
              <a:avLst/>
            </a:prstGeom>
            <a:noFill/>
          </p:spPr>
          <p:txBody>
            <a:bodyPr wrap="square" rtlCol="0">
              <a:spAutoFit/>
            </a:bodyPr>
            <a:lstStyle/>
            <a:p>
              <a:r>
                <a:rPr lang="en-US" sz="15000" b="1" dirty="0">
                  <a:solidFill>
                    <a:srgbClr val="214E79"/>
                  </a:solidFill>
                </a:rPr>
                <a:t>?</a:t>
              </a:r>
            </a:p>
          </p:txBody>
        </p:sp>
      </p:grpSp>
      <p:sp>
        <p:nvSpPr>
          <p:cNvPr id="13" name="Slide Number Placeholder 12">
            <a:extLst>
              <a:ext uri="{FF2B5EF4-FFF2-40B4-BE49-F238E27FC236}">
                <a16:creationId xmlns:a16="http://schemas.microsoft.com/office/drawing/2014/main" id="{B2BE9ACC-0CBE-7449-A5AD-C95D5C3089C2}"/>
              </a:ext>
            </a:extLst>
          </p:cNvPr>
          <p:cNvSpPr>
            <a:spLocks noGrp="1"/>
          </p:cNvSpPr>
          <p:nvPr>
            <p:ph type="sldNum" sz="quarter" idx="12"/>
          </p:nvPr>
        </p:nvSpPr>
        <p:spPr/>
        <p:txBody>
          <a:bodyPr/>
          <a:lstStyle/>
          <a:p>
            <a:fld id="{7915E5D8-6E07-4E3B-BBBD-C9B2719DD132}" type="slidenum">
              <a:rPr lang="en-US" smtClean="0"/>
              <a:t>24</a:t>
            </a:fld>
            <a:endParaRPr lang="en-US"/>
          </a:p>
        </p:txBody>
      </p:sp>
    </p:spTree>
    <p:extLst>
      <p:ext uri="{BB962C8B-B14F-4D97-AF65-F5344CB8AC3E}">
        <p14:creationId xmlns:p14="http://schemas.microsoft.com/office/powerpoint/2010/main" val="31124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CF17F4-5C18-6C41-B39E-25C7265B0BA8}"/>
              </a:ext>
            </a:extLst>
          </p:cNvPr>
          <p:cNvSpPr/>
          <p:nvPr/>
        </p:nvSpPr>
        <p:spPr>
          <a:xfrm>
            <a:off x="0" y="581573"/>
            <a:ext cx="6477000"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Future Research</a:t>
            </a:r>
          </a:p>
        </p:txBody>
      </p:sp>
      <p:sp>
        <p:nvSpPr>
          <p:cNvPr id="3" name="Content Placeholder 2"/>
          <p:cNvSpPr>
            <a:spLocks noGrp="1"/>
          </p:cNvSpPr>
          <p:nvPr>
            <p:ph idx="1"/>
          </p:nvPr>
        </p:nvSpPr>
        <p:spPr/>
        <p:txBody>
          <a:bodyPr>
            <a:normAutofit/>
          </a:bodyPr>
          <a:lstStyle/>
          <a:p>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rPr>
              <a:t>What methodological improvements can be made?</a:t>
            </a:r>
          </a:p>
          <a:p>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rPr>
              <a:t>What would motivate non users to use TNCs?</a:t>
            </a:r>
          </a:p>
          <a:p>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rPr>
              <a:t>Can pooled service help lower the barrier?</a:t>
            </a:r>
          </a:p>
        </p:txBody>
      </p:sp>
      <p:sp>
        <p:nvSpPr>
          <p:cNvPr id="6" name="Slide Number Placeholder 5">
            <a:extLst>
              <a:ext uri="{FF2B5EF4-FFF2-40B4-BE49-F238E27FC236}">
                <a16:creationId xmlns:a16="http://schemas.microsoft.com/office/drawing/2014/main" id="{7FC68EE1-8CC2-3549-AB0D-ECEEB95C1F3A}"/>
              </a:ext>
            </a:extLst>
          </p:cNvPr>
          <p:cNvSpPr>
            <a:spLocks noGrp="1"/>
          </p:cNvSpPr>
          <p:nvPr>
            <p:ph type="sldNum" sz="quarter" idx="12"/>
          </p:nvPr>
        </p:nvSpPr>
        <p:spPr/>
        <p:txBody>
          <a:bodyPr/>
          <a:lstStyle/>
          <a:p>
            <a:fld id="{7915E5D8-6E07-4E3B-BBBD-C9B2719DD132}" type="slidenum">
              <a:rPr lang="en-US" smtClean="0"/>
              <a:t>25</a:t>
            </a:fld>
            <a:endParaRPr lang="en-US"/>
          </a:p>
        </p:txBody>
      </p:sp>
    </p:spTree>
    <p:extLst>
      <p:ext uri="{BB962C8B-B14F-4D97-AF65-F5344CB8AC3E}">
        <p14:creationId xmlns:p14="http://schemas.microsoft.com/office/powerpoint/2010/main" val="243605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55AA6F-9FD7-E346-A25D-7CFFDB6F849E}"/>
              </a:ext>
            </a:extLst>
          </p:cNvPr>
          <p:cNvSpPr/>
          <p:nvPr/>
        </p:nvSpPr>
        <p:spPr>
          <a:xfrm>
            <a:off x="0" y="581573"/>
            <a:ext cx="6477000"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Future Research</a:t>
            </a:r>
          </a:p>
        </p:txBody>
      </p:sp>
      <p:sp>
        <p:nvSpPr>
          <p:cNvPr id="3" name="Content Placeholder 2"/>
          <p:cNvSpPr>
            <a:spLocks noGrp="1"/>
          </p:cNvSpPr>
          <p:nvPr>
            <p:ph idx="1"/>
          </p:nvPr>
        </p:nvSpPr>
        <p:spPr>
          <a:xfrm>
            <a:off x="838200" y="1825624"/>
            <a:ext cx="7014882" cy="5032375"/>
          </a:xfrm>
        </p:spPr>
        <p:txBody>
          <a:bodyPr>
            <a:normAutofit/>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What is the driver perspective?</a:t>
            </a:r>
          </a:p>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Are newly implemented </a:t>
            </a:r>
            <a:b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TNC policies working?</a:t>
            </a:r>
          </a:p>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Some see a factor as enhancing safety. Others see the same factor as decreasing safety. Why?</a:t>
            </a:r>
            <a:endParaRPr lang="en-US" sz="3600" dirty="0"/>
          </a:p>
        </p:txBody>
      </p:sp>
      <p:pic>
        <p:nvPicPr>
          <p:cNvPr id="6" name="Picture 5">
            <a:extLst>
              <a:ext uri="{FF2B5EF4-FFF2-40B4-BE49-F238E27FC236}">
                <a16:creationId xmlns:a16="http://schemas.microsoft.com/office/drawing/2014/main" id="{EB143711-45A3-C74E-B085-152C24B507AD}"/>
              </a:ext>
            </a:extLst>
          </p:cNvPr>
          <p:cNvPicPr>
            <a:picLocks noChangeAspect="1"/>
          </p:cNvPicPr>
          <p:nvPr/>
        </p:nvPicPr>
        <p:blipFill>
          <a:blip r:embed="rId3">
            <a:extLst>
              <a:ext uri="{BEBA8EAE-BF5A-486C-A8C5-ECC9F3942E4B}">
                <a14:imgProps xmlns:a14="http://schemas.microsoft.com/office/drawing/2010/main">
                  <a14:imgLayer>
                    <a14:imgEffect>
                      <a14:saturation sat="228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14447" y="1259086"/>
            <a:ext cx="3339353" cy="4716104"/>
          </a:xfrm>
          <a:prstGeom prst="rect">
            <a:avLst/>
          </a:prstGeom>
        </p:spPr>
      </p:pic>
      <p:sp>
        <p:nvSpPr>
          <p:cNvPr id="7" name="Slide Number Placeholder 6">
            <a:extLst>
              <a:ext uri="{FF2B5EF4-FFF2-40B4-BE49-F238E27FC236}">
                <a16:creationId xmlns:a16="http://schemas.microsoft.com/office/drawing/2014/main" id="{4E94B34D-3867-2048-84EC-ACFB21775A0E}"/>
              </a:ext>
            </a:extLst>
          </p:cNvPr>
          <p:cNvSpPr>
            <a:spLocks noGrp="1"/>
          </p:cNvSpPr>
          <p:nvPr>
            <p:ph type="sldNum" sz="quarter" idx="12"/>
          </p:nvPr>
        </p:nvSpPr>
        <p:spPr/>
        <p:txBody>
          <a:bodyPr/>
          <a:lstStyle/>
          <a:p>
            <a:fld id="{7915E5D8-6E07-4E3B-BBBD-C9B2719DD132}" type="slidenum">
              <a:rPr lang="en-US" smtClean="0"/>
              <a:t>26</a:t>
            </a:fld>
            <a:endParaRPr lang="en-US"/>
          </a:p>
        </p:txBody>
      </p:sp>
    </p:spTree>
    <p:extLst>
      <p:ext uri="{BB962C8B-B14F-4D97-AF65-F5344CB8AC3E}">
        <p14:creationId xmlns:p14="http://schemas.microsoft.com/office/powerpoint/2010/main" val="1136659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61E58E-49FF-A445-9B0D-347839018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 y="917575"/>
            <a:ext cx="12159817" cy="4908550"/>
          </a:xfrm>
          <a:prstGeom prst="rect">
            <a:avLst/>
          </a:prstGeom>
        </p:spPr>
      </p:pic>
      <p:sp>
        <p:nvSpPr>
          <p:cNvPr id="8" name="Rectangle 7">
            <a:extLst>
              <a:ext uri="{FF2B5EF4-FFF2-40B4-BE49-F238E27FC236}">
                <a16:creationId xmlns:a16="http://schemas.microsoft.com/office/drawing/2014/main" id="{D877378D-C3FF-2C43-B7A9-67547A3C42A7}"/>
              </a:ext>
            </a:extLst>
          </p:cNvPr>
          <p:cNvSpPr/>
          <p:nvPr/>
        </p:nvSpPr>
        <p:spPr>
          <a:xfrm>
            <a:off x="0" y="1438074"/>
            <a:ext cx="5372100" cy="1647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50" y="501174"/>
            <a:ext cx="4343400" cy="3521075"/>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Questions and Answers</a:t>
            </a:r>
          </a:p>
        </p:txBody>
      </p:sp>
      <p:sp>
        <p:nvSpPr>
          <p:cNvPr id="9" name="Slide Number Placeholder 8">
            <a:extLst>
              <a:ext uri="{FF2B5EF4-FFF2-40B4-BE49-F238E27FC236}">
                <a16:creationId xmlns:a16="http://schemas.microsoft.com/office/drawing/2014/main" id="{CD49399A-6920-0A49-8994-51211582E6B8}"/>
              </a:ext>
            </a:extLst>
          </p:cNvPr>
          <p:cNvSpPr>
            <a:spLocks noGrp="1"/>
          </p:cNvSpPr>
          <p:nvPr>
            <p:ph type="sldNum" sz="quarter" idx="12"/>
          </p:nvPr>
        </p:nvSpPr>
        <p:spPr/>
        <p:txBody>
          <a:bodyPr/>
          <a:lstStyle/>
          <a:p>
            <a:fld id="{7915E5D8-6E07-4E3B-BBBD-C9B2719DD132}" type="slidenum">
              <a:rPr lang="en-US" smtClean="0"/>
              <a:t>27</a:t>
            </a:fld>
            <a:endParaRPr lang="en-US"/>
          </a:p>
        </p:txBody>
      </p:sp>
    </p:spTree>
    <p:extLst>
      <p:ext uri="{BB962C8B-B14F-4D97-AF65-F5344CB8AC3E}">
        <p14:creationId xmlns:p14="http://schemas.microsoft.com/office/powerpoint/2010/main" val="1174657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C1B11C-DD8B-FE48-B846-B77224377A10}"/>
              </a:ext>
            </a:extLst>
          </p:cNvPr>
          <p:cNvSpPr/>
          <p:nvPr/>
        </p:nvSpPr>
        <p:spPr>
          <a:xfrm>
            <a:off x="0" y="1952424"/>
            <a:ext cx="5067300" cy="1647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145427"/>
            <a:ext cx="4038600" cy="3178175"/>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Contact information</a:t>
            </a:r>
          </a:p>
        </p:txBody>
      </p:sp>
      <p:sp>
        <p:nvSpPr>
          <p:cNvPr id="3" name="Content Placeholder 2"/>
          <p:cNvSpPr>
            <a:spLocks noGrp="1"/>
          </p:cNvSpPr>
          <p:nvPr>
            <p:ph idx="1"/>
          </p:nvPr>
        </p:nvSpPr>
        <p:spPr>
          <a:xfrm>
            <a:off x="7241770" y="4323602"/>
            <a:ext cx="4365567" cy="2081356"/>
          </a:xfrm>
        </p:spPr>
        <p:txBody>
          <a:bodyPr/>
          <a:lstStyle/>
          <a:p>
            <a:pPr marL="0" indent="0">
              <a:buNone/>
            </a:pPr>
            <a:r>
              <a:rPr lang="en-US" b="1" dirty="0">
                <a:solidFill>
                  <a:schemeClr val="bg1"/>
                </a:solidFill>
              </a:rPr>
              <a:t>Chris Simek</a:t>
            </a:r>
          </a:p>
          <a:p>
            <a:pPr marL="0" indent="0">
              <a:buNone/>
            </a:pPr>
            <a:r>
              <a:rPr lang="en-US" dirty="0">
                <a:solidFill>
                  <a:schemeClr val="bg1"/>
                </a:solidFill>
                <a:hlinkClick r:id="rId3">
                  <a:extLst>
                    <a:ext uri="{A12FA001-AC4F-418D-AE19-62706E023703}">
                      <ahyp:hlinkClr xmlns:ahyp="http://schemas.microsoft.com/office/drawing/2018/hyperlinkcolor" val="tx"/>
                    </a:ext>
                  </a:extLst>
                </a:hlinkClick>
              </a:rPr>
              <a:t>c-simek@tti.tamu.edu</a:t>
            </a:r>
            <a:endParaRPr lang="en-US" dirty="0">
              <a:solidFill>
                <a:schemeClr val="bg1"/>
              </a:solidFill>
            </a:endParaRPr>
          </a:p>
          <a:p>
            <a:pPr marL="0" indent="0">
              <a:buNone/>
            </a:pPr>
            <a:r>
              <a:rPr lang="en-US" dirty="0">
                <a:solidFill>
                  <a:schemeClr val="bg1"/>
                </a:solidFill>
              </a:rPr>
              <a:t>512-739-1570</a:t>
            </a:r>
          </a:p>
        </p:txBody>
      </p:sp>
      <p:pic>
        <p:nvPicPr>
          <p:cNvPr id="6" name="Picture 5">
            <a:extLst>
              <a:ext uri="{FF2B5EF4-FFF2-40B4-BE49-F238E27FC236}">
                <a16:creationId xmlns:a16="http://schemas.microsoft.com/office/drawing/2014/main" id="{875145F3-5A7A-6F45-A83D-C6371D6D3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770" y="3073413"/>
            <a:ext cx="3388130" cy="651992"/>
          </a:xfrm>
          <a:prstGeom prst="rect">
            <a:avLst/>
          </a:prstGeom>
        </p:spPr>
      </p:pic>
      <p:cxnSp>
        <p:nvCxnSpPr>
          <p:cNvPr id="8" name="Straight Connector 7">
            <a:extLst>
              <a:ext uri="{FF2B5EF4-FFF2-40B4-BE49-F238E27FC236}">
                <a16:creationId xmlns:a16="http://schemas.microsoft.com/office/drawing/2014/main" id="{6083675F-7AF1-294E-82A8-182892F19A91}"/>
              </a:ext>
            </a:extLst>
          </p:cNvPr>
          <p:cNvCxnSpPr/>
          <p:nvPr/>
        </p:nvCxnSpPr>
        <p:spPr>
          <a:xfrm>
            <a:off x="7241770" y="4095750"/>
            <a:ext cx="495023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7548FB3C-A32C-7747-94F4-4C604104F247}"/>
              </a:ext>
            </a:extLst>
          </p:cNvPr>
          <p:cNvSpPr>
            <a:spLocks noGrp="1"/>
          </p:cNvSpPr>
          <p:nvPr>
            <p:ph type="sldNum" sz="quarter" idx="12"/>
          </p:nvPr>
        </p:nvSpPr>
        <p:spPr/>
        <p:txBody>
          <a:bodyPr/>
          <a:lstStyle/>
          <a:p>
            <a:fld id="{7915E5D8-6E07-4E3B-BBBD-C9B2719DD132}" type="slidenum">
              <a:rPr lang="en-US" smtClean="0"/>
              <a:t>28</a:t>
            </a:fld>
            <a:endParaRPr lang="en-US"/>
          </a:p>
        </p:txBody>
      </p:sp>
    </p:spTree>
    <p:extLst>
      <p:ext uri="{BB962C8B-B14F-4D97-AF65-F5344CB8AC3E}">
        <p14:creationId xmlns:p14="http://schemas.microsoft.com/office/powerpoint/2010/main" val="264341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A73118-3A48-E944-9987-A59D7DA5FA30}"/>
              </a:ext>
            </a:extLst>
          </p:cNvPr>
          <p:cNvSpPr/>
          <p:nvPr/>
        </p:nvSpPr>
        <p:spPr>
          <a:xfrm>
            <a:off x="-1" y="581573"/>
            <a:ext cx="5172075"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Background</a:t>
            </a:r>
          </a:p>
        </p:txBody>
      </p:sp>
      <p:sp>
        <p:nvSpPr>
          <p:cNvPr id="3" name="Content Placeholder 2"/>
          <p:cNvSpPr>
            <a:spLocks noGrp="1"/>
          </p:cNvSpPr>
          <p:nvPr>
            <p:ph idx="1"/>
          </p:nvPr>
        </p:nvSpPr>
        <p:spPr>
          <a:xfrm>
            <a:off x="838200" y="1690688"/>
            <a:ext cx="6076950" cy="4660900"/>
          </a:xfrm>
        </p:spPr>
        <p:txBody>
          <a:bodyPr>
            <a:normAutofit/>
          </a:bodyPr>
          <a:lstStyle/>
          <a:p>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Mobility can be a challenge for everyone</a:t>
            </a:r>
          </a:p>
          <a:p>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Visual impairment introduces unique challenges</a:t>
            </a:r>
          </a:p>
          <a:p>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Mode specific issues</a:t>
            </a:r>
          </a:p>
          <a:p>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Transportation Network Companies or TNCs offer an option</a:t>
            </a:r>
          </a:p>
          <a:p>
            <a:endPar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A02DBBB4-980A-7841-9B5D-EF93C3396685}"/>
              </a:ext>
            </a:extLst>
          </p:cNvPr>
          <p:cNvPicPr>
            <a:picLocks noChangeAspect="1"/>
          </p:cNvPicPr>
          <p:nvPr/>
        </p:nvPicPr>
        <p:blipFill rotWithShape="1">
          <a:blip r:embed="rId3">
            <a:extLst>
              <a:ext uri="{28A0092B-C50C-407E-A947-70E740481C1C}">
                <a14:useLocalDpi xmlns:a14="http://schemas.microsoft.com/office/drawing/2010/main" val="0"/>
              </a:ext>
            </a:extLst>
          </a:blip>
          <a:srcRect l="30184" r="22659"/>
          <a:stretch/>
        </p:blipFill>
        <p:spPr>
          <a:xfrm>
            <a:off x="13335001" y="-506412"/>
            <a:ext cx="4848225" cy="6858000"/>
          </a:xfrm>
          <a:prstGeom prst="rect">
            <a:avLst/>
          </a:prstGeom>
        </p:spPr>
      </p:pic>
      <p:pic>
        <p:nvPicPr>
          <p:cNvPr id="8" name="Picture 7">
            <a:extLst>
              <a:ext uri="{FF2B5EF4-FFF2-40B4-BE49-F238E27FC236}">
                <a16:creationId xmlns:a16="http://schemas.microsoft.com/office/drawing/2014/main" id="{877F56B8-CABE-8E4F-B7F6-2E4DC7C310DD}"/>
              </a:ext>
            </a:extLst>
          </p:cNvPr>
          <p:cNvPicPr>
            <a:picLocks noChangeAspect="1"/>
          </p:cNvPicPr>
          <p:nvPr/>
        </p:nvPicPr>
        <p:blipFill>
          <a:blip r:embed="rId4">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51625" y="1889675"/>
            <a:ext cx="4965700" cy="3721100"/>
          </a:xfrm>
          <a:prstGeom prst="rect">
            <a:avLst/>
          </a:prstGeom>
        </p:spPr>
      </p:pic>
      <p:sp>
        <p:nvSpPr>
          <p:cNvPr id="9" name="Slide Number Placeholder 8">
            <a:extLst>
              <a:ext uri="{FF2B5EF4-FFF2-40B4-BE49-F238E27FC236}">
                <a16:creationId xmlns:a16="http://schemas.microsoft.com/office/drawing/2014/main" id="{EF637B80-8142-1B42-BACD-A455DFEB35A6}"/>
              </a:ext>
            </a:extLst>
          </p:cNvPr>
          <p:cNvSpPr>
            <a:spLocks noGrp="1"/>
          </p:cNvSpPr>
          <p:nvPr>
            <p:ph type="sldNum" sz="quarter" idx="12"/>
          </p:nvPr>
        </p:nvSpPr>
        <p:spPr/>
        <p:txBody>
          <a:bodyPr/>
          <a:lstStyle/>
          <a:p>
            <a:fld id="{7915E5D8-6E07-4E3B-BBBD-C9B2719DD132}" type="slidenum">
              <a:rPr lang="en-US" smtClean="0"/>
              <a:t>3</a:t>
            </a:fld>
            <a:endParaRPr lang="en-US"/>
          </a:p>
        </p:txBody>
      </p:sp>
    </p:spTree>
    <p:extLst>
      <p:ext uri="{BB962C8B-B14F-4D97-AF65-F5344CB8AC3E}">
        <p14:creationId xmlns:p14="http://schemas.microsoft.com/office/powerpoint/2010/main" val="348072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A858AF-33D5-E449-87B9-921E7926384E}"/>
              </a:ext>
            </a:extLst>
          </p:cNvPr>
          <p:cNvSpPr/>
          <p:nvPr/>
        </p:nvSpPr>
        <p:spPr>
          <a:xfrm>
            <a:off x="-1" y="581573"/>
            <a:ext cx="5172075"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Background</a:t>
            </a:r>
          </a:p>
        </p:txBody>
      </p:sp>
      <p:sp>
        <p:nvSpPr>
          <p:cNvPr id="3" name="Content Placeholder 2"/>
          <p:cNvSpPr>
            <a:spLocks noGrp="1"/>
          </p:cNvSpPr>
          <p:nvPr>
            <p:ph idx="1"/>
          </p:nvPr>
        </p:nvSpPr>
        <p:spPr>
          <a:xfrm>
            <a:off x="838199" y="1825625"/>
            <a:ext cx="6210301" cy="3851276"/>
          </a:xfrm>
        </p:spPr>
        <p:txBody>
          <a:bodyPr>
            <a:normAutofit/>
          </a:bodyPr>
          <a:lstStyle/>
          <a:p>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Safe-D University Transportation Center</a:t>
            </a:r>
          </a:p>
          <a:p>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Safety perceptions of TNCs by individuals with visual impairment</a:t>
            </a:r>
          </a:p>
          <a:p>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4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89A48815-F0F2-AA45-817F-51C709FD8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527" y="3486150"/>
            <a:ext cx="3963673" cy="2690813"/>
          </a:xfrm>
          <a:prstGeom prst="rect">
            <a:avLst/>
          </a:prstGeom>
        </p:spPr>
      </p:pic>
      <p:sp>
        <p:nvSpPr>
          <p:cNvPr id="7" name="Slide Number Placeholder 6">
            <a:extLst>
              <a:ext uri="{FF2B5EF4-FFF2-40B4-BE49-F238E27FC236}">
                <a16:creationId xmlns:a16="http://schemas.microsoft.com/office/drawing/2014/main" id="{4479AAD7-32AD-4B4C-942E-D60B65636735}"/>
              </a:ext>
            </a:extLst>
          </p:cNvPr>
          <p:cNvSpPr>
            <a:spLocks noGrp="1"/>
          </p:cNvSpPr>
          <p:nvPr>
            <p:ph type="sldNum" sz="quarter" idx="12"/>
          </p:nvPr>
        </p:nvSpPr>
        <p:spPr/>
        <p:txBody>
          <a:bodyPr/>
          <a:lstStyle/>
          <a:p>
            <a:fld id="{7915E5D8-6E07-4E3B-BBBD-C9B2719DD132}" type="slidenum">
              <a:rPr lang="en-US" smtClean="0"/>
              <a:t>4</a:t>
            </a:fld>
            <a:endParaRPr lang="en-US"/>
          </a:p>
        </p:txBody>
      </p:sp>
    </p:spTree>
    <p:extLst>
      <p:ext uri="{BB962C8B-B14F-4D97-AF65-F5344CB8AC3E}">
        <p14:creationId xmlns:p14="http://schemas.microsoft.com/office/powerpoint/2010/main" val="376397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A858AF-33D5-E449-87B9-921E7926384E}"/>
              </a:ext>
            </a:extLst>
          </p:cNvPr>
          <p:cNvSpPr/>
          <p:nvPr/>
        </p:nvSpPr>
        <p:spPr>
          <a:xfrm>
            <a:off x="-1" y="581573"/>
            <a:ext cx="5172075"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Background</a:t>
            </a:r>
          </a:p>
        </p:txBody>
      </p:sp>
      <p:sp>
        <p:nvSpPr>
          <p:cNvPr id="6" name="Rectangle 5">
            <a:extLst>
              <a:ext uri="{FF2B5EF4-FFF2-40B4-BE49-F238E27FC236}">
                <a16:creationId xmlns:a16="http://schemas.microsoft.com/office/drawing/2014/main" id="{26CDB48A-292C-2742-A230-35D9B02480D0}"/>
              </a:ext>
            </a:extLst>
          </p:cNvPr>
          <p:cNvSpPr/>
          <p:nvPr/>
        </p:nvSpPr>
        <p:spPr>
          <a:xfrm>
            <a:off x="1900843" y="2409160"/>
            <a:ext cx="8283064" cy="263750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FD0CDB-A0EE-A744-AF2B-4A35320EAA92}"/>
              </a:ext>
            </a:extLst>
          </p:cNvPr>
          <p:cNvSpPr/>
          <p:nvPr/>
        </p:nvSpPr>
        <p:spPr>
          <a:xfrm>
            <a:off x="1900843" y="2836928"/>
            <a:ext cx="8283064" cy="1754326"/>
          </a:xfrm>
          <a:prstGeom prst="rect">
            <a:avLst/>
          </a:prstGeom>
        </p:spPr>
        <p:txBody>
          <a:bodyPr wrap="square">
            <a:spAutoFit/>
          </a:bodyPr>
          <a:lstStyle/>
          <a:p>
            <a:pPr algn="ctr"/>
            <a:r>
              <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rPr>
              <a:t>5 specific research questions</a:t>
            </a:r>
          </a:p>
        </p:txBody>
      </p:sp>
      <p:sp>
        <p:nvSpPr>
          <p:cNvPr id="9" name="Slide Number Placeholder 8">
            <a:extLst>
              <a:ext uri="{FF2B5EF4-FFF2-40B4-BE49-F238E27FC236}">
                <a16:creationId xmlns:a16="http://schemas.microsoft.com/office/drawing/2014/main" id="{F1A80FA3-E0D5-9442-B918-0CD79AB00E2B}"/>
              </a:ext>
            </a:extLst>
          </p:cNvPr>
          <p:cNvSpPr>
            <a:spLocks noGrp="1"/>
          </p:cNvSpPr>
          <p:nvPr>
            <p:ph type="sldNum" sz="quarter" idx="12"/>
          </p:nvPr>
        </p:nvSpPr>
        <p:spPr/>
        <p:txBody>
          <a:bodyPr/>
          <a:lstStyle/>
          <a:p>
            <a:fld id="{7915E5D8-6E07-4E3B-BBBD-C9B2719DD132}" type="slidenum">
              <a:rPr lang="en-US" smtClean="0"/>
              <a:t>5</a:t>
            </a:fld>
            <a:endParaRPr lang="en-US"/>
          </a:p>
        </p:txBody>
      </p:sp>
    </p:spTree>
    <p:extLst>
      <p:ext uri="{BB962C8B-B14F-4D97-AF65-F5344CB8AC3E}">
        <p14:creationId xmlns:p14="http://schemas.microsoft.com/office/powerpoint/2010/main" val="304520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E7F409-A288-2D4C-A9A7-901819A7561E}"/>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Methods</a:t>
            </a:r>
          </a:p>
        </p:txBody>
      </p:sp>
      <p:graphicFrame>
        <p:nvGraphicFramePr>
          <p:cNvPr id="4" name="Diagram 3">
            <a:extLst>
              <a:ext uri="{FF2B5EF4-FFF2-40B4-BE49-F238E27FC236}">
                <a16:creationId xmlns:a16="http://schemas.microsoft.com/office/drawing/2014/main" id="{1E9F5C06-B14D-DB43-A85B-D57CB83CE171}"/>
              </a:ext>
            </a:extLst>
          </p:cNvPr>
          <p:cNvGraphicFramePr/>
          <p:nvPr>
            <p:extLst>
              <p:ext uri="{D42A27DB-BD31-4B8C-83A1-F6EECF244321}">
                <p14:modId xmlns:p14="http://schemas.microsoft.com/office/powerpoint/2010/main" val="1543889224"/>
              </p:ext>
            </p:extLst>
          </p:nvPr>
        </p:nvGraphicFramePr>
        <p:xfrm>
          <a:off x="1022350" y="1900766"/>
          <a:ext cx="10636250" cy="4214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AA269981-690D-4F49-BEFB-4F9EA41A9E49}"/>
              </a:ext>
            </a:extLst>
          </p:cNvPr>
          <p:cNvPicPr>
            <a:picLocks noChangeAspect="1"/>
          </p:cNvPicPr>
          <p:nvPr/>
        </p:nvPicPr>
        <p:blipFill>
          <a:blip r:embed="rId8">
            <a:lum bright="100000"/>
          </a:blip>
          <a:stretch>
            <a:fillRect/>
          </a:stretch>
        </p:blipFill>
        <p:spPr>
          <a:xfrm>
            <a:off x="1549400" y="2590330"/>
            <a:ext cx="2127250" cy="1378420"/>
          </a:xfrm>
          <a:prstGeom prst="rect">
            <a:avLst/>
          </a:prstGeom>
        </p:spPr>
      </p:pic>
      <p:pic>
        <p:nvPicPr>
          <p:cNvPr id="9" name="Picture 8">
            <a:extLst>
              <a:ext uri="{FF2B5EF4-FFF2-40B4-BE49-F238E27FC236}">
                <a16:creationId xmlns:a16="http://schemas.microsoft.com/office/drawing/2014/main" id="{07398823-6800-D541-B752-90F4EA10E9C6}"/>
              </a:ext>
            </a:extLst>
          </p:cNvPr>
          <p:cNvPicPr>
            <a:picLocks noChangeAspect="1"/>
          </p:cNvPicPr>
          <p:nvPr/>
        </p:nvPicPr>
        <p:blipFill>
          <a:blip r:embed="rId9">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48518" y="2606713"/>
            <a:ext cx="1900766" cy="1470665"/>
          </a:xfrm>
          <a:prstGeom prst="rect">
            <a:avLst/>
          </a:prstGeom>
        </p:spPr>
      </p:pic>
      <p:pic>
        <p:nvPicPr>
          <p:cNvPr id="13" name="Picture 12">
            <a:extLst>
              <a:ext uri="{FF2B5EF4-FFF2-40B4-BE49-F238E27FC236}">
                <a16:creationId xmlns:a16="http://schemas.microsoft.com/office/drawing/2014/main" id="{2691BCD2-DC9F-E94D-81C1-6D68F199A742}"/>
              </a:ext>
            </a:extLst>
          </p:cNvPr>
          <p:cNvPicPr>
            <a:picLocks noChangeAspect="1"/>
          </p:cNvPicPr>
          <p:nvPr/>
        </p:nvPicPr>
        <p:blipFill>
          <a:blip r:embed="rId10">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54650" y="2542842"/>
            <a:ext cx="1815868" cy="1534536"/>
          </a:xfrm>
          <a:prstGeom prst="rect">
            <a:avLst/>
          </a:prstGeom>
        </p:spPr>
      </p:pic>
      <p:sp>
        <p:nvSpPr>
          <p:cNvPr id="15" name="Slide Number Placeholder 14">
            <a:extLst>
              <a:ext uri="{FF2B5EF4-FFF2-40B4-BE49-F238E27FC236}">
                <a16:creationId xmlns:a16="http://schemas.microsoft.com/office/drawing/2014/main" id="{A8AC69E4-5398-2F45-BB56-EF641C2B00A2}"/>
              </a:ext>
            </a:extLst>
          </p:cNvPr>
          <p:cNvSpPr>
            <a:spLocks noGrp="1"/>
          </p:cNvSpPr>
          <p:nvPr>
            <p:ph type="sldNum" sz="quarter" idx="12"/>
          </p:nvPr>
        </p:nvSpPr>
        <p:spPr/>
        <p:txBody>
          <a:bodyPr/>
          <a:lstStyle/>
          <a:p>
            <a:fld id="{7915E5D8-6E07-4E3B-BBBD-C9B2719DD132}" type="slidenum">
              <a:rPr lang="en-US" smtClean="0"/>
              <a:t>6</a:t>
            </a:fld>
            <a:endParaRPr lang="en-US"/>
          </a:p>
        </p:txBody>
      </p:sp>
    </p:spTree>
    <p:extLst>
      <p:ext uri="{BB962C8B-B14F-4D97-AF65-F5344CB8AC3E}">
        <p14:creationId xmlns:p14="http://schemas.microsoft.com/office/powerpoint/2010/main" val="63909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62DED7-BB34-E04E-93AE-887C00D7EFA1}"/>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Methods</a:t>
            </a:r>
          </a:p>
        </p:txBody>
      </p:sp>
      <p:graphicFrame>
        <p:nvGraphicFramePr>
          <p:cNvPr id="4" name="Diagram 3">
            <a:extLst>
              <a:ext uri="{FF2B5EF4-FFF2-40B4-BE49-F238E27FC236}">
                <a16:creationId xmlns:a16="http://schemas.microsoft.com/office/drawing/2014/main" id="{5D18CF5D-2A96-CB4F-99AF-7BCF081CB9A2}"/>
              </a:ext>
            </a:extLst>
          </p:cNvPr>
          <p:cNvGraphicFramePr/>
          <p:nvPr>
            <p:extLst>
              <p:ext uri="{D42A27DB-BD31-4B8C-83A1-F6EECF244321}">
                <p14:modId xmlns:p14="http://schemas.microsoft.com/office/powerpoint/2010/main" val="2460907217"/>
              </p:ext>
            </p:extLst>
          </p:nvPr>
        </p:nvGraphicFramePr>
        <p:xfrm>
          <a:off x="984250" y="1959523"/>
          <a:ext cx="10636250" cy="4214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ED026D3-C898-AD49-8131-580500171CF2}"/>
              </a:ext>
            </a:extLst>
          </p:cNvPr>
          <p:cNvPicPr>
            <a:picLocks noChangeAspect="1"/>
          </p:cNvPicPr>
          <p:nvPr/>
        </p:nvPicPr>
        <p:blipFill>
          <a:blip r:embed="rId8">
            <a:biLevel thresh="75000"/>
            <a:lum bright="100000" contrast="-100000"/>
          </a:blip>
          <a:stretch>
            <a:fillRect/>
          </a:stretch>
        </p:blipFill>
        <p:spPr>
          <a:xfrm>
            <a:off x="9004300" y="2419350"/>
            <a:ext cx="1915160" cy="1651000"/>
          </a:xfrm>
          <a:prstGeom prst="rect">
            <a:avLst/>
          </a:prstGeom>
        </p:spPr>
      </p:pic>
      <p:pic>
        <p:nvPicPr>
          <p:cNvPr id="9" name="Picture 8">
            <a:extLst>
              <a:ext uri="{FF2B5EF4-FFF2-40B4-BE49-F238E27FC236}">
                <a16:creationId xmlns:a16="http://schemas.microsoft.com/office/drawing/2014/main" id="{9994E113-A023-1E41-B390-E46D63A9C88E}"/>
              </a:ext>
            </a:extLst>
          </p:cNvPr>
          <p:cNvPicPr>
            <a:picLocks noChangeAspect="1"/>
          </p:cNvPicPr>
          <p:nvPr/>
        </p:nvPicPr>
        <p:blipFill>
          <a:blip r:embed="rId9">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962149" y="2359025"/>
            <a:ext cx="1362075" cy="1771650"/>
          </a:xfrm>
          <a:prstGeom prst="rect">
            <a:avLst/>
          </a:prstGeom>
        </p:spPr>
      </p:pic>
      <p:pic>
        <p:nvPicPr>
          <p:cNvPr id="11" name="Picture 10">
            <a:extLst>
              <a:ext uri="{FF2B5EF4-FFF2-40B4-BE49-F238E27FC236}">
                <a16:creationId xmlns:a16="http://schemas.microsoft.com/office/drawing/2014/main" id="{1B08A830-F9C9-644A-A8A8-44B61DEE5A03}"/>
              </a:ext>
            </a:extLst>
          </p:cNvPr>
          <p:cNvPicPr>
            <a:picLocks noChangeAspect="1"/>
          </p:cNvPicPr>
          <p:nvPr/>
        </p:nvPicPr>
        <p:blipFill>
          <a:blip r:embed="rId10">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75605" y="2635250"/>
            <a:ext cx="1722120" cy="1435100"/>
          </a:xfrm>
          <a:prstGeom prst="rect">
            <a:avLst/>
          </a:prstGeom>
        </p:spPr>
      </p:pic>
      <p:sp>
        <p:nvSpPr>
          <p:cNvPr id="12" name="Slide Number Placeholder 11">
            <a:extLst>
              <a:ext uri="{FF2B5EF4-FFF2-40B4-BE49-F238E27FC236}">
                <a16:creationId xmlns:a16="http://schemas.microsoft.com/office/drawing/2014/main" id="{4320DF1B-BF5B-DC4C-9D80-7D94E857908D}"/>
              </a:ext>
            </a:extLst>
          </p:cNvPr>
          <p:cNvSpPr>
            <a:spLocks noGrp="1"/>
          </p:cNvSpPr>
          <p:nvPr>
            <p:ph type="sldNum" sz="quarter" idx="12"/>
          </p:nvPr>
        </p:nvSpPr>
        <p:spPr/>
        <p:txBody>
          <a:bodyPr/>
          <a:lstStyle/>
          <a:p>
            <a:fld id="{7915E5D8-6E07-4E3B-BBBD-C9B2719DD132}" type="slidenum">
              <a:rPr lang="en-US" smtClean="0"/>
              <a:t>7</a:t>
            </a:fld>
            <a:endParaRPr lang="en-US"/>
          </a:p>
        </p:txBody>
      </p:sp>
    </p:spTree>
    <p:extLst>
      <p:ext uri="{BB962C8B-B14F-4D97-AF65-F5344CB8AC3E}">
        <p14:creationId xmlns:p14="http://schemas.microsoft.com/office/powerpoint/2010/main" val="415225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E3D59C-7D1F-0643-A6F4-1267B37D1AA4}"/>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Methods</a:t>
            </a:r>
            <a:endParaRPr lang="en-US" dirty="0"/>
          </a:p>
        </p:txBody>
      </p:sp>
      <p:sp>
        <p:nvSpPr>
          <p:cNvPr id="3" name="Content Placeholder 2"/>
          <p:cNvSpPr>
            <a:spLocks noGrp="1"/>
          </p:cNvSpPr>
          <p:nvPr>
            <p:ph idx="1"/>
          </p:nvPr>
        </p:nvSpPr>
        <p:spPr>
          <a:xfrm>
            <a:off x="838200" y="1825625"/>
            <a:ext cx="5638800" cy="4351338"/>
          </a:xfrm>
        </p:spPr>
        <p:txBody>
          <a:bodyPr>
            <a:normAutofit/>
          </a:bodyPr>
          <a:lstStyle/>
          <a:p>
            <a:r>
              <a:rPr lang="en-US" sz="4800" dirty="0">
                <a:solidFill>
                  <a:schemeClr val="bg1"/>
                </a:solidFill>
                <a:latin typeface="Verdana" panose="020B0604030504040204" pitchFamily="34" charset="0"/>
                <a:ea typeface="Verdana" panose="020B0604030504040204" pitchFamily="34" charset="0"/>
                <a:cs typeface="Verdana" panose="020B0604030504040204" pitchFamily="34" charset="0"/>
              </a:rPr>
              <a:t>TNC representative interviews</a:t>
            </a:r>
          </a:p>
          <a:p>
            <a:endParaRPr lang="en-US" sz="4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4800" dirty="0">
                <a:solidFill>
                  <a:schemeClr val="bg1"/>
                </a:solidFill>
                <a:latin typeface="Verdana" panose="020B0604030504040204" pitchFamily="34" charset="0"/>
                <a:ea typeface="Verdana" panose="020B0604030504040204" pitchFamily="34" charset="0"/>
                <a:cs typeface="Verdana" panose="020B0604030504040204" pitchFamily="34" charset="0"/>
              </a:rPr>
              <a:t>Reporting</a:t>
            </a:r>
          </a:p>
        </p:txBody>
      </p:sp>
      <p:pic>
        <p:nvPicPr>
          <p:cNvPr id="6" name="Picture 5">
            <a:extLst>
              <a:ext uri="{FF2B5EF4-FFF2-40B4-BE49-F238E27FC236}">
                <a16:creationId xmlns:a16="http://schemas.microsoft.com/office/drawing/2014/main" id="{4841B890-7C57-4A46-91C3-EB6211C2807F}"/>
              </a:ext>
            </a:extLst>
          </p:cNvPr>
          <p:cNvPicPr>
            <a:picLocks noChangeAspect="1"/>
          </p:cNvPicPr>
          <p:nvPr/>
        </p:nvPicPr>
        <p:blipFill>
          <a:blip r:embed="rId3">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477000" y="1825625"/>
            <a:ext cx="5277854" cy="2785534"/>
          </a:xfrm>
          <a:prstGeom prst="rect">
            <a:avLst/>
          </a:prstGeom>
        </p:spPr>
      </p:pic>
      <p:sp>
        <p:nvSpPr>
          <p:cNvPr id="7" name="Slide Number Placeholder 6">
            <a:extLst>
              <a:ext uri="{FF2B5EF4-FFF2-40B4-BE49-F238E27FC236}">
                <a16:creationId xmlns:a16="http://schemas.microsoft.com/office/drawing/2014/main" id="{D2C1C1CA-2256-C244-8E67-F9EBBBB863C1}"/>
              </a:ext>
            </a:extLst>
          </p:cNvPr>
          <p:cNvSpPr>
            <a:spLocks noGrp="1"/>
          </p:cNvSpPr>
          <p:nvPr>
            <p:ph type="sldNum" sz="quarter" idx="12"/>
          </p:nvPr>
        </p:nvSpPr>
        <p:spPr/>
        <p:txBody>
          <a:bodyPr/>
          <a:lstStyle/>
          <a:p>
            <a:fld id="{7915E5D8-6E07-4E3B-BBBD-C9B2719DD132}" type="slidenum">
              <a:rPr lang="en-US" smtClean="0"/>
              <a:t>8</a:t>
            </a:fld>
            <a:endParaRPr lang="en-US"/>
          </a:p>
        </p:txBody>
      </p:sp>
    </p:spTree>
    <p:extLst>
      <p:ext uri="{BB962C8B-B14F-4D97-AF65-F5344CB8AC3E}">
        <p14:creationId xmlns:p14="http://schemas.microsoft.com/office/powerpoint/2010/main" val="110891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A817FB-9F7E-8441-82A2-C1980060F4A0}"/>
              </a:ext>
            </a:extLst>
          </p:cNvPr>
          <p:cNvPicPr>
            <a:picLocks noChangeAspect="1"/>
          </p:cNvPicPr>
          <p:nvPr/>
        </p:nvPicPr>
        <p:blipFill>
          <a:blip r:embed="rId3">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0739" y="3910330"/>
            <a:ext cx="11990522" cy="2947670"/>
          </a:xfrm>
          <a:prstGeom prst="rect">
            <a:avLst/>
          </a:prstGeom>
        </p:spPr>
      </p:pic>
      <p:sp>
        <p:nvSpPr>
          <p:cNvPr id="4" name="Rectangle 3">
            <a:extLst>
              <a:ext uri="{FF2B5EF4-FFF2-40B4-BE49-F238E27FC236}">
                <a16:creationId xmlns:a16="http://schemas.microsoft.com/office/drawing/2014/main" id="{2D675C7E-8B1D-7B4F-B853-9AC0668B9AF5}"/>
              </a:ext>
            </a:extLst>
          </p:cNvPr>
          <p:cNvSpPr/>
          <p:nvPr/>
        </p:nvSpPr>
        <p:spPr>
          <a:xfrm>
            <a:off x="-1" y="581573"/>
            <a:ext cx="3924301" cy="892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Results</a:t>
            </a:r>
          </a:p>
        </p:txBody>
      </p:sp>
      <p:sp>
        <p:nvSpPr>
          <p:cNvPr id="3" name="Content Placeholder 2"/>
          <p:cNvSpPr>
            <a:spLocks noGrp="1"/>
          </p:cNvSpPr>
          <p:nvPr>
            <p:ph idx="1"/>
          </p:nvPr>
        </p:nvSpPr>
        <p:spPr>
          <a:xfrm>
            <a:off x="3276600" y="2225675"/>
            <a:ext cx="5524500" cy="1069975"/>
          </a:xfrm>
        </p:spPr>
        <p:txBody>
          <a:bodyPr>
            <a:normAutofit/>
          </a:bodyPr>
          <a:lstStyle/>
          <a:p>
            <a:pPr marL="0" indent="0" algn="ctr">
              <a:buNone/>
            </a:pPr>
            <a:r>
              <a:rPr lang="en-US" sz="5400" dirty="0">
                <a:solidFill>
                  <a:schemeClr val="bg1"/>
                </a:solidFill>
                <a:latin typeface="Verdana" panose="020B0604030504040204" pitchFamily="34" charset="0"/>
                <a:ea typeface="Verdana" panose="020B0604030504040204" pitchFamily="34" charset="0"/>
                <a:cs typeface="Verdana" panose="020B0604030504040204" pitchFamily="34" charset="0"/>
              </a:rPr>
              <a:t>Demographics</a:t>
            </a:r>
          </a:p>
        </p:txBody>
      </p:sp>
      <p:sp>
        <p:nvSpPr>
          <p:cNvPr id="10" name="Slide Number Placeholder 9">
            <a:extLst>
              <a:ext uri="{FF2B5EF4-FFF2-40B4-BE49-F238E27FC236}">
                <a16:creationId xmlns:a16="http://schemas.microsoft.com/office/drawing/2014/main" id="{437EA213-5CFE-424A-8F36-1798D913FA56}"/>
              </a:ext>
            </a:extLst>
          </p:cNvPr>
          <p:cNvSpPr>
            <a:spLocks noGrp="1"/>
          </p:cNvSpPr>
          <p:nvPr>
            <p:ph type="sldNum" sz="quarter" idx="12"/>
          </p:nvPr>
        </p:nvSpPr>
        <p:spPr/>
        <p:txBody>
          <a:bodyPr/>
          <a:lstStyle/>
          <a:p>
            <a:fld id="{7915E5D8-6E07-4E3B-BBBD-C9B2719DD132}" type="slidenum">
              <a:rPr lang="en-US" smtClean="0"/>
              <a:t>9</a:t>
            </a:fld>
            <a:endParaRPr lang="en-US"/>
          </a:p>
        </p:txBody>
      </p:sp>
      <p:sp>
        <p:nvSpPr>
          <p:cNvPr id="11" name="Rectangle 10">
            <a:extLst>
              <a:ext uri="{FF2B5EF4-FFF2-40B4-BE49-F238E27FC236}">
                <a16:creationId xmlns:a16="http://schemas.microsoft.com/office/drawing/2014/main" id="{CA7E3990-7B91-C94B-87DA-6BD710120E77}"/>
              </a:ext>
            </a:extLst>
          </p:cNvPr>
          <p:cNvSpPr/>
          <p:nvPr/>
        </p:nvSpPr>
        <p:spPr>
          <a:xfrm>
            <a:off x="11441151" y="6198393"/>
            <a:ext cx="748608" cy="68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5D94316A-192A-8A42-9B5D-EBF27A6EFF31}"/>
              </a:ext>
            </a:extLst>
          </p:cNvPr>
          <p:cNvSpPr txBox="1">
            <a:spLocks/>
          </p:cNvSpPr>
          <p:nvPr/>
        </p:nvSpPr>
        <p:spPr>
          <a:xfrm>
            <a:off x="11553263" y="6356350"/>
            <a:ext cx="551329"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732341-1CF5-7F4E-83C5-C1A259CA1AA3}" type="slidenum">
              <a:rPr lang="en-US" smtClean="0"/>
              <a:pPr/>
              <a:t>9</a:t>
            </a:fld>
            <a:endParaRPr lang="en-US" dirty="0"/>
          </a:p>
        </p:txBody>
      </p:sp>
    </p:spTree>
    <p:extLst>
      <p:ext uri="{BB962C8B-B14F-4D97-AF65-F5344CB8AC3E}">
        <p14:creationId xmlns:p14="http://schemas.microsoft.com/office/powerpoint/2010/main" val="3909941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3491221B9514A9587B3B2C8E318FD" ma:contentTypeVersion="4" ma:contentTypeDescription="Create a new document." ma:contentTypeScope="" ma:versionID="556aeb3da88c41478d96af1d9e09d322">
  <xsd:schema xmlns:xsd="http://www.w3.org/2001/XMLSchema" xmlns:xs="http://www.w3.org/2001/XMLSchema" xmlns:p="http://schemas.microsoft.com/office/2006/metadata/properties" xmlns:ns2="0f56feb4-0a99-497a-8add-1de41f91c858" xmlns:ns3="718303a1-e773-4b04-8e4a-03ba157a80b8" targetNamespace="http://schemas.microsoft.com/office/2006/metadata/properties" ma:root="true" ma:fieldsID="3a249890e0202d7ed49e73543087bae4" ns2:_="" ns3:_="">
    <xsd:import namespace="0f56feb4-0a99-497a-8add-1de41f91c858"/>
    <xsd:import namespace="718303a1-e773-4b04-8e4a-03ba157a80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6feb4-0a99-497a-8add-1de41f91c85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8303a1-e773-4b04-8e4a-03ba157a8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18303a1-e773-4b04-8e4a-03ba157a80b8">
      <UserInfo>
        <DisplayName/>
        <AccountId xsi:nil="true"/>
        <AccountType/>
      </UserInfo>
    </SharedWithUsers>
  </documentManagement>
</p:properties>
</file>

<file path=customXml/itemProps1.xml><?xml version="1.0" encoding="utf-8"?>
<ds:datastoreItem xmlns:ds="http://schemas.openxmlformats.org/officeDocument/2006/customXml" ds:itemID="{C2C486B7-4C1F-4213-9B6F-68D01D8466BE}"/>
</file>

<file path=customXml/itemProps2.xml><?xml version="1.0" encoding="utf-8"?>
<ds:datastoreItem xmlns:ds="http://schemas.openxmlformats.org/officeDocument/2006/customXml" ds:itemID="{E58AA783-3F19-4A1F-9756-4972DE779BE5}"/>
</file>

<file path=customXml/itemProps3.xml><?xml version="1.0" encoding="utf-8"?>
<ds:datastoreItem xmlns:ds="http://schemas.openxmlformats.org/officeDocument/2006/customXml" ds:itemID="{3C660674-424D-4D6A-B299-515A1F77E75F}"/>
</file>

<file path=docProps/app.xml><?xml version="1.0" encoding="utf-8"?>
<Properties xmlns="http://schemas.openxmlformats.org/officeDocument/2006/extended-properties" xmlns:vt="http://schemas.openxmlformats.org/officeDocument/2006/docPropsVTypes">
  <TotalTime>3936</TotalTime>
  <Words>733</Words>
  <Application>Microsoft Macintosh PowerPoint</Application>
  <PresentationFormat>Widescreen</PresentationFormat>
  <Paragraphs>166</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Verdana</vt:lpstr>
      <vt:lpstr>Office Theme</vt:lpstr>
      <vt:lpstr>Safety Perceptions of Ridesharing Companies by Individuals with Visual Impairment </vt:lpstr>
      <vt:lpstr>Overview</vt:lpstr>
      <vt:lpstr>Background</vt:lpstr>
      <vt:lpstr>Background</vt:lpstr>
      <vt:lpstr>Background</vt:lpstr>
      <vt:lpstr>Methods</vt:lpstr>
      <vt:lpstr>Methods</vt:lpstr>
      <vt:lpstr>Methods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Future Research</vt:lpstr>
      <vt:lpstr>Future Research</vt:lpstr>
      <vt:lpstr>Questions and Answers</vt:lpstr>
      <vt:lpstr>Contact information</vt:lpstr>
    </vt:vector>
  </TitlesOfParts>
  <Company>Texas A&amp;M Transportation Institute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Simek, Chris</dc:creator>
  <cp:lastModifiedBy>Nelson, Vicky</cp:lastModifiedBy>
  <cp:revision>50</cp:revision>
  <dcterms:created xsi:type="dcterms:W3CDTF">2018-08-03T21:35:25Z</dcterms:created>
  <dcterms:modified xsi:type="dcterms:W3CDTF">2018-08-23T20:37:53Z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0x0101009803491221B9514A9587B3B2C8E318FD</vt:lpwstr>
  </property>
  <property fmtid="{D5CDD505-2E9C-101B-9397-08002B2CF9AE}" pid="3" name="Order">
    <vt:r8>6900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