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60" r:id="rId28"/>
    <p:sldId id="287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DA29-BCEF-434C-B4F5-997F2031FC2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BF7F-8439-4A3E-9F37-0631D42F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2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0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5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F094-E0C2-457D-BB7C-84E97D5A2D8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AB4B-1B56-4270-A468-FC52500DF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B0DA58-7D77-4650-AB23-474E990AEF12}"/>
              </a:ext>
            </a:extLst>
          </p:cNvPr>
          <p:cNvSpPr txBox="1">
            <a:spLocks/>
          </p:cNvSpPr>
          <p:nvPr/>
        </p:nvSpPr>
        <p:spPr>
          <a:xfrm>
            <a:off x="829235" y="10363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Motorcycle Crash Data Analysis: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929739-1283-4226-A590-E302EDB2EDA7}"/>
              </a:ext>
            </a:extLst>
          </p:cNvPr>
          <p:cNvSpPr txBox="1">
            <a:spLocks/>
          </p:cNvSpPr>
          <p:nvPr/>
        </p:nvSpPr>
        <p:spPr>
          <a:xfrm>
            <a:off x="829235" y="21640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Calibri"/>
              </a:rPr>
              <a:t>to Support Development of a Retrofit Concrete Barrier System for Freeway Ramps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2407C85-C704-469E-886B-0CE69188033B}"/>
              </a:ext>
            </a:extLst>
          </p:cNvPr>
          <p:cNvSpPr txBox="1">
            <a:spLocks/>
          </p:cNvSpPr>
          <p:nvPr/>
        </p:nvSpPr>
        <p:spPr>
          <a:xfrm>
            <a:off x="1515035" y="41148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Authors: Jonathon Wilson, Heather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Sulaica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Marcie Perez, Chiara Silvestri Dobrovolny Ph.D.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E4B26-C67C-4269-8FD8-1C0E437387AE}"/>
              </a:ext>
            </a:extLst>
          </p:cNvPr>
          <p:cNvGrpSpPr/>
          <p:nvPr/>
        </p:nvGrpSpPr>
        <p:grpSpPr>
          <a:xfrm>
            <a:off x="2112405" y="5394960"/>
            <a:ext cx="4919190" cy="1209623"/>
            <a:chOff x="2326341" y="5394960"/>
            <a:chExt cx="4919190" cy="1209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44F644-EFD9-408E-924B-71F5C03E7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41" y="5394960"/>
              <a:ext cx="1784105" cy="1209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4DE301-6A9F-4669-BB36-48FE6213E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828" y="5724873"/>
              <a:ext cx="2847703" cy="549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83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633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All KA for Flyovers/Connectors with Various Median Widths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5" y="1166353"/>
            <a:ext cx="8510491" cy="4066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C454C-E31E-449B-BBC9-4308419676BA}"/>
              </a:ext>
            </a:extLst>
          </p:cNvPr>
          <p:cNvSpPr txBox="1"/>
          <p:nvPr/>
        </p:nvSpPr>
        <p:spPr>
          <a:xfrm>
            <a:off x="562110" y="5531997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data sample appears to indicate a higher risk to riders when the median width is not optimal, however no conclusion can be drawn due to limiting sample size.</a:t>
            </a:r>
          </a:p>
        </p:txBody>
      </p:sp>
    </p:spTree>
    <p:extLst>
      <p:ext uri="{BB962C8B-B14F-4D97-AF65-F5344CB8AC3E}">
        <p14:creationId xmlns:p14="http://schemas.microsoft.com/office/powerpoint/2010/main" val="65435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686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Variation of Contributing Factors Resulting in KA on Flyovers/Connectors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2" y="1151993"/>
            <a:ext cx="7843468" cy="4554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C454C-E31E-449B-BBC9-4308419676BA}"/>
              </a:ext>
            </a:extLst>
          </p:cNvPr>
          <p:cNvSpPr txBox="1"/>
          <p:nvPr/>
        </p:nvSpPr>
        <p:spPr>
          <a:xfrm>
            <a:off x="562110" y="5894306"/>
            <a:ext cx="801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leading contributing factor according to the crash data was Speeding.</a:t>
            </a:r>
          </a:p>
        </p:txBody>
      </p:sp>
    </p:spTree>
    <p:extLst>
      <p:ext uri="{BB962C8B-B14F-4D97-AF65-F5344CB8AC3E}">
        <p14:creationId xmlns:p14="http://schemas.microsoft.com/office/powerpoint/2010/main" val="204932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Crash Data Analysis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solidFill>
                  <a:srgbClr val="800000"/>
                </a:solidFill>
                <a:latin typeface="+mn-lt"/>
              </a:rPr>
              <a:t>Curves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BEE6-1EB4-478C-904E-1A95AEC21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distribution of fatal to incapacitating injuries recorded – </a:t>
            </a:r>
            <a:r>
              <a:rPr lang="en-US" dirty="0">
                <a:solidFill>
                  <a:srgbClr val="800000"/>
                </a:solidFill>
              </a:rPr>
              <a:t>26% Fatal </a:t>
            </a:r>
            <a:r>
              <a:rPr lang="en-US" dirty="0"/>
              <a:t>and </a:t>
            </a:r>
            <a:r>
              <a:rPr lang="en-US" dirty="0">
                <a:solidFill>
                  <a:srgbClr val="E87722"/>
                </a:solidFill>
              </a:rPr>
              <a:t>74% incapacitating</a:t>
            </a:r>
          </a:p>
          <a:p>
            <a:r>
              <a:rPr lang="en-US" dirty="0"/>
              <a:t>The distribution of accidents on curves with varying locations</a:t>
            </a:r>
          </a:p>
          <a:p>
            <a:pPr lvl="1"/>
            <a:r>
              <a:rPr lang="en-US" dirty="0"/>
              <a:t>35% U.S. and state highways</a:t>
            </a:r>
          </a:p>
          <a:p>
            <a:pPr lvl="1"/>
            <a:r>
              <a:rPr lang="en-US" dirty="0"/>
              <a:t>18% Interstates</a:t>
            </a:r>
          </a:p>
          <a:p>
            <a:pPr lvl="1"/>
            <a:r>
              <a:rPr lang="en-US" dirty="0"/>
              <a:t>47% Farm to Market roads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00F79-8E7E-4EA0-8F3A-47FE4FBE96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3" y="3429000"/>
            <a:ext cx="23032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6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10" y="365127"/>
            <a:ext cx="8394580" cy="49751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All Fatal and Incapacitating Injuries on Curves from 2014 to 2016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5" y="1362972"/>
            <a:ext cx="8732470" cy="37437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BB8616-FB4C-463F-9022-79BFB28C9873}"/>
              </a:ext>
            </a:extLst>
          </p:cNvPr>
          <p:cNvSpPr txBox="1">
            <a:spLocks/>
          </p:cNvSpPr>
          <p:nvPr/>
        </p:nvSpPr>
        <p:spPr>
          <a:xfrm>
            <a:off x="998129" y="5193321"/>
            <a:ext cx="7268512" cy="129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Incapacitating injuries experienced a downward slope between 2014-2015, but steadied out between 2015-2016.</a:t>
            </a:r>
          </a:p>
        </p:txBody>
      </p:sp>
    </p:spTree>
    <p:extLst>
      <p:ext uri="{BB962C8B-B14F-4D97-AF65-F5344CB8AC3E}">
        <p14:creationId xmlns:p14="http://schemas.microsoft.com/office/powerpoint/2010/main" val="171807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3" y="1046563"/>
            <a:ext cx="5577840" cy="2382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4165-91A9-40BA-A497-A57D6629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47" y="4052985"/>
            <a:ext cx="5577840" cy="2593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C789E-F37B-42FB-AB3A-50749A0A15C2}"/>
              </a:ext>
            </a:extLst>
          </p:cNvPr>
          <p:cNvSpPr txBox="1"/>
          <p:nvPr/>
        </p:nvSpPr>
        <p:spPr>
          <a:xfrm>
            <a:off x="278058" y="413979"/>
            <a:ext cx="858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Road Alignment Configurations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E653E-A0A5-40A2-8ED9-3084CAE82B71}"/>
              </a:ext>
            </a:extLst>
          </p:cNvPr>
          <p:cNvSpPr txBox="1"/>
          <p:nvPr/>
        </p:nvSpPr>
        <p:spPr>
          <a:xfrm>
            <a:off x="457753" y="3510160"/>
            <a:ext cx="82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Roadway Functional Classifications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F8FF95-7D50-4716-B96D-14755E0FBA48}"/>
              </a:ext>
            </a:extLst>
          </p:cNvPr>
          <p:cNvSpPr txBox="1">
            <a:spLocks/>
          </p:cNvSpPr>
          <p:nvPr/>
        </p:nvSpPr>
        <p:spPr>
          <a:xfrm>
            <a:off x="6182047" y="814702"/>
            <a:ext cx="2683895" cy="2652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The Curve Level configuration reached a high of 167 incapacitating and 65 fatal injuries.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57D722-84E7-4D53-9A94-44BC63B6A927}"/>
              </a:ext>
            </a:extLst>
          </p:cNvPr>
          <p:cNvSpPr txBox="1">
            <a:spLocks/>
          </p:cNvSpPr>
          <p:nvPr/>
        </p:nvSpPr>
        <p:spPr>
          <a:xfrm>
            <a:off x="408913" y="3854741"/>
            <a:ext cx="2683895" cy="2791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Main/Proper Lane crashes yielded the highest number of KA injuries by an overwhelming amount. </a:t>
            </a:r>
          </a:p>
        </p:txBody>
      </p:sp>
    </p:spTree>
    <p:extLst>
      <p:ext uri="{BB962C8B-B14F-4D97-AF65-F5344CB8AC3E}">
        <p14:creationId xmlns:p14="http://schemas.microsoft.com/office/powerpoint/2010/main" val="56024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All Fatal and Incapacitating Injuries for Various Curve Types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9" y="1130060"/>
            <a:ext cx="7959723" cy="38560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F71899-5FE4-4435-9272-521B4E07962B}"/>
              </a:ext>
            </a:extLst>
          </p:cNvPr>
          <p:cNvSpPr txBox="1">
            <a:spLocks/>
          </p:cNvSpPr>
          <p:nvPr/>
        </p:nvSpPr>
        <p:spPr>
          <a:xfrm>
            <a:off x="1019695" y="5244858"/>
            <a:ext cx="7104610" cy="664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+mn-lt"/>
              </a:rPr>
              <a:t>N – Normal Curve		P – PI Curve	S – Spiral Curve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latin typeface="+mn-lt"/>
              </a:rPr>
              <a:t>The vast majority of injuries that happened on curves were type N.</a:t>
            </a:r>
          </a:p>
        </p:txBody>
      </p:sp>
    </p:spTree>
    <p:extLst>
      <p:ext uri="{BB962C8B-B14F-4D97-AF65-F5344CB8AC3E}">
        <p14:creationId xmlns:p14="http://schemas.microsoft.com/office/powerpoint/2010/main" val="60916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0" y="640286"/>
            <a:ext cx="4937760" cy="2788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4165-91A9-40BA-A497-A57D6629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0" y="3890665"/>
            <a:ext cx="4937760" cy="2884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C789E-F37B-42FB-AB3A-50749A0A15C2}"/>
              </a:ext>
            </a:extLst>
          </p:cNvPr>
          <p:cNvSpPr txBox="1"/>
          <p:nvPr/>
        </p:nvSpPr>
        <p:spPr>
          <a:xfrm>
            <a:off x="239239" y="250077"/>
            <a:ext cx="866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Weather Conditions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E653E-A0A5-40A2-8ED9-3084CAE82B71}"/>
              </a:ext>
            </a:extLst>
          </p:cNvPr>
          <p:cNvSpPr txBox="1"/>
          <p:nvPr/>
        </p:nvSpPr>
        <p:spPr>
          <a:xfrm>
            <a:off x="239239" y="3429000"/>
            <a:ext cx="866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Lighting Conditions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290B52-1705-4AC0-8214-ED0FC21159F6}"/>
              </a:ext>
            </a:extLst>
          </p:cNvPr>
          <p:cNvSpPr txBox="1">
            <a:spLocks/>
          </p:cNvSpPr>
          <p:nvPr/>
        </p:nvSpPr>
        <p:spPr>
          <a:xfrm>
            <a:off x="452130" y="690318"/>
            <a:ext cx="2683895" cy="2791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The most common weather condition for accidents is Clear with 131 fatal cases and 367 incapacitating cases.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05CC9E-899A-49D0-8A90-375DFD10F896}"/>
              </a:ext>
            </a:extLst>
          </p:cNvPr>
          <p:cNvSpPr/>
          <p:nvPr/>
        </p:nvSpPr>
        <p:spPr>
          <a:xfrm>
            <a:off x="325000" y="3922375"/>
            <a:ext cx="2811025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Daylight conditions proved to have the most incapacitating injuries. Dark, Not Lighted had a large number of motorcyclist injuries.</a:t>
            </a:r>
          </a:p>
        </p:txBody>
      </p:sp>
    </p:spTree>
    <p:extLst>
      <p:ext uri="{BB962C8B-B14F-4D97-AF65-F5344CB8AC3E}">
        <p14:creationId xmlns:p14="http://schemas.microsoft.com/office/powerpoint/2010/main" val="71848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86" y="750436"/>
            <a:ext cx="4751523" cy="2685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4165-91A9-40BA-A497-A57D6629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69" y="3866370"/>
            <a:ext cx="5577840" cy="2732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C789E-F37B-42FB-AB3A-50749A0A15C2}"/>
              </a:ext>
            </a:extLst>
          </p:cNvPr>
          <p:cNvSpPr txBox="1"/>
          <p:nvPr/>
        </p:nvSpPr>
        <p:spPr>
          <a:xfrm>
            <a:off x="249591" y="259393"/>
            <a:ext cx="864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Road Base Material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E653E-A0A5-40A2-8ED9-3084CAE82B71}"/>
              </a:ext>
            </a:extLst>
          </p:cNvPr>
          <p:cNvSpPr txBox="1"/>
          <p:nvPr/>
        </p:nvSpPr>
        <p:spPr>
          <a:xfrm>
            <a:off x="249591" y="3465242"/>
            <a:ext cx="865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All KA on Curves for Various Road Surface Types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4D759B-31B3-4EC4-819A-ED5CB8D24812}"/>
              </a:ext>
            </a:extLst>
          </p:cNvPr>
          <p:cNvSpPr txBox="1">
            <a:spLocks/>
          </p:cNvSpPr>
          <p:nvPr/>
        </p:nvSpPr>
        <p:spPr>
          <a:xfrm>
            <a:off x="632674" y="852148"/>
            <a:ext cx="2683895" cy="120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Flex Base proves to be the most dangerous road base type.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4DD73-E800-48E5-B702-AC4FEB288976}"/>
              </a:ext>
            </a:extLst>
          </p:cNvPr>
          <p:cNvSpPr txBox="1">
            <a:spLocks/>
          </p:cNvSpPr>
          <p:nvPr/>
        </p:nvSpPr>
        <p:spPr>
          <a:xfrm>
            <a:off x="441133" y="4235775"/>
            <a:ext cx="2683895" cy="182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Both High Type Flexible and Low Type Bituminous Surface-Treated produced the most incapacitating injuries.</a:t>
            </a:r>
          </a:p>
        </p:txBody>
      </p:sp>
    </p:spTree>
    <p:extLst>
      <p:ext uri="{BB962C8B-B14F-4D97-AF65-F5344CB8AC3E}">
        <p14:creationId xmlns:p14="http://schemas.microsoft.com/office/powerpoint/2010/main" val="6274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346"/>
            <a:ext cx="7886700" cy="5147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All KA on Curves for Harmful Events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870669"/>
            <a:ext cx="7886700" cy="43396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354DB5-6FFC-4157-88A8-3AAF87A9B081}"/>
              </a:ext>
            </a:extLst>
          </p:cNvPr>
          <p:cNvSpPr txBox="1">
            <a:spLocks/>
          </p:cNvSpPr>
          <p:nvPr/>
        </p:nvSpPr>
        <p:spPr>
          <a:xfrm>
            <a:off x="628650" y="5390909"/>
            <a:ext cx="7886700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Excluding cases of overturning, Fixed Objects resulted in the most collisions. Fatal cases are more common when involving Fixed Objects rather than any other event.</a:t>
            </a:r>
          </a:p>
        </p:txBody>
      </p:sp>
    </p:spTree>
    <p:extLst>
      <p:ext uri="{BB962C8B-B14F-4D97-AF65-F5344CB8AC3E}">
        <p14:creationId xmlns:p14="http://schemas.microsoft.com/office/powerpoint/2010/main" val="393966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79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All KA on Curves for Objects Struck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4" y="923027"/>
            <a:ext cx="7116792" cy="4062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A88BB9-CA2B-4C9E-955E-F45D0B756581}"/>
              </a:ext>
            </a:extLst>
          </p:cNvPr>
          <p:cNvSpPr txBox="1">
            <a:spLocks/>
          </p:cNvSpPr>
          <p:nvPr/>
        </p:nvSpPr>
        <p:spPr>
          <a:xfrm>
            <a:off x="628650" y="5244810"/>
            <a:ext cx="7886700" cy="45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dirty="0">
                <a:latin typeface="+mn-lt"/>
              </a:rPr>
              <a:t>A large majority of accidents occurred as a result of overturning. The remaining collisions had a tendency to involve fixed objects.</a:t>
            </a:r>
          </a:p>
        </p:txBody>
      </p:sp>
    </p:spTree>
    <p:extLst>
      <p:ext uri="{BB962C8B-B14F-4D97-AF65-F5344CB8AC3E}">
        <p14:creationId xmlns:p14="http://schemas.microsoft.com/office/powerpoint/2010/main" val="366411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A687-75C7-4418-974C-A6F2BFC9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4643-FF55-456A-A68F-774DD654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This project was funded by the Safety through Disruption (Safe-D) National University Transportation Center, a grant from the U.S. Department of Transportation – Office of the Assistant Secretary for Research and Technology, University Transportation Centers Program, and, in part, with general revenue funds from the State of Texas.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9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4" y="495641"/>
            <a:ext cx="4846320" cy="2790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4165-91A9-40BA-A497-A57D6629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4" y="3844500"/>
            <a:ext cx="4846320" cy="296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C789E-F37B-42FB-AB3A-50749A0A15C2}"/>
              </a:ext>
            </a:extLst>
          </p:cNvPr>
          <p:cNvSpPr txBox="1"/>
          <p:nvPr/>
        </p:nvSpPr>
        <p:spPr>
          <a:xfrm>
            <a:off x="0" y="95531"/>
            <a:ext cx="574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00"/>
                </a:solidFill>
              </a:rPr>
              <a:t>Distribution of Fatalities for Different Speed Limits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E653E-A0A5-40A2-8ED9-3084CAE82B71}"/>
              </a:ext>
            </a:extLst>
          </p:cNvPr>
          <p:cNvSpPr txBox="1"/>
          <p:nvPr/>
        </p:nvSpPr>
        <p:spPr>
          <a:xfrm>
            <a:off x="765451" y="3217656"/>
            <a:ext cx="417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00000"/>
                </a:solidFill>
              </a:rPr>
              <a:t>Distribution of Incapacitations for Different Speed Limits</a:t>
            </a:r>
            <a:endParaRPr lang="en-US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CB843E-B5E6-4B41-AE6C-1AD5D87ABB90}"/>
              </a:ext>
            </a:extLst>
          </p:cNvPr>
          <p:cNvSpPr txBox="1">
            <a:spLocks/>
          </p:cNvSpPr>
          <p:nvPr/>
        </p:nvSpPr>
        <p:spPr>
          <a:xfrm>
            <a:off x="5710688" y="2160915"/>
            <a:ext cx="2903579" cy="2536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For both fatal and incapacitating cases, the highest amount of accidents occurred between speed limit ranges 50 to 60 mph.</a:t>
            </a:r>
          </a:p>
        </p:txBody>
      </p:sp>
    </p:spTree>
    <p:extLst>
      <p:ext uri="{BB962C8B-B14F-4D97-AF65-F5344CB8AC3E}">
        <p14:creationId xmlns:p14="http://schemas.microsoft.com/office/powerpoint/2010/main" val="29668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2" y="201225"/>
            <a:ext cx="8308316" cy="75630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Various Primary Contributing Factors Resulting in KA on Curves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9" y="957533"/>
            <a:ext cx="8308019" cy="4411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905ED-E1DA-4754-A73C-B80C21E15EAB}"/>
              </a:ext>
            </a:extLst>
          </p:cNvPr>
          <p:cNvSpPr txBox="1"/>
          <p:nvPr/>
        </p:nvSpPr>
        <p:spPr>
          <a:xfrm>
            <a:off x="562111" y="5747657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leading contributing factor according to the crash data was Excessive Speed followed by Mishandling.</a:t>
            </a:r>
          </a:p>
        </p:txBody>
      </p:sp>
    </p:spTree>
    <p:extLst>
      <p:ext uri="{BB962C8B-B14F-4D97-AF65-F5344CB8AC3E}">
        <p14:creationId xmlns:p14="http://schemas.microsoft.com/office/powerpoint/2010/main" val="63481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31" y="485896"/>
            <a:ext cx="8446339" cy="10409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Distribution of Secondary Contributing Factors for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+mn-lt"/>
              </a:rPr>
              <a:t>Primary Factor “Under the Influence”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6" y="1526875"/>
            <a:ext cx="8202427" cy="4002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40339-8B5F-4F66-9050-58EBF445E4DF}"/>
              </a:ext>
            </a:extLst>
          </p:cNvPr>
          <p:cNvSpPr txBox="1"/>
          <p:nvPr/>
        </p:nvSpPr>
        <p:spPr>
          <a:xfrm>
            <a:off x="562111" y="5747657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Collisions regarding drivers Under the Influence have a high correlation to Excessive Speed as well as Unsafe Maneuvering </a:t>
            </a:r>
          </a:p>
        </p:txBody>
      </p:sp>
    </p:spTree>
    <p:extLst>
      <p:ext uri="{BB962C8B-B14F-4D97-AF65-F5344CB8AC3E}">
        <p14:creationId xmlns:p14="http://schemas.microsoft.com/office/powerpoint/2010/main" val="376980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27421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Distribution of Secondary Contributing Factors for Primary Factor “Faulty/Unsafe Maneuvering”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7" y="1271829"/>
            <a:ext cx="8196626" cy="4000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E1506-478D-4AE9-9CF3-55F0F7A20FD8}"/>
              </a:ext>
            </a:extLst>
          </p:cNvPr>
          <p:cNvSpPr txBox="1"/>
          <p:nvPr/>
        </p:nvSpPr>
        <p:spPr>
          <a:xfrm>
            <a:off x="562110" y="5586171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Following Unsafe Maneuvering as the primary factor, Excessive Speed is a frequent secondary factor</a:t>
            </a:r>
          </a:p>
        </p:txBody>
      </p:sp>
    </p:spTree>
    <p:extLst>
      <p:ext uri="{BB962C8B-B14F-4D97-AF65-F5344CB8AC3E}">
        <p14:creationId xmlns:p14="http://schemas.microsoft.com/office/powerpoint/2010/main" val="325527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96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Distribution of Secondary Contributing Factors for Primary Factor “Involved Excessive Speed”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" y="1393025"/>
            <a:ext cx="8270144" cy="4380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F17F9-B980-4296-83C6-136DE36F57F9}"/>
              </a:ext>
            </a:extLst>
          </p:cNvPr>
          <p:cNvSpPr txBox="1"/>
          <p:nvPr/>
        </p:nvSpPr>
        <p:spPr>
          <a:xfrm>
            <a:off x="562110" y="5859800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addition to Excessive Speed, Unsafe Maneuvering is a supplementary contributor for collisions.</a:t>
            </a:r>
          </a:p>
        </p:txBody>
      </p:sp>
    </p:spTree>
    <p:extLst>
      <p:ext uri="{BB962C8B-B14F-4D97-AF65-F5344CB8AC3E}">
        <p14:creationId xmlns:p14="http://schemas.microsoft.com/office/powerpoint/2010/main" val="263078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" y="304741"/>
            <a:ext cx="86139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Distribution of Secondary Contributing Factors for Primary Factor “Other”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5" y="1525656"/>
            <a:ext cx="8324490" cy="334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694789-A187-4540-817B-F53BA6509566}"/>
              </a:ext>
            </a:extLst>
          </p:cNvPr>
          <p:cNvSpPr txBox="1"/>
          <p:nvPr/>
        </p:nvSpPr>
        <p:spPr>
          <a:xfrm>
            <a:off x="594242" y="5169687"/>
            <a:ext cx="8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Unsafe Maneuvering reached the highest number of incapacitating injuries. All contributing factors had a small number of fatalities.</a:t>
            </a:r>
          </a:p>
        </p:txBody>
      </p:sp>
    </p:spTree>
    <p:extLst>
      <p:ext uri="{BB962C8B-B14F-4D97-AF65-F5344CB8AC3E}">
        <p14:creationId xmlns:p14="http://schemas.microsoft.com/office/powerpoint/2010/main" val="103565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8040"/>
            <a:ext cx="7886700" cy="71317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Number of KA Victims of Different Age Groups on Curves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4" y="1311216"/>
            <a:ext cx="8565711" cy="4287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7CA90-53A7-4338-A6F6-C9347C1D0910}"/>
              </a:ext>
            </a:extLst>
          </p:cNvPr>
          <p:cNvSpPr txBox="1"/>
          <p:nvPr/>
        </p:nvSpPr>
        <p:spPr>
          <a:xfrm>
            <a:off x="562111" y="5747657"/>
            <a:ext cx="801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maximums were found to occur from age 25 to 30 and from age 50 to 60</a:t>
            </a:r>
            <a:r>
              <a:rPr lang="en-US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989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0C87-410B-4C40-A69B-76F2CD33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830F7-C117-4388-92A4-EE8554C2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Retrofit options for existing roadside safety systems are necessary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800000"/>
                </a:solidFill>
              </a:rPr>
              <a:t>Contain the motorcycle user after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800000"/>
                </a:solidFill>
              </a:rPr>
              <a:t>Reduce injury severity for the rider during the impact</a:t>
            </a:r>
          </a:p>
        </p:txBody>
      </p:sp>
    </p:spTree>
    <p:extLst>
      <p:ext uri="{BB962C8B-B14F-4D97-AF65-F5344CB8AC3E}">
        <p14:creationId xmlns:p14="http://schemas.microsoft.com/office/powerpoint/2010/main" val="415350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1CE9-C729-4244-87D2-91D8397B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8130"/>
            <a:ext cx="7886700" cy="55817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Further research is recommended to address the need for retrofitting existing barriers.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Other countries have developed standards to guide the design and evaluation of roadside safety systems during motorcycle impacts, very little has been done in the U.S. to address this issue.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As a result the already existing international systems will need research and modification to adhere to U.S. specifications.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D1697E-F998-4A4C-8B9D-01BDD9AC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040" y="4214179"/>
            <a:ext cx="2773920" cy="1420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8C702-99DC-4545-A7CA-256803571C5B}"/>
              </a:ext>
            </a:extLst>
          </p:cNvPr>
          <p:cNvSpPr txBox="1"/>
          <p:nvPr/>
        </p:nvSpPr>
        <p:spPr>
          <a:xfrm>
            <a:off x="3230591" y="5908099"/>
            <a:ext cx="268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/>
              <a:t>System </a:t>
            </a:r>
            <a:r>
              <a:rPr lang="en-US" sz="1600" i="1" u="sng" dirty="0" err="1"/>
              <a:t>Euskirchen</a:t>
            </a:r>
            <a:r>
              <a:rPr lang="en-US" sz="1600" i="1" u="sng" dirty="0"/>
              <a:t> Plus Guardrail</a:t>
            </a:r>
          </a:p>
        </p:txBody>
      </p:sp>
    </p:spTree>
    <p:extLst>
      <p:ext uri="{BB962C8B-B14F-4D97-AF65-F5344CB8AC3E}">
        <p14:creationId xmlns:p14="http://schemas.microsoft.com/office/powerpoint/2010/main" val="2276203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24C6-1B5F-4E10-A798-1B6C2F7D5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89647"/>
            <a:ext cx="7772400" cy="1117123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19D5C-F614-44C0-9862-CE7088E03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1119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Chiara Silvestri Dobrovolny Ph.D.</a:t>
            </a:r>
          </a:p>
          <a:p>
            <a:r>
              <a:rPr lang="en-US" i="1" dirty="0"/>
              <a:t>Roadside Safety &amp; Physical Security Division</a:t>
            </a:r>
          </a:p>
          <a:p>
            <a:r>
              <a:rPr lang="en-US" dirty="0"/>
              <a:t>Texas A&amp;M Transportation Institute</a:t>
            </a:r>
          </a:p>
          <a:p>
            <a:r>
              <a:rPr lang="en-US" b="1" dirty="0"/>
              <a:t>(979)-317-2687</a:t>
            </a:r>
          </a:p>
          <a:p>
            <a:r>
              <a:rPr lang="en-US" b="1" dirty="0"/>
              <a:t>c-silvestri@tti.tamu.edu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6AAA4-EA7F-4B8A-A91F-066B3554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FB7680-1EEB-4BD7-B5EE-20C6F1C1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provide support in developing retrofit options for existing concrete barrier systems to contain motorcycle occupants during an impact by analyzing:</a:t>
            </a:r>
          </a:p>
          <a:p>
            <a:r>
              <a:rPr lang="en-US" dirty="0">
                <a:solidFill>
                  <a:srgbClr val="800000"/>
                </a:solidFill>
              </a:rPr>
              <a:t>relevant national and international studies</a:t>
            </a:r>
          </a:p>
          <a:p>
            <a:r>
              <a:rPr lang="en-US" dirty="0">
                <a:solidFill>
                  <a:srgbClr val="800000"/>
                </a:solidFill>
              </a:rPr>
              <a:t>protocols and standards developed for motorcycle safety</a:t>
            </a:r>
          </a:p>
          <a:p>
            <a:r>
              <a:rPr lang="en-US" dirty="0">
                <a:solidFill>
                  <a:srgbClr val="800000"/>
                </a:solidFill>
              </a:rPr>
              <a:t>crash data to identify relevant factors involved in accidents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8669-49E1-4E4B-B87B-0E48F7D7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9FE6-3DCD-4C05-867A-A8CAEA7A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through Texas Crash Records Information System (CRIS)</a:t>
            </a:r>
          </a:p>
          <a:p>
            <a:r>
              <a:rPr lang="en-US" dirty="0"/>
              <a:t>One-Motor-Vehicle (OMV) motorcycle crashes</a:t>
            </a:r>
          </a:p>
          <a:p>
            <a:r>
              <a:rPr lang="en-US" dirty="0"/>
              <a:t>Fatal and incapacitating (KA) motorcycle crashes in TX between 2014-2016 </a:t>
            </a:r>
          </a:p>
          <a:p>
            <a:r>
              <a:rPr lang="en-US" dirty="0"/>
              <a:t>Two general cases</a:t>
            </a:r>
          </a:p>
          <a:p>
            <a:pPr lvl="1"/>
            <a:r>
              <a:rPr lang="en-US" dirty="0"/>
              <a:t>Flyovers and connectors</a:t>
            </a:r>
          </a:p>
          <a:p>
            <a:pPr lvl="1"/>
            <a:r>
              <a:rPr lang="en-US" dirty="0"/>
              <a:t>Curves</a:t>
            </a:r>
          </a:p>
        </p:txBody>
      </p:sp>
    </p:spTree>
    <p:extLst>
      <p:ext uri="{BB962C8B-B14F-4D97-AF65-F5344CB8AC3E}">
        <p14:creationId xmlns:p14="http://schemas.microsoft.com/office/powerpoint/2010/main" val="55755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Crash Data Analysis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solidFill>
                  <a:srgbClr val="800000"/>
                </a:solidFill>
                <a:latin typeface="+mn-lt"/>
              </a:rPr>
              <a:t>Flyovers and Connectors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BEE6-1EB4-478C-904E-1A95AEC2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372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distribution of fatal to incapacitating injuries recorded – </a:t>
            </a:r>
            <a:r>
              <a:rPr lang="en-US" dirty="0">
                <a:solidFill>
                  <a:srgbClr val="800000"/>
                </a:solidFill>
              </a:rPr>
              <a:t>40% Fatal </a:t>
            </a:r>
            <a:r>
              <a:rPr lang="en-US" dirty="0"/>
              <a:t>and </a:t>
            </a:r>
            <a:r>
              <a:rPr lang="en-US" dirty="0">
                <a:solidFill>
                  <a:srgbClr val="E87722"/>
                </a:solidFill>
              </a:rPr>
              <a:t>60% incapacitating.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0463F-0E6D-456C-B19F-5E205B1F8A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16060"/>
            <a:ext cx="5943600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02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1156"/>
            <a:ext cx="7886700" cy="6728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All KA on flyovers/connectors for various roadway types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25" y="961475"/>
            <a:ext cx="7625751" cy="3716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A9C908-4018-45EF-A960-5A3AFD78EEA4}"/>
              </a:ext>
            </a:extLst>
          </p:cNvPr>
          <p:cNvSpPr txBox="1">
            <a:spLocks/>
          </p:cNvSpPr>
          <p:nvPr/>
        </p:nvSpPr>
        <p:spPr>
          <a:xfrm>
            <a:off x="759125" y="4784946"/>
            <a:ext cx="7625751" cy="1068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+mn-lt"/>
              </a:rPr>
              <a:t>The highest number of incidents happened on interstates, followed by accidents occurring on state highways.</a:t>
            </a:r>
          </a:p>
        </p:txBody>
      </p:sp>
    </p:spTree>
    <p:extLst>
      <p:ext uri="{BB962C8B-B14F-4D97-AF65-F5344CB8AC3E}">
        <p14:creationId xmlns:p14="http://schemas.microsoft.com/office/powerpoint/2010/main" val="7049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218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+mn-lt"/>
              </a:rPr>
              <a:t>Type of Road Traveled Before First Harmful Event Resulting in KA (flyovers/connectors)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r="4164"/>
          <a:stretch/>
        </p:blipFill>
        <p:spPr>
          <a:xfrm>
            <a:off x="1792307" y="1236708"/>
            <a:ext cx="5559385" cy="21922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B4BDB4-B9A8-40AB-B7E5-7B2694BE01C4}"/>
              </a:ext>
            </a:extLst>
          </p:cNvPr>
          <p:cNvGrpSpPr/>
          <p:nvPr/>
        </p:nvGrpSpPr>
        <p:grpSpPr>
          <a:xfrm>
            <a:off x="510518" y="3518395"/>
            <a:ext cx="8122962" cy="3220952"/>
            <a:chOff x="-787536" y="3650599"/>
            <a:chExt cx="8122962" cy="3220952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19D4A9D-B033-4F0E-AA9B-612986918E1B}"/>
                </a:ext>
              </a:extLst>
            </p:cNvPr>
            <p:cNvSpPr txBox="1">
              <a:spLocks/>
            </p:cNvSpPr>
            <p:nvPr/>
          </p:nvSpPr>
          <p:spPr>
            <a:xfrm>
              <a:off x="-787536" y="3650599"/>
              <a:ext cx="8122962" cy="4247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rgbClr val="800000"/>
                  </a:solidFill>
                  <a:latin typeface="+mn-lt"/>
                </a:rPr>
                <a:t>All KA on Flyovers/Connectors for Various Roadway Sections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0FE395-A02F-4D80-9757-35E19FDBA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253" y="4075331"/>
              <a:ext cx="5559385" cy="279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9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1B305-5DAF-4B40-B89F-2FB6CCF5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65" y="200522"/>
            <a:ext cx="8514070" cy="5206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All KA on Flyovers/Connectors for Various Road Base Materials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9A9F2-C4E5-45DC-BC95-225EF7F05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90" y="721134"/>
            <a:ext cx="5577840" cy="2791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DCC85-9DCD-4C93-BC52-823403E9C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189" y="4193571"/>
            <a:ext cx="5578323" cy="26215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BE2C54-836F-48ED-A20F-17E44573C7AD}"/>
              </a:ext>
            </a:extLst>
          </p:cNvPr>
          <p:cNvSpPr/>
          <p:nvPr/>
        </p:nvSpPr>
        <p:spPr>
          <a:xfrm>
            <a:off x="314965" y="3640894"/>
            <a:ext cx="85140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800000"/>
                </a:solidFill>
              </a:rPr>
              <a:t>All KA on Flyovers/Connectors for Various Road Surfaces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6F511-213F-499A-A588-3AFF92D65446}"/>
              </a:ext>
            </a:extLst>
          </p:cNvPr>
          <p:cNvSpPr txBox="1">
            <a:spLocks/>
          </p:cNvSpPr>
          <p:nvPr/>
        </p:nvSpPr>
        <p:spPr>
          <a:xfrm>
            <a:off x="452130" y="690318"/>
            <a:ext cx="2683895" cy="2791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Flex Base and Stabilized Earth had the highest number of fatalities, however Flex Base proved to have more incapacitating injuries.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1BAFE7-AE39-459D-89EA-1023B6CD99F7}"/>
              </a:ext>
            </a:extLst>
          </p:cNvPr>
          <p:cNvSpPr txBox="1">
            <a:spLocks/>
          </p:cNvSpPr>
          <p:nvPr/>
        </p:nvSpPr>
        <p:spPr>
          <a:xfrm>
            <a:off x="452130" y="4193570"/>
            <a:ext cx="2683895" cy="1360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The highest number of KA injuries occurred on High Type Rigid road surfaces.</a:t>
            </a:r>
          </a:p>
        </p:txBody>
      </p:sp>
    </p:spTree>
    <p:extLst>
      <p:ext uri="{BB962C8B-B14F-4D97-AF65-F5344CB8AC3E}">
        <p14:creationId xmlns:p14="http://schemas.microsoft.com/office/powerpoint/2010/main" val="88876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7BA8-9CD5-465D-B105-5564E40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4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+mn-lt"/>
              </a:rPr>
              <a:t>Distribution of all Harmful Object Struck Resulting in KA on Flyovers/Connectors</a:t>
            </a:r>
            <a:endParaRPr lang="en-US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434B3-74C6-4673-8EE7-454E0B641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5" y="1164566"/>
            <a:ext cx="8181951" cy="4625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C454C-E31E-449B-BBC9-4308419676BA}"/>
              </a:ext>
            </a:extLst>
          </p:cNvPr>
          <p:cNvSpPr txBox="1"/>
          <p:nvPr/>
        </p:nvSpPr>
        <p:spPr>
          <a:xfrm>
            <a:off x="562110" y="6047024"/>
            <a:ext cx="801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cases where no object was struck, many of the times the bike was overturned.</a:t>
            </a:r>
          </a:p>
        </p:txBody>
      </p:sp>
    </p:spTree>
    <p:extLst>
      <p:ext uri="{BB962C8B-B14F-4D97-AF65-F5344CB8AC3E}">
        <p14:creationId xmlns:p14="http://schemas.microsoft.com/office/powerpoint/2010/main" val="172398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1041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Acknowledgements</vt:lpstr>
      <vt:lpstr>Objective</vt:lpstr>
      <vt:lpstr>Methodology</vt:lpstr>
      <vt:lpstr>Crash Data Analysis Flyovers and Connectors</vt:lpstr>
      <vt:lpstr>All KA on flyovers/connectors for various roadway types</vt:lpstr>
      <vt:lpstr>Type of Road Traveled Before First Harmful Event Resulting in KA (flyovers/connectors)</vt:lpstr>
      <vt:lpstr>PowerPoint Presentation</vt:lpstr>
      <vt:lpstr>Distribution of all Harmful Object Struck Resulting in KA on Flyovers/Connectors</vt:lpstr>
      <vt:lpstr>All KA for Flyovers/Connectors with Various Median Widths</vt:lpstr>
      <vt:lpstr>Variation of Contributing Factors Resulting in KA on Flyovers/Connectors</vt:lpstr>
      <vt:lpstr>Crash Data Analysis Curves</vt:lpstr>
      <vt:lpstr>All Fatal and Incapacitating Injuries on Curves from 2014 to 2016</vt:lpstr>
      <vt:lpstr>PowerPoint Presentation</vt:lpstr>
      <vt:lpstr>All Fatal and Incapacitating Injuries for Various Curve Types</vt:lpstr>
      <vt:lpstr>PowerPoint Presentation</vt:lpstr>
      <vt:lpstr>PowerPoint Presentation</vt:lpstr>
      <vt:lpstr>All KA on Curves for Harmful Events</vt:lpstr>
      <vt:lpstr>All KA on Curves for Objects Struck</vt:lpstr>
      <vt:lpstr>PowerPoint Presentation</vt:lpstr>
      <vt:lpstr>Various Primary Contributing Factors Resulting in KA on Curves</vt:lpstr>
      <vt:lpstr>Distribution of Secondary Contributing Factors for Primary Factor “Under the Influence”</vt:lpstr>
      <vt:lpstr>Distribution of Secondary Contributing Factors for Primary Factor “Faulty/Unsafe Maneuvering”</vt:lpstr>
      <vt:lpstr>Distribution of Secondary Contributing Factors for Primary Factor “Involved Excessive Speed”</vt:lpstr>
      <vt:lpstr>Distribution of Secondary Contributing Factors for Primary Factor “Other”</vt:lpstr>
      <vt:lpstr>Number of KA Victims of Different Age Groups on Curves</vt:lpstr>
      <vt:lpstr>Conclusions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Josilyn Ochoa</dc:creator>
  <cp:lastModifiedBy>Josilyn Ochoa</cp:lastModifiedBy>
  <cp:revision>50</cp:revision>
  <dcterms:created xsi:type="dcterms:W3CDTF">2019-07-22T17:20:28Z</dcterms:created>
  <dcterms:modified xsi:type="dcterms:W3CDTF">2019-07-30T14:38:47Z</dcterms:modified>
</cp:coreProperties>
</file>