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13"/>
  </p:notesMasterIdLst>
  <p:handoutMasterIdLst>
    <p:handoutMasterId r:id="rId14"/>
  </p:handoutMasterIdLst>
  <p:sldIdLst>
    <p:sldId id="256" r:id="rId2"/>
    <p:sldId id="265" r:id="rId3"/>
    <p:sldId id="274" r:id="rId4"/>
    <p:sldId id="279" r:id="rId5"/>
    <p:sldId id="280" r:id="rId6"/>
    <p:sldId id="275" r:id="rId7"/>
    <p:sldId id="278" r:id="rId8"/>
    <p:sldId id="264" r:id="rId9"/>
    <p:sldId id="273" r:id="rId10"/>
    <p:sldId id="282" r:id="rId11"/>
    <p:sldId id="281" r:id="rId1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1"/>
    <p:restoredTop sz="94565"/>
  </p:normalViewPr>
  <p:slideViewPr>
    <p:cSldViewPr snapToGrid="0" snapToObjects="1">
      <p:cViewPr varScale="1">
        <p:scale>
          <a:sx n="117" d="100"/>
          <a:sy n="117" d="100"/>
        </p:scale>
        <p:origin x="54" y="198"/>
      </p:cViewPr>
      <p:guideLst/>
    </p:cSldViewPr>
  </p:slideViewPr>
  <p:notesTextViewPr>
    <p:cViewPr>
      <p:scale>
        <a:sx n="1" d="1"/>
        <a:sy n="1" d="1"/>
      </p:scale>
      <p:origin x="0" y="0"/>
    </p:cViewPr>
  </p:notesTextViewPr>
  <p:notesViewPr>
    <p:cSldViewPr snapToGrid="0" snapToObjects="1">
      <p:cViewPr varScale="1">
        <p:scale>
          <a:sx n="86" d="100"/>
          <a:sy n="86" d="100"/>
        </p:scale>
        <p:origin x="23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C0890-31B7-2941-9924-5642D28D6723}" type="datetimeFigureOut">
              <a:rPr lang="en-US" smtClean="0"/>
              <a:t>6/26/2018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8451D-E932-ED40-9005-BD34803402E3}" type="slidenum">
              <a:rPr lang="en-US" smtClean="0"/>
              <a:t>‹#›</a:t>
            </a:fld>
            <a:endParaRPr lang="en-US"/>
          </a:p>
        </p:txBody>
      </p:sp>
    </p:spTree>
    <p:extLst>
      <p:ext uri="{BB962C8B-B14F-4D97-AF65-F5344CB8AC3E}">
        <p14:creationId xmlns:p14="http://schemas.microsoft.com/office/powerpoint/2010/main" val="20271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5118E-BA6F-BB43-9917-4069500B58EB}"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EDEE6-97BB-6D4F-8B84-AC5A03218C37}" type="slidenum">
              <a:rPr lang="en-US" smtClean="0"/>
              <a:t>‹#›</a:t>
            </a:fld>
            <a:endParaRPr lang="en-US"/>
          </a:p>
        </p:txBody>
      </p:sp>
    </p:spTree>
    <p:extLst>
      <p:ext uri="{BB962C8B-B14F-4D97-AF65-F5344CB8AC3E}">
        <p14:creationId xmlns:p14="http://schemas.microsoft.com/office/powerpoint/2010/main" val="11636634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EDEE6-97BB-6D4F-8B84-AC5A03218C37}" type="slidenum">
              <a:rPr lang="en-US" smtClean="0"/>
              <a:t>1</a:t>
            </a:fld>
            <a:endParaRPr lang="en-US"/>
          </a:p>
        </p:txBody>
      </p:sp>
    </p:spTree>
    <p:extLst>
      <p:ext uri="{BB962C8B-B14F-4D97-AF65-F5344CB8AC3E}">
        <p14:creationId xmlns:p14="http://schemas.microsoft.com/office/powerpoint/2010/main" val="199904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EDEE6-97BB-6D4F-8B84-AC5A03218C37}" type="slidenum">
              <a:rPr lang="en-US" smtClean="0"/>
              <a:t>2</a:t>
            </a:fld>
            <a:endParaRPr lang="en-US"/>
          </a:p>
        </p:txBody>
      </p:sp>
    </p:spTree>
    <p:extLst>
      <p:ext uri="{BB962C8B-B14F-4D97-AF65-F5344CB8AC3E}">
        <p14:creationId xmlns:p14="http://schemas.microsoft.com/office/powerpoint/2010/main" val="54021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EDEE6-97BB-6D4F-8B84-AC5A03218C37}" type="slidenum">
              <a:rPr lang="en-US" smtClean="0"/>
              <a:t>9</a:t>
            </a:fld>
            <a:endParaRPr lang="en-US"/>
          </a:p>
        </p:txBody>
      </p:sp>
    </p:spTree>
    <p:extLst>
      <p:ext uri="{BB962C8B-B14F-4D97-AF65-F5344CB8AC3E}">
        <p14:creationId xmlns:p14="http://schemas.microsoft.com/office/powerpoint/2010/main" val="49264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EDEE6-97BB-6D4F-8B84-AC5A03218C37}" type="slidenum">
              <a:rPr lang="en-US" smtClean="0"/>
              <a:t>11</a:t>
            </a:fld>
            <a:endParaRPr lang="en-US"/>
          </a:p>
        </p:txBody>
      </p:sp>
    </p:spTree>
    <p:extLst>
      <p:ext uri="{BB962C8B-B14F-4D97-AF65-F5344CB8AC3E}">
        <p14:creationId xmlns:p14="http://schemas.microsoft.com/office/powerpoint/2010/main" val="72941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4958" y="1887956"/>
            <a:ext cx="4969042" cy="1060346"/>
          </a:xfrm>
        </p:spPr>
        <p:txBody>
          <a:bodyPr anchor="b"/>
          <a:lstStyle>
            <a:lvl1pPr algn="l">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4174958" y="3269804"/>
            <a:ext cx="4969042" cy="735333"/>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cxnSp>
        <p:nvCxnSpPr>
          <p:cNvPr id="14" name="Straight Connector 13"/>
          <p:cNvCxnSpPr/>
          <p:nvPr userDrawn="1"/>
        </p:nvCxnSpPr>
        <p:spPr>
          <a:xfrm>
            <a:off x="4174958" y="4259179"/>
            <a:ext cx="496904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719" y="1162220"/>
            <a:ext cx="2165684" cy="418121"/>
          </a:xfrm>
          <a:prstGeom prst="rect">
            <a:avLst/>
          </a:prstGeom>
        </p:spPr>
      </p:pic>
      <p:grpSp>
        <p:nvGrpSpPr>
          <p:cNvPr id="25" name="Group 24"/>
          <p:cNvGrpSpPr/>
          <p:nvPr userDrawn="1"/>
        </p:nvGrpSpPr>
        <p:grpSpPr>
          <a:xfrm flipH="1">
            <a:off x="381504" y="5368"/>
            <a:ext cx="192505" cy="5143500"/>
            <a:chOff x="152400" y="270113"/>
            <a:chExt cx="609600" cy="1140619"/>
          </a:xfrm>
        </p:grpSpPr>
        <p:sp>
          <p:nvSpPr>
            <p:cNvPr id="26" name="Rectangle 25"/>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Rectangle 26"/>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8" name="Rectangle 27"/>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9" name="Rectangle 28"/>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0" name="Rectangle 29"/>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quar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712" y="358942"/>
            <a:ext cx="3742660" cy="1200150"/>
          </a:xfrm>
        </p:spPr>
        <p:txBody>
          <a:bodyPr anchor="b"/>
          <a:lstStyle>
            <a:lvl1pPr>
              <a:defRPr sz="2400"/>
            </a:lvl1pPr>
          </a:lstStyle>
          <a:p>
            <a:r>
              <a:rPr lang="en-US" smtClean="0"/>
              <a:t>Square Picture </a:t>
            </a:r>
            <a:r>
              <a:rPr lang="en-US" dirty="0" smtClean="0"/>
              <a:t>Ex</a:t>
            </a:r>
            <a:endParaRPr lang="en-US" dirty="0"/>
          </a:p>
        </p:txBody>
      </p:sp>
      <p:sp>
        <p:nvSpPr>
          <p:cNvPr id="3" name="Picture Placeholder 2"/>
          <p:cNvSpPr>
            <a:spLocks noGrp="1" noChangeAspect="1"/>
          </p:cNvSpPr>
          <p:nvPr>
            <p:ph type="pic" idx="1"/>
          </p:nvPr>
        </p:nvSpPr>
        <p:spPr>
          <a:xfrm>
            <a:off x="4221126" y="-1"/>
            <a:ext cx="4922873"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97712" y="1559092"/>
            <a:ext cx="3742660"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213" y="617905"/>
            <a:ext cx="5668769" cy="399767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945" y="0"/>
            <a:ext cx="2607889" cy="2983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1" y="2983831"/>
            <a:ext cx="2602944" cy="2023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243638" y="617905"/>
            <a:ext cx="2194761" cy="2365927"/>
          </a:xfrm>
        </p:spPr>
        <p:txBody>
          <a:bodyPr/>
          <a:lstStyle>
            <a:lvl1pPr>
              <a:defRPr>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240305" y="3157870"/>
            <a:ext cx="2117391" cy="1637414"/>
          </a:xfrm>
        </p:spPr>
        <p:txBody>
          <a:bodyPr/>
          <a:lstStyle>
            <a:lvl1pPr marL="0" indent="0" algn="l">
              <a:buNone/>
              <a:defRPr sz="18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userDrawn="1"/>
        </p:nvSpPr>
        <p:spPr>
          <a:xfrm>
            <a:off x="3416968" y="0"/>
            <a:ext cx="5727033" cy="3668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15" name="Rectangle 14"/>
          <p:cNvSpPr/>
          <p:nvPr userDrawn="1"/>
        </p:nvSpPr>
        <p:spPr>
          <a:xfrm>
            <a:off x="3416968" y="3608001"/>
            <a:ext cx="5727033" cy="1535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2" name="Title 1"/>
          <p:cNvSpPr>
            <a:spLocks noGrp="1"/>
          </p:cNvSpPr>
          <p:nvPr>
            <p:ph type="title" hasCustomPrompt="1"/>
          </p:nvPr>
        </p:nvSpPr>
        <p:spPr>
          <a:xfrm>
            <a:off x="3721768" y="1628981"/>
            <a:ext cx="5229728" cy="1781632"/>
          </a:xfrm>
        </p:spPr>
        <p:txBody>
          <a:bodyPr anchor="b"/>
          <a:lstStyle>
            <a:lvl1pPr>
              <a:defRPr sz="4500">
                <a:solidFill>
                  <a:schemeClr val="bg1"/>
                </a:solidFill>
              </a:defRPr>
            </a:lvl1pPr>
          </a:lstStyle>
          <a:p>
            <a:r>
              <a:rPr lang="en-US" dirty="0" smtClean="0"/>
              <a:t>Click to edit Section Divider</a:t>
            </a:r>
            <a:endParaRPr lang="en-US" dirty="0"/>
          </a:p>
        </p:txBody>
      </p:sp>
      <p:sp>
        <p:nvSpPr>
          <p:cNvPr id="3" name="Text Placeholder 2"/>
          <p:cNvSpPr>
            <a:spLocks noGrp="1"/>
          </p:cNvSpPr>
          <p:nvPr>
            <p:ph type="body" idx="1"/>
          </p:nvPr>
        </p:nvSpPr>
        <p:spPr>
          <a:xfrm>
            <a:off x="3721767" y="3865463"/>
            <a:ext cx="5229729" cy="7268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6951" y="821786"/>
            <a:ext cx="2165684" cy="418121"/>
          </a:xfrm>
          <a:prstGeom prst="rect">
            <a:avLst/>
          </a:prstGeom>
        </p:spPr>
      </p:pic>
      <p:grpSp>
        <p:nvGrpSpPr>
          <p:cNvPr id="17" name="Group 16"/>
          <p:cNvGrpSpPr/>
          <p:nvPr userDrawn="1"/>
        </p:nvGrpSpPr>
        <p:grpSpPr>
          <a:xfrm flipH="1">
            <a:off x="3248277" y="0"/>
            <a:ext cx="192505" cy="5143500"/>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1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0" name="Rectangle 1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2" name="Rectangle 2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266" y="357502"/>
            <a:ext cx="4812631" cy="994172"/>
          </a:xfrm>
        </p:spPr>
        <p:txBody>
          <a:bodyPr>
            <a:norm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27265" y="1562162"/>
            <a:ext cx="4812632" cy="307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6"/>
          <p:cNvSpPr>
            <a:spLocks noGrp="1"/>
          </p:cNvSpPr>
          <p:nvPr>
            <p:ph type="body" sz="quarter" idx="13"/>
          </p:nvPr>
        </p:nvSpPr>
        <p:spPr>
          <a:xfrm>
            <a:off x="5630779" y="1351674"/>
            <a:ext cx="3092115" cy="3298596"/>
          </a:xfrm>
        </p:spPr>
        <p:txBody>
          <a:bodyPr>
            <a:normAutofit/>
          </a:bodyPr>
          <a:lstStyle>
            <a:lvl1pPr marL="0" indent="0" algn="ctr">
              <a:buNone/>
              <a:defRPr sz="24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060552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tic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112" y="358942"/>
            <a:ext cx="5188266" cy="1200150"/>
          </a:xfrm>
        </p:spPr>
        <p:txBody>
          <a:bodyPr anchor="b"/>
          <a:lstStyle>
            <a:lvl1pPr>
              <a:defRPr sz="2400"/>
            </a:lvl1pPr>
          </a:lstStyle>
          <a:p>
            <a:r>
              <a:rPr lang="en-US" dirty="0" smtClean="0"/>
              <a:t>Vertical Picture Ex</a:t>
            </a:r>
            <a:endParaRPr lang="en-US" dirty="0"/>
          </a:p>
        </p:txBody>
      </p:sp>
      <p:sp>
        <p:nvSpPr>
          <p:cNvPr id="3" name="Picture Placeholder 2"/>
          <p:cNvSpPr>
            <a:spLocks noGrp="1" noChangeAspect="1"/>
          </p:cNvSpPr>
          <p:nvPr>
            <p:ph type="pic" idx="1"/>
          </p:nvPr>
        </p:nvSpPr>
        <p:spPr>
          <a:xfrm>
            <a:off x="1" y="-1"/>
            <a:ext cx="3232298"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498112" y="1559092"/>
            <a:ext cx="5188266"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rot="5400000">
            <a:off x="4504016" y="503516"/>
            <a:ext cx="135967" cy="9144002"/>
            <a:chOff x="152400" y="270113"/>
            <a:chExt cx="609600" cy="1140619"/>
          </a:xfrm>
        </p:grpSpPr>
        <p:sp>
          <p:nvSpPr>
            <p:cNvPr id="8" name="Rectangle 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9" name="Rectangle 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0" name="Rectangle 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1" name="Rectangle 10"/>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2" name="Rectangle 1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extLst>
      <p:ext uri="{BB962C8B-B14F-4D97-AF65-F5344CB8AC3E}">
        <p14:creationId xmlns:p14="http://schemas.microsoft.com/office/powerpoint/2010/main" val="152680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2" r:id="rId4"/>
    <p:sldLayoutId id="2147483675" r:id="rId5"/>
    <p:sldLayoutId id="2147483676" r:id="rId6"/>
    <p:sldLayoutId id="2147483677" r:id="rId7"/>
    <p:sldLayoutId id="2147483682" r:id="rId8"/>
    <p:sldLayoutId id="2147483678" r:id="rId9"/>
    <p:sldLayoutId id="2147483688" r:id="rId10"/>
  </p:sldLayoutIdLst>
  <p:hf sldNum="0" hdr="0" ftr="0" dt="0"/>
  <p:txStyles>
    <p:titleStyle>
      <a:lvl1pPr algn="l" defTabSz="685800" rtl="0" eaLnBrk="1" latinLnBrk="0" hangingPunct="1">
        <a:lnSpc>
          <a:spcPct val="90000"/>
        </a:lnSpc>
        <a:spcBef>
          <a:spcPct val="0"/>
        </a:spcBef>
        <a:buNone/>
        <a:defRPr sz="3300" b="1" i="0" kern="1200">
          <a:solidFill>
            <a:schemeClr val="accent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tti.vt.edu/utc/saf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g-griffin@tti.tamu.edu"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sz="3100" dirty="0" smtClean="0"/>
              <a:t>What do the Experts Do?</a:t>
            </a:r>
            <a:r>
              <a:rPr lang="en-US" dirty="0" smtClean="0"/>
              <a:t/>
            </a:r>
            <a:br>
              <a:rPr lang="en-US" dirty="0" smtClean="0"/>
            </a:br>
            <a:r>
              <a:rPr lang="en-US" sz="2200" b="0" dirty="0" smtClean="0"/>
              <a:t>Insights from Interviews &amp; Literature to Deal with Bias in Big Data</a:t>
            </a:r>
            <a:endParaRPr lang="en-US" sz="2200" b="0" dirty="0"/>
          </a:p>
        </p:txBody>
      </p:sp>
      <p:sp>
        <p:nvSpPr>
          <p:cNvPr id="8" name="Subtitle 7"/>
          <p:cNvSpPr>
            <a:spLocks noGrp="1"/>
          </p:cNvSpPr>
          <p:nvPr>
            <p:ph type="subTitle" idx="1"/>
          </p:nvPr>
        </p:nvSpPr>
        <p:spPr>
          <a:xfrm>
            <a:off x="4174958" y="3028950"/>
            <a:ext cx="4969042" cy="976187"/>
          </a:xfrm>
        </p:spPr>
        <p:txBody>
          <a:bodyPr>
            <a:normAutofit fontScale="85000" lnSpcReduction="20000"/>
          </a:bodyPr>
          <a:lstStyle/>
          <a:p>
            <a:r>
              <a:rPr lang="en-US" dirty="0"/>
              <a:t>Conversations about Counting: Big Data – Implications for Bicycle and Pedestrian Traffic </a:t>
            </a:r>
            <a:r>
              <a:rPr lang="en-US" dirty="0" smtClean="0"/>
              <a:t>Analysis</a:t>
            </a:r>
          </a:p>
          <a:p>
            <a:r>
              <a:rPr lang="en-US" dirty="0"/>
              <a:t>Jun 26, </a:t>
            </a:r>
            <a:r>
              <a:rPr lang="en-US" dirty="0" smtClean="0"/>
              <a:t>2018</a:t>
            </a:r>
          </a:p>
          <a:p>
            <a:r>
              <a:rPr lang="en-US" dirty="0" smtClean="0"/>
              <a:t>Greg P. Griffin, </a:t>
            </a:r>
            <a:r>
              <a:rPr lang="en-US" sz="1600" dirty="0" smtClean="0"/>
              <a:t>AICP</a:t>
            </a:r>
            <a:endParaRPr lang="en-US" dirty="0"/>
          </a:p>
        </p:txBody>
      </p:sp>
    </p:spTree>
    <p:extLst>
      <p:ext uri="{BB962C8B-B14F-4D97-AF65-F5344CB8AC3E}">
        <p14:creationId xmlns:p14="http://schemas.microsoft.com/office/powerpoint/2010/main" val="1464912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&amp; Next Steps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Keep </a:t>
            </a:r>
            <a:r>
              <a:rPr lang="en-US" dirty="0"/>
              <a:t>transportation experts and public central in determining the right goals and metrics to evaluate transportation safety. </a:t>
            </a:r>
            <a:endParaRPr lang="en-US" dirty="0" smtClean="0"/>
          </a:p>
          <a:p>
            <a:pPr marL="457200" indent="-457200">
              <a:buFont typeface="+mj-lt"/>
              <a:buAutoNum type="arabicPeriod"/>
            </a:pPr>
            <a:r>
              <a:rPr lang="en-US" dirty="0" smtClean="0"/>
              <a:t>Develop </a:t>
            </a:r>
            <a:r>
              <a:rPr lang="en-US" dirty="0"/>
              <a:t>new methods to relate big data to the total population needed for transportation safety. </a:t>
            </a:r>
            <a:endParaRPr lang="en-US" dirty="0" smtClean="0"/>
          </a:p>
          <a:p>
            <a:pPr marL="457200" indent="-457200">
              <a:buFont typeface="+mj-lt"/>
              <a:buAutoNum type="arabicPeriod"/>
            </a:pPr>
            <a:r>
              <a:rPr lang="en-US" dirty="0" smtClean="0"/>
              <a:t>Leverage </a:t>
            </a:r>
            <a:r>
              <a:rPr lang="en-US" dirty="0"/>
              <a:t>big data to answer intractable questions. </a:t>
            </a:r>
            <a:endParaRPr lang="en-US" dirty="0" smtClean="0"/>
          </a:p>
          <a:p>
            <a:pPr marL="457200" indent="-457200">
              <a:buFont typeface="+mj-lt"/>
              <a:buAutoNum type="arabicPeriod"/>
            </a:pPr>
            <a:r>
              <a:rPr lang="en-US" dirty="0" smtClean="0"/>
              <a:t>Work </a:t>
            </a:r>
            <a:r>
              <a:rPr lang="en-US" dirty="0"/>
              <a:t>ahead to transfer emerging knowledge to future problems. </a:t>
            </a:r>
          </a:p>
        </p:txBody>
      </p:sp>
    </p:spTree>
    <p:extLst>
      <p:ext uri="{BB962C8B-B14F-4D97-AF65-F5344CB8AC3E}">
        <p14:creationId xmlns:p14="http://schemas.microsoft.com/office/powerpoint/2010/main" val="4314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Thanks!</a:t>
            </a:r>
            <a:endParaRPr lang="en-US" dirty="0"/>
          </a:p>
        </p:txBody>
      </p:sp>
      <p:sp>
        <p:nvSpPr>
          <p:cNvPr id="12" name="Content Placeholder 11"/>
          <p:cNvSpPr>
            <a:spLocks noGrp="1"/>
          </p:cNvSpPr>
          <p:nvPr>
            <p:ph idx="1"/>
          </p:nvPr>
        </p:nvSpPr>
        <p:spPr>
          <a:xfrm>
            <a:off x="628650" y="1369219"/>
            <a:ext cx="5510214" cy="3263504"/>
          </a:xfrm>
        </p:spPr>
        <p:txBody>
          <a:bodyPr>
            <a:normAutofit fontScale="92500" lnSpcReduction="10000"/>
          </a:bodyPr>
          <a:lstStyle/>
          <a:p>
            <a:r>
              <a:rPr lang="en-US" dirty="0" smtClean="0"/>
              <a:t>Co-authors </a:t>
            </a:r>
            <a:r>
              <a:rPr lang="en-US" dirty="0"/>
              <a:t>Meg </a:t>
            </a:r>
            <a:r>
              <a:rPr lang="en-US" dirty="0" smtClean="0"/>
              <a:t>Mulhall &amp; Chris </a:t>
            </a:r>
            <a:r>
              <a:rPr lang="en-US" dirty="0"/>
              <a:t>Simek</a:t>
            </a:r>
          </a:p>
          <a:p>
            <a:r>
              <a:rPr lang="en-US" dirty="0" smtClean="0"/>
              <a:t>Interview </a:t>
            </a:r>
            <a:r>
              <a:rPr lang="en-US" dirty="0"/>
              <a:t>coding support by TTI researcher Boya Dai, AICP</a:t>
            </a:r>
            <a:r>
              <a:rPr lang="en-US" dirty="0" smtClean="0"/>
              <a:t>.</a:t>
            </a:r>
          </a:p>
          <a:p>
            <a:r>
              <a:rPr lang="en-US" dirty="0" smtClean="0"/>
              <a:t>Project report </a:t>
            </a:r>
            <a:r>
              <a:rPr lang="en-US" dirty="0"/>
              <a:t>posted </a:t>
            </a:r>
            <a:r>
              <a:rPr lang="en-US" dirty="0" smtClean="0"/>
              <a:t>soon</a:t>
            </a:r>
          </a:p>
          <a:p>
            <a:pPr marL="342900" lvl="1" indent="0">
              <a:buNone/>
            </a:pPr>
            <a:r>
              <a:rPr lang="en-US" u="sng" dirty="0" smtClean="0"/>
              <a:t>“Sources </a:t>
            </a:r>
            <a:r>
              <a:rPr lang="en-US" u="sng" dirty="0"/>
              <a:t>and Mitigation of Bias in Big Data for Transportation </a:t>
            </a:r>
            <a:r>
              <a:rPr lang="en-US" u="sng" dirty="0" smtClean="0"/>
              <a:t>Safety”</a:t>
            </a:r>
            <a:endParaRPr lang="en-US" u="sng" dirty="0"/>
          </a:p>
          <a:p>
            <a:pPr marL="342900" lvl="1" indent="0">
              <a:buNone/>
            </a:pPr>
            <a:r>
              <a:rPr lang="en-US" u="sng" dirty="0">
                <a:hlinkClick r:id="rId3"/>
              </a:rPr>
              <a:t>https</a:t>
            </a:r>
            <a:r>
              <a:rPr lang="en-US" u="sng" dirty="0">
                <a:hlinkClick r:id="rId3"/>
              </a:rPr>
              <a:t>://www.vtti.vt.edu/utc/safe-d</a:t>
            </a:r>
            <a:r>
              <a:rPr lang="en-US" u="sng" dirty="0">
                <a:hlinkClick r:id="rId3"/>
              </a:rPr>
              <a:t>/</a:t>
            </a:r>
            <a:endParaRPr lang="en-US" u="sng" dirty="0"/>
          </a:p>
          <a:p>
            <a:pPr marL="0" indent="0">
              <a:buNone/>
            </a:pPr>
            <a:r>
              <a:rPr lang="en-US" sz="1700" dirty="0" smtClean="0"/>
              <a:t>This </a:t>
            </a:r>
            <a:r>
              <a:rPr lang="en-US" sz="1700" dirty="0"/>
              <a:t>project was funded by the Safety through Disruption (Safe-D) National University Transportation Center, a grant from the U.S. Department of Transportation – Office of the Assistant Secretary for Research and Technology, University Transportation Centers Program</a:t>
            </a:r>
            <a:r>
              <a:rPr lang="en-US" sz="1700" dirty="0" smtClean="0"/>
              <a:t>.</a:t>
            </a:r>
            <a:endParaRPr lang="en-US" sz="1700" dirty="0"/>
          </a:p>
        </p:txBody>
      </p:sp>
      <p:pic>
        <p:nvPicPr>
          <p:cNvPr id="1026" name="Picture 2" descr="Safe-D: Safety through Disru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3109663"/>
            <a:ext cx="2289629" cy="1552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9"/>
          <p:cNvSpPr txBox="1">
            <a:spLocks/>
          </p:cNvSpPr>
          <p:nvPr/>
        </p:nvSpPr>
        <p:spPr>
          <a:xfrm>
            <a:off x="6138864" y="1369219"/>
            <a:ext cx="2708672" cy="7762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600" dirty="0" smtClean="0">
                <a:hlinkClick r:id="rId5"/>
              </a:rPr>
              <a:t>g-griffin@tti.tamu.edu</a:t>
            </a:r>
            <a:endParaRPr lang="en-US" sz="1600" dirty="0" smtClean="0"/>
          </a:p>
          <a:p>
            <a:pPr marL="0" indent="0" algn="r">
              <a:buNone/>
            </a:pPr>
            <a:r>
              <a:rPr lang="en-US" sz="1600" dirty="0" smtClean="0"/>
              <a:t>       </a:t>
            </a:r>
            <a:r>
              <a:rPr lang="en-US" sz="1600" dirty="0" smtClean="0">
                <a:solidFill>
                  <a:schemeClr val="accent4"/>
                </a:solidFill>
              </a:rPr>
              <a:t>@</a:t>
            </a:r>
            <a:r>
              <a:rPr lang="en-US" sz="1600" dirty="0" err="1" smtClean="0">
                <a:solidFill>
                  <a:schemeClr val="accent4"/>
                </a:solidFill>
              </a:rPr>
              <a:t>gregpgriffin</a:t>
            </a:r>
            <a:endParaRPr lang="en-US" sz="1600" dirty="0">
              <a:solidFill>
                <a:schemeClr val="accent4"/>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6974" y="1715860"/>
            <a:ext cx="276225" cy="276225"/>
          </a:xfrm>
          <a:prstGeom prst="rect">
            <a:avLst/>
          </a:prstGeom>
        </p:spPr>
      </p:pic>
    </p:spTree>
    <p:extLst>
      <p:ext uri="{BB962C8B-B14F-4D97-AF65-F5344CB8AC3E}">
        <p14:creationId xmlns:p14="http://schemas.microsoft.com/office/powerpoint/2010/main" val="1623671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Disclaimer</a:t>
            </a:r>
          </a:p>
        </p:txBody>
      </p:sp>
      <p:sp>
        <p:nvSpPr>
          <p:cNvPr id="12" name="Content Placeholder 11"/>
          <p:cNvSpPr>
            <a:spLocks noGrp="1"/>
          </p:cNvSpPr>
          <p:nvPr>
            <p:ph idx="1"/>
          </p:nvPr>
        </p:nvSpPr>
        <p:spPr/>
        <p:txBody>
          <a:bodyPr/>
          <a:lstStyle/>
          <a:p>
            <a:endParaRPr lang="en-US" dirty="0"/>
          </a:p>
          <a:p>
            <a:pPr marL="0" indent="0">
              <a:buNone/>
            </a:pPr>
            <a:r>
              <a:rPr lang="en-US" dirty="0"/>
              <a:t>The contents of this report reflect the views of the authors, who are responsible for the facts and the accuracy of the information presented herein. This document is disseminated in the interest of information exchange. The report is funded, partially or entirely, by a grant from the U.S. Department of Transportation’s University Transportation Centers Program. However, the U.S. Government assumes no liability for the contents or use thereof.</a:t>
            </a:r>
          </a:p>
        </p:txBody>
      </p:sp>
    </p:spTree>
    <p:extLst>
      <p:ext uri="{BB962C8B-B14F-4D97-AF65-F5344CB8AC3E}">
        <p14:creationId xmlns:p14="http://schemas.microsoft.com/office/powerpoint/2010/main" val="92777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959554" y="3429000"/>
            <a:ext cx="2784021" cy="1420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Sources </a:t>
            </a:r>
            <a:r>
              <a:rPr lang="en-US" sz="1800" b="1" dirty="0" smtClean="0">
                <a:latin typeface="Arial" panose="020B0604020202020204" pitchFamily="34" charset="0"/>
                <a:cs typeface="Arial" panose="020B0604020202020204" pitchFamily="34" charset="0"/>
              </a:rPr>
              <a:t>&amp; Mitigation</a:t>
            </a:r>
          </a:p>
          <a:p>
            <a:pPr algn="ctr"/>
            <a:r>
              <a:rPr lang="en-US" sz="1800" b="1" dirty="0" smtClean="0">
                <a:latin typeface="Arial" panose="020B0604020202020204" pitchFamily="34" charset="0"/>
                <a:cs typeface="Arial" panose="020B0604020202020204" pitchFamily="34" charset="0"/>
              </a:rPr>
              <a:t>of </a:t>
            </a:r>
            <a:r>
              <a:rPr lang="en-US" sz="1800" b="1" dirty="0">
                <a:latin typeface="Arial" panose="020B0604020202020204" pitchFamily="34" charset="0"/>
                <a:cs typeface="Arial" panose="020B0604020202020204" pitchFamily="34" charset="0"/>
              </a:rPr>
              <a:t>Bias in Big Data</a:t>
            </a:r>
          </a:p>
        </p:txBody>
      </p:sp>
      <p:sp>
        <p:nvSpPr>
          <p:cNvPr id="13" name="Content Placeholder 2"/>
          <p:cNvSpPr txBox="1">
            <a:spLocks/>
          </p:cNvSpPr>
          <p:nvPr/>
        </p:nvSpPr>
        <p:spPr>
          <a:xfrm>
            <a:off x="4618264" y="1369219"/>
            <a:ext cx="3228975"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Interviews with Experts</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628650" y="1369219"/>
            <a:ext cx="3228975" cy="3263504"/>
          </a:xfrm>
        </p:spPr>
        <p:txBody>
          <a:bodyPr/>
          <a:lstStyle/>
          <a:p>
            <a:r>
              <a:rPr lang="en-US" dirty="0"/>
              <a:t>Synthesis of </a:t>
            </a:r>
            <a:r>
              <a:rPr lang="en-US" dirty="0" smtClean="0"/>
              <a:t>Literature</a:t>
            </a:r>
          </a:p>
          <a:p>
            <a:endParaRPr lang="en-US" dirty="0"/>
          </a:p>
          <a:p>
            <a:endParaRPr lang="en-US" dirty="0" smtClean="0"/>
          </a:p>
          <a:p>
            <a:endParaRPr lang="en-US" dirty="0"/>
          </a:p>
        </p:txBody>
      </p:sp>
      <p:sp>
        <p:nvSpPr>
          <p:cNvPr id="4" name="Rounded Rectangle 3"/>
          <p:cNvSpPr/>
          <p:nvPr/>
        </p:nvSpPr>
        <p:spPr>
          <a:xfrm>
            <a:off x="1011011" y="1906360"/>
            <a:ext cx="1175657" cy="7756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135 studies</a:t>
            </a:r>
            <a:endParaRPr lang="en-US" sz="2000" b="1" dirty="0">
              <a:latin typeface="Arial" panose="020B0604020202020204" pitchFamily="34" charset="0"/>
              <a:cs typeface="Arial" panose="020B0604020202020204" pitchFamily="34" charset="0"/>
            </a:endParaRPr>
          </a:p>
        </p:txBody>
      </p:sp>
      <p:sp>
        <p:nvSpPr>
          <p:cNvPr id="5" name="Rounded Rectangle 4"/>
          <p:cNvSpPr/>
          <p:nvPr/>
        </p:nvSpPr>
        <p:spPr>
          <a:xfrm>
            <a:off x="2583996" y="2081893"/>
            <a:ext cx="1027340" cy="6000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75</a:t>
            </a:r>
          </a:p>
          <a:p>
            <a:pPr algn="ctr"/>
            <a:r>
              <a:rPr lang="en-US" sz="1400" dirty="0" smtClean="0">
                <a:latin typeface="Arial" panose="020B0604020202020204" pitchFamily="34" charset="0"/>
                <a:cs typeface="Arial" panose="020B0604020202020204" pitchFamily="34" charset="0"/>
              </a:rPr>
              <a:t>on bias in big data</a:t>
            </a:r>
            <a:endParaRPr lang="en-US" sz="14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2154011" y="1951264"/>
            <a:ext cx="473528" cy="163286"/>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037365" y="1960789"/>
            <a:ext cx="1175657" cy="7756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39 </a:t>
            </a:r>
            <a:r>
              <a:rPr lang="en-US" sz="1400" b="1" dirty="0" smtClean="0">
                <a:latin typeface="Arial" panose="020B0604020202020204" pitchFamily="34" charset="0"/>
                <a:cs typeface="Arial" panose="020B0604020202020204" pitchFamily="34" charset="0"/>
              </a:rPr>
              <a:t>contacted</a:t>
            </a:r>
            <a:endParaRPr lang="en-US" sz="1400" b="1" dirty="0">
              <a:latin typeface="Arial" panose="020B0604020202020204" pitchFamily="34" charset="0"/>
              <a:cs typeface="Arial" panose="020B0604020202020204" pitchFamily="34" charset="0"/>
            </a:endParaRPr>
          </a:p>
        </p:txBody>
      </p:sp>
      <p:sp>
        <p:nvSpPr>
          <p:cNvPr id="10" name="Rounded Rectangle 9"/>
          <p:cNvSpPr/>
          <p:nvPr/>
        </p:nvSpPr>
        <p:spPr>
          <a:xfrm>
            <a:off x="6610350" y="2136322"/>
            <a:ext cx="1157968" cy="6000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10</a:t>
            </a:r>
          </a:p>
          <a:p>
            <a:pPr algn="ctr"/>
            <a:r>
              <a:rPr lang="en-US" sz="1400" dirty="0" smtClean="0">
                <a:latin typeface="Arial" panose="020B0604020202020204" pitchFamily="34" charset="0"/>
                <a:cs typeface="Arial" panose="020B0604020202020204" pitchFamily="34" charset="0"/>
              </a:rPr>
              <a:t>participated</a:t>
            </a:r>
            <a:endParaRPr lang="en-US" sz="14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6180365" y="2005693"/>
            <a:ext cx="473528" cy="163286"/>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p:cNvCxnSpPr>
          <p:nvPr/>
        </p:nvCxnSpPr>
        <p:spPr>
          <a:xfrm>
            <a:off x="3097666" y="2681967"/>
            <a:ext cx="437470" cy="877662"/>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p:cNvCxnSpPr>
          <p:nvPr/>
        </p:nvCxnSpPr>
        <p:spPr>
          <a:xfrm flipH="1">
            <a:off x="5686425" y="2736396"/>
            <a:ext cx="1502909" cy="1190625"/>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89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Sampling </a:t>
            </a:r>
            <a:r>
              <a:rPr lang="en-US" i="1" dirty="0"/>
              <a:t>(or demographic) </a:t>
            </a:r>
            <a:r>
              <a:rPr lang="en-US" i="1" dirty="0" smtClean="0"/>
              <a:t>Bias</a:t>
            </a:r>
            <a:endParaRPr lang="en-US" i="1" dirty="0"/>
          </a:p>
        </p:txBody>
      </p:sp>
      <p:sp>
        <p:nvSpPr>
          <p:cNvPr id="3" name="Content Placeholder 2"/>
          <p:cNvSpPr>
            <a:spLocks noGrp="1"/>
          </p:cNvSpPr>
          <p:nvPr>
            <p:ph idx="1"/>
          </p:nvPr>
        </p:nvSpPr>
        <p:spPr>
          <a:xfrm>
            <a:off x="628650" y="1369219"/>
            <a:ext cx="3873954" cy="3263504"/>
          </a:xfrm>
        </p:spPr>
        <p:txBody>
          <a:bodyPr/>
          <a:lstStyle/>
          <a:p>
            <a:pPr marL="0" indent="0">
              <a:buNone/>
            </a:pPr>
            <a:r>
              <a:rPr lang="en-US" dirty="0" smtClean="0"/>
              <a:t>Sources</a:t>
            </a:r>
          </a:p>
          <a:p>
            <a:r>
              <a:rPr lang="en-US" dirty="0" smtClean="0"/>
              <a:t>Mobile phone data</a:t>
            </a:r>
          </a:p>
          <a:p>
            <a:r>
              <a:rPr lang="en-US" dirty="0" smtClean="0"/>
              <a:t>Census demographics </a:t>
            </a:r>
            <a:r>
              <a:rPr lang="en-US" dirty="0" smtClean="0">
                <a:latin typeface="Arial" panose="020B0604020202020204" pitchFamily="34" charset="0"/>
                <a:cs typeface="Arial" panose="020B0604020202020204" pitchFamily="34" charset="0"/>
              </a:rPr>
              <a:t>≠ mobile adoption</a:t>
            </a:r>
            <a:endParaRPr lang="en-US" dirty="0" smtClean="0"/>
          </a:p>
          <a:p>
            <a:endParaRPr lang="en-US" dirty="0"/>
          </a:p>
        </p:txBody>
      </p:sp>
      <p:sp>
        <p:nvSpPr>
          <p:cNvPr id="4" name="Content Placeholder 2"/>
          <p:cNvSpPr txBox="1">
            <a:spLocks/>
          </p:cNvSpPr>
          <p:nvPr/>
        </p:nvSpPr>
        <p:spPr>
          <a:xfrm>
            <a:off x="5294540" y="1369219"/>
            <a:ext cx="2895599" cy="2141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Mitigation</a:t>
            </a:r>
          </a:p>
          <a:p>
            <a:r>
              <a:rPr lang="en-US" dirty="0" smtClean="0"/>
              <a:t>Local survey</a:t>
            </a:r>
          </a:p>
          <a:p>
            <a:r>
              <a:rPr lang="en-US" dirty="0" smtClean="0"/>
              <a:t>Data fusion</a:t>
            </a:r>
          </a:p>
          <a:p>
            <a:endParaRPr lang="en-US" dirty="0" smtClean="0"/>
          </a:p>
        </p:txBody>
      </p:sp>
      <p:sp>
        <p:nvSpPr>
          <p:cNvPr id="6" name="Content Placeholder 2"/>
          <p:cNvSpPr txBox="1">
            <a:spLocks/>
          </p:cNvSpPr>
          <p:nvPr/>
        </p:nvSpPr>
        <p:spPr>
          <a:xfrm>
            <a:off x="4371975" y="3682093"/>
            <a:ext cx="4506686" cy="9506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Reference</a:t>
            </a:r>
          </a:p>
          <a:p>
            <a:pPr marL="0" indent="0">
              <a:buNone/>
            </a:pPr>
            <a:r>
              <a:rPr lang="en-US" sz="1400" dirty="0" smtClean="0"/>
              <a:t>Chen</a:t>
            </a:r>
            <a:r>
              <a:rPr lang="en-US" sz="1400" dirty="0"/>
              <a:t>, C., </a:t>
            </a:r>
            <a:r>
              <a:rPr lang="en-US" sz="1400" dirty="0" smtClean="0"/>
              <a:t>et al. </a:t>
            </a:r>
            <a:r>
              <a:rPr lang="en-US" sz="1400" dirty="0"/>
              <a:t>The Promises of Big Data and Small Data for Travel Behavior (Aka Human Mobility) Analysis. </a:t>
            </a:r>
            <a:r>
              <a:rPr lang="en-US" sz="1400" i="1" dirty="0"/>
              <a:t>Transportation Research Part C: Emerging Technologies</a:t>
            </a:r>
            <a:r>
              <a:rPr lang="en-US" sz="1400" dirty="0"/>
              <a:t>, Vol. 68, 2016, pp. 285–299</a:t>
            </a:r>
            <a:r>
              <a:rPr lang="en-US" sz="1400" dirty="0" smtClean="0"/>
              <a:t>.</a:t>
            </a:r>
          </a:p>
        </p:txBody>
      </p:sp>
      <p:pic>
        <p:nvPicPr>
          <p:cNvPr id="7" name="Picture 6"/>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8650" y="3105280"/>
            <a:ext cx="3545342" cy="1700764"/>
          </a:xfrm>
          <a:prstGeom prst="rect">
            <a:avLst/>
          </a:prstGeom>
        </p:spPr>
      </p:pic>
    </p:spTree>
    <p:extLst>
      <p:ext uri="{BB962C8B-B14F-4D97-AF65-F5344CB8AC3E}">
        <p14:creationId xmlns:p14="http://schemas.microsoft.com/office/powerpoint/2010/main" val="197249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Aggregation Bias</a:t>
            </a:r>
            <a:endParaRPr lang="en-US" i="1" dirty="0"/>
          </a:p>
        </p:txBody>
      </p:sp>
      <p:sp>
        <p:nvSpPr>
          <p:cNvPr id="3" name="Content Placeholder 2"/>
          <p:cNvSpPr>
            <a:spLocks noGrp="1"/>
          </p:cNvSpPr>
          <p:nvPr>
            <p:ph idx="1"/>
          </p:nvPr>
        </p:nvSpPr>
        <p:spPr>
          <a:xfrm>
            <a:off x="628650" y="1369219"/>
            <a:ext cx="3873954" cy="3263504"/>
          </a:xfrm>
        </p:spPr>
        <p:txBody>
          <a:bodyPr/>
          <a:lstStyle/>
          <a:p>
            <a:pPr marL="0" indent="0">
              <a:buNone/>
            </a:pPr>
            <a:r>
              <a:rPr lang="en-US" dirty="0" smtClean="0"/>
              <a:t>Sources</a:t>
            </a:r>
          </a:p>
          <a:p>
            <a:r>
              <a:rPr lang="en-US" dirty="0" smtClean="0"/>
              <a:t>Privacy protection changes travel counts</a:t>
            </a:r>
          </a:p>
          <a:p>
            <a:r>
              <a:rPr lang="en-US" dirty="0" smtClean="0"/>
              <a:t>&lt;threshold of trips usually removed</a:t>
            </a:r>
          </a:p>
        </p:txBody>
      </p:sp>
      <p:sp>
        <p:nvSpPr>
          <p:cNvPr id="4" name="Content Placeholder 2"/>
          <p:cNvSpPr txBox="1">
            <a:spLocks/>
          </p:cNvSpPr>
          <p:nvPr/>
        </p:nvSpPr>
        <p:spPr>
          <a:xfrm>
            <a:off x="5294540" y="1369219"/>
            <a:ext cx="2895599" cy="2141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Mitigation</a:t>
            </a:r>
          </a:p>
          <a:p>
            <a:r>
              <a:rPr lang="en-US" dirty="0" smtClean="0"/>
              <a:t>Data fusion</a:t>
            </a:r>
          </a:p>
          <a:p>
            <a:r>
              <a:rPr lang="en-US" dirty="0" err="1" smtClean="0"/>
              <a:t>Maths</a:t>
            </a:r>
            <a:r>
              <a:rPr lang="en-US" dirty="0" smtClean="0"/>
              <a:t> ;-)</a:t>
            </a:r>
          </a:p>
          <a:p>
            <a:pPr lvl="1"/>
            <a:r>
              <a:rPr lang="en-US" dirty="0" smtClean="0"/>
              <a:t>Markovian</a:t>
            </a:r>
          </a:p>
          <a:p>
            <a:pPr lvl="1"/>
            <a:r>
              <a:rPr lang="en-US" dirty="0" smtClean="0"/>
              <a:t>Inverse </a:t>
            </a:r>
            <a:r>
              <a:rPr lang="en-US" dirty="0" err="1" smtClean="0"/>
              <a:t>Wernerization</a:t>
            </a:r>
            <a:r>
              <a:rPr lang="en-US" dirty="0" smtClean="0"/>
              <a:t>?</a:t>
            </a:r>
          </a:p>
        </p:txBody>
      </p:sp>
      <p:sp>
        <p:nvSpPr>
          <p:cNvPr id="6" name="Content Placeholder 2"/>
          <p:cNvSpPr txBox="1">
            <a:spLocks/>
          </p:cNvSpPr>
          <p:nvPr/>
        </p:nvSpPr>
        <p:spPr>
          <a:xfrm>
            <a:off x="4322989" y="3682093"/>
            <a:ext cx="4555672" cy="9506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Reference</a:t>
            </a:r>
          </a:p>
          <a:p>
            <a:pPr marL="0" indent="0">
              <a:buNone/>
            </a:pPr>
            <a:r>
              <a:rPr lang="en-US" sz="1400" dirty="0" err="1"/>
              <a:t>Mehmood</a:t>
            </a:r>
            <a:r>
              <a:rPr lang="en-US" sz="1400" dirty="0"/>
              <a:t>, R., </a:t>
            </a:r>
            <a:r>
              <a:rPr lang="en-US" sz="1400" dirty="0" smtClean="0"/>
              <a:t>et al. </a:t>
            </a:r>
            <a:r>
              <a:rPr lang="en-US" sz="1400" dirty="0"/>
              <a:t>Exploring the Influence of Big Data on City Transport Operations: A Markovian Approach. </a:t>
            </a:r>
            <a:r>
              <a:rPr lang="en-US" sz="1400" i="1" dirty="0"/>
              <a:t>International Journal of Operations &amp; Production Management</a:t>
            </a:r>
            <a:r>
              <a:rPr lang="en-US" sz="1400" dirty="0"/>
              <a:t>, Vol. 37, No. 1, 2017, pp. 75–104</a:t>
            </a:r>
            <a:r>
              <a:rPr lang="en-US" sz="1400" dirty="0" smtClean="0"/>
              <a:t>.</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59278" y="3229654"/>
            <a:ext cx="3098347" cy="1549174"/>
          </a:xfrm>
          <a:prstGeom prst="rect">
            <a:avLst/>
          </a:prstGeom>
        </p:spPr>
      </p:pic>
    </p:spTree>
    <p:extLst>
      <p:ext uri="{BB962C8B-B14F-4D97-AF65-F5344CB8AC3E}">
        <p14:creationId xmlns:p14="http://schemas.microsoft.com/office/powerpoint/2010/main" val="151157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Social Desirability Bias</a:t>
            </a:r>
            <a:endParaRPr lang="en-US" i="1" dirty="0"/>
          </a:p>
        </p:txBody>
      </p:sp>
      <p:sp>
        <p:nvSpPr>
          <p:cNvPr id="3" name="Content Placeholder 2"/>
          <p:cNvSpPr>
            <a:spLocks noGrp="1"/>
          </p:cNvSpPr>
          <p:nvPr>
            <p:ph idx="1"/>
          </p:nvPr>
        </p:nvSpPr>
        <p:spPr>
          <a:xfrm>
            <a:off x="628650" y="1369219"/>
            <a:ext cx="3873954" cy="3263504"/>
          </a:xfrm>
        </p:spPr>
        <p:txBody>
          <a:bodyPr/>
          <a:lstStyle/>
          <a:p>
            <a:pPr marL="0" indent="0">
              <a:buNone/>
            </a:pPr>
            <a:r>
              <a:rPr lang="en-US" dirty="0" smtClean="0"/>
              <a:t>Sources</a:t>
            </a:r>
          </a:p>
          <a:p>
            <a:r>
              <a:rPr lang="en-US" dirty="0" smtClean="0"/>
              <a:t>Social media or ‘athlete’ data</a:t>
            </a:r>
          </a:p>
          <a:p>
            <a:r>
              <a:rPr lang="en-US" dirty="0" smtClean="0"/>
              <a:t>Fitness cyclists may post only ‘good’ or ‘fast’ trips</a:t>
            </a:r>
            <a:endParaRPr lang="en-US" dirty="0"/>
          </a:p>
        </p:txBody>
      </p:sp>
      <p:sp>
        <p:nvSpPr>
          <p:cNvPr id="4" name="Content Placeholder 2"/>
          <p:cNvSpPr txBox="1">
            <a:spLocks/>
          </p:cNvSpPr>
          <p:nvPr/>
        </p:nvSpPr>
        <p:spPr>
          <a:xfrm>
            <a:off x="5294540" y="1369219"/>
            <a:ext cx="2895599" cy="2141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Mitigation</a:t>
            </a:r>
          </a:p>
          <a:p>
            <a:r>
              <a:rPr lang="en-US" dirty="0" smtClean="0"/>
              <a:t>Explore platforms that record all trips</a:t>
            </a:r>
          </a:p>
          <a:p>
            <a:r>
              <a:rPr lang="en-US" dirty="0" smtClean="0"/>
              <a:t>Sample weighting</a:t>
            </a:r>
          </a:p>
          <a:p>
            <a:r>
              <a:rPr lang="en-US" dirty="0" smtClean="0"/>
              <a:t>Data fusion</a:t>
            </a:r>
          </a:p>
          <a:p>
            <a:endParaRPr lang="en-US" dirty="0" smtClean="0"/>
          </a:p>
        </p:txBody>
      </p:sp>
      <p:pic>
        <p:nvPicPr>
          <p:cNvPr id="5" name="Picture 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68804" y="2807195"/>
            <a:ext cx="2909207" cy="1825527"/>
          </a:xfrm>
          <a:prstGeom prst="rect">
            <a:avLst/>
          </a:prstGeom>
        </p:spPr>
      </p:pic>
      <p:sp>
        <p:nvSpPr>
          <p:cNvPr id="6" name="Content Placeholder 2"/>
          <p:cNvSpPr txBox="1">
            <a:spLocks/>
          </p:cNvSpPr>
          <p:nvPr/>
        </p:nvSpPr>
        <p:spPr>
          <a:xfrm>
            <a:off x="4233183" y="3682093"/>
            <a:ext cx="4645478" cy="950629"/>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Reference</a:t>
            </a:r>
          </a:p>
          <a:p>
            <a:pPr marL="0" indent="0">
              <a:buNone/>
            </a:pPr>
            <a:r>
              <a:rPr lang="en-US" sz="1600" dirty="0" smtClean="0"/>
              <a:t>Beecham</a:t>
            </a:r>
            <a:r>
              <a:rPr lang="en-US" sz="1600" dirty="0"/>
              <a:t>, R., and J. Wood. Exploring Gendered Cycling </a:t>
            </a:r>
            <a:r>
              <a:rPr lang="en-US" sz="1600" dirty="0" err="1"/>
              <a:t>Behaviours</a:t>
            </a:r>
            <a:r>
              <a:rPr lang="en-US" sz="1600" dirty="0"/>
              <a:t> within a Large-Scale </a:t>
            </a:r>
            <a:r>
              <a:rPr lang="en-US" sz="1600" dirty="0" err="1"/>
              <a:t>Behavioural</a:t>
            </a:r>
            <a:r>
              <a:rPr lang="en-US" sz="1600" dirty="0"/>
              <a:t> Data-Set. </a:t>
            </a:r>
            <a:r>
              <a:rPr lang="en-US" sz="1600" i="1" dirty="0"/>
              <a:t>Transportation Planning and Technology</a:t>
            </a:r>
            <a:r>
              <a:rPr lang="en-US" sz="1600" dirty="0"/>
              <a:t>, Vol. 37, No. 1, 2013, pp. 83–97. </a:t>
            </a:r>
            <a:endParaRPr lang="en-US" sz="1600" dirty="0" smtClean="0"/>
          </a:p>
        </p:txBody>
      </p:sp>
    </p:spTree>
    <p:extLst>
      <p:ext uri="{BB962C8B-B14F-4D97-AF65-F5344CB8AC3E}">
        <p14:creationId xmlns:p14="http://schemas.microsoft.com/office/powerpoint/2010/main" val="1049747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Coverage Bias</a:t>
            </a:r>
            <a:endParaRPr lang="en-US" i="1" dirty="0"/>
          </a:p>
        </p:txBody>
      </p:sp>
      <p:sp>
        <p:nvSpPr>
          <p:cNvPr id="3" name="Content Placeholder 2"/>
          <p:cNvSpPr>
            <a:spLocks noGrp="1"/>
          </p:cNvSpPr>
          <p:nvPr>
            <p:ph idx="1"/>
          </p:nvPr>
        </p:nvSpPr>
        <p:spPr>
          <a:xfrm>
            <a:off x="628650" y="1369219"/>
            <a:ext cx="3873954" cy="3263504"/>
          </a:xfrm>
        </p:spPr>
        <p:txBody>
          <a:bodyPr/>
          <a:lstStyle/>
          <a:p>
            <a:pPr marL="0" indent="0">
              <a:buNone/>
            </a:pPr>
            <a:r>
              <a:rPr lang="en-US" dirty="0" smtClean="0"/>
              <a:t>Sources</a:t>
            </a:r>
          </a:p>
          <a:p>
            <a:r>
              <a:rPr lang="en-US" dirty="0" smtClean="0"/>
              <a:t>Mobile phone call data records</a:t>
            </a:r>
          </a:p>
          <a:p>
            <a:r>
              <a:rPr lang="en-US" dirty="0" smtClean="0"/>
              <a:t>People do not make calls at every destination</a:t>
            </a:r>
          </a:p>
        </p:txBody>
      </p:sp>
      <p:sp>
        <p:nvSpPr>
          <p:cNvPr id="4" name="Content Placeholder 2"/>
          <p:cNvSpPr txBox="1">
            <a:spLocks/>
          </p:cNvSpPr>
          <p:nvPr/>
        </p:nvSpPr>
        <p:spPr>
          <a:xfrm>
            <a:off x="5294540" y="1369219"/>
            <a:ext cx="2895599" cy="2141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Mitigation</a:t>
            </a:r>
          </a:p>
          <a:p>
            <a:r>
              <a:rPr lang="en-US" dirty="0" smtClean="0"/>
              <a:t>Data providers that aggregate multiple networks?</a:t>
            </a:r>
          </a:p>
          <a:p>
            <a:r>
              <a:rPr lang="en-US" dirty="0" smtClean="0"/>
              <a:t>Sample weighting</a:t>
            </a:r>
          </a:p>
          <a:p>
            <a:endParaRPr lang="en-US" dirty="0" smtClean="0"/>
          </a:p>
        </p:txBody>
      </p:sp>
      <p:sp>
        <p:nvSpPr>
          <p:cNvPr id="6" name="Content Placeholder 2"/>
          <p:cNvSpPr txBox="1">
            <a:spLocks/>
          </p:cNvSpPr>
          <p:nvPr/>
        </p:nvSpPr>
        <p:spPr>
          <a:xfrm>
            <a:off x="4396468" y="3510643"/>
            <a:ext cx="4482193" cy="11220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t>Reference</a:t>
            </a:r>
          </a:p>
          <a:p>
            <a:pPr marL="0" indent="0">
              <a:buNone/>
            </a:pPr>
            <a:r>
              <a:rPr lang="en-US" sz="1400" dirty="0"/>
              <a:t>Toole, J. L., S. </a:t>
            </a:r>
            <a:r>
              <a:rPr lang="en-US" sz="1400" dirty="0" err="1"/>
              <a:t>Colak</a:t>
            </a:r>
            <a:r>
              <a:rPr lang="en-US" sz="1400" dirty="0"/>
              <a:t>, B. Sturt, L. P. Alexander, A. </a:t>
            </a:r>
            <a:r>
              <a:rPr lang="en-US" sz="1400" dirty="0" err="1"/>
              <a:t>Evsukoff</a:t>
            </a:r>
            <a:r>
              <a:rPr lang="en-US" sz="1400" dirty="0"/>
              <a:t>, and M. C. González. The Path Most Traveled: Travel Demand Estimation Using Big Data Resources. </a:t>
            </a:r>
            <a:r>
              <a:rPr lang="en-US" sz="1400" i="1" dirty="0"/>
              <a:t>Transportation Research Part C</a:t>
            </a:r>
            <a:r>
              <a:rPr lang="en-US" sz="1400" dirty="0"/>
              <a:t>, Vol. 58, 2015, pp. 162–177.</a:t>
            </a:r>
            <a:endParaRPr lang="en-US" sz="1400" dirty="0" smtClean="0"/>
          </a:p>
        </p:txBody>
      </p:sp>
      <p:pic>
        <p:nvPicPr>
          <p:cNvPr id="7" name="Picture 6"/>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8650" y="3105280"/>
            <a:ext cx="3545342" cy="1700764"/>
          </a:xfrm>
          <a:prstGeom prst="rect">
            <a:avLst/>
          </a:prstGeom>
        </p:spPr>
      </p:pic>
    </p:spTree>
    <p:extLst>
      <p:ext uri="{BB962C8B-B14F-4D97-AF65-F5344CB8AC3E}">
        <p14:creationId xmlns:p14="http://schemas.microsoft.com/office/powerpoint/2010/main" val="82881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02969" y="339955"/>
            <a:ext cx="3152273" cy="4310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itle 10"/>
          <p:cNvSpPr>
            <a:spLocks noGrp="1"/>
          </p:cNvSpPr>
          <p:nvPr>
            <p:ph type="title"/>
          </p:nvPr>
        </p:nvSpPr>
        <p:spPr/>
        <p:txBody>
          <a:bodyPr/>
          <a:lstStyle/>
          <a:p>
            <a:r>
              <a:rPr lang="en-US" dirty="0" smtClean="0"/>
              <a:t>Perspective</a:t>
            </a:r>
            <a:endParaRPr lang="en-US" dirty="0"/>
          </a:p>
        </p:txBody>
      </p:sp>
      <p:sp>
        <p:nvSpPr>
          <p:cNvPr id="12" name="Content Placeholder 11"/>
          <p:cNvSpPr>
            <a:spLocks noGrp="1"/>
          </p:cNvSpPr>
          <p:nvPr>
            <p:ph idx="1"/>
          </p:nvPr>
        </p:nvSpPr>
        <p:spPr/>
        <p:txBody>
          <a:bodyPr/>
          <a:lstStyle/>
          <a:p>
            <a:r>
              <a:rPr lang="en-US" dirty="0" smtClean="0"/>
              <a:t>People (not cars) carry phones</a:t>
            </a:r>
          </a:p>
          <a:p>
            <a:r>
              <a:rPr lang="en-US" dirty="0" smtClean="0"/>
              <a:t>Biased data &gt; no data</a:t>
            </a:r>
            <a:endParaRPr lang="en-US" dirty="0"/>
          </a:p>
        </p:txBody>
      </p:sp>
      <p:sp>
        <p:nvSpPr>
          <p:cNvPr id="13" name="Text Placeholder 12"/>
          <p:cNvSpPr>
            <a:spLocks noGrp="1"/>
          </p:cNvSpPr>
          <p:nvPr>
            <p:ph type="body" sz="quarter" idx="13"/>
          </p:nvPr>
        </p:nvSpPr>
        <p:spPr/>
        <p:txBody>
          <a:bodyPr>
            <a:noAutofit/>
          </a:bodyPr>
          <a:lstStyle/>
          <a:p>
            <a:r>
              <a:rPr lang="en-US" sz="2000" dirty="0">
                <a:latin typeface="Arial" panose="020B0604020202020204" pitchFamily="34" charset="0"/>
                <a:cs typeface="Arial" panose="020B0604020202020204" pitchFamily="34" charset="0"/>
              </a:rPr>
              <a:t>big data from mobile devices </a:t>
            </a:r>
            <a:r>
              <a:rPr lang="en-US" sz="2000" b="1" dirty="0">
                <a:latin typeface="Arial" panose="020B0604020202020204" pitchFamily="34" charset="0"/>
                <a:cs typeface="Arial" panose="020B0604020202020204" pitchFamily="34" charset="0"/>
              </a:rPr>
              <a:t>probably under-represents older </a:t>
            </a:r>
            <a:r>
              <a:rPr lang="en-US" sz="2000" dirty="0">
                <a:latin typeface="Arial" panose="020B0604020202020204" pitchFamily="34" charset="0"/>
                <a:cs typeface="Arial" panose="020B0604020202020204" pitchFamily="34" charset="0"/>
              </a:rPr>
              <a:t>segments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population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maybe</a:t>
            </a:r>
            <a:r>
              <a:rPr lang="en-US" sz="2000" b="1" dirty="0">
                <a:latin typeface="Arial" panose="020B0604020202020204" pitchFamily="34" charset="0"/>
                <a:cs typeface="Arial" panose="020B0604020202020204" pitchFamily="34" charset="0"/>
              </a:rPr>
              <a:t> lower income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But it also does a </a:t>
            </a:r>
            <a:r>
              <a:rPr lang="en-US" sz="2000" b="1" dirty="0">
                <a:latin typeface="Arial" panose="020B0604020202020204" pitchFamily="34" charset="0"/>
                <a:cs typeface="Arial" panose="020B0604020202020204" pitchFamily="34" charset="0"/>
              </a:rPr>
              <a:t>better job </a:t>
            </a:r>
            <a:r>
              <a:rPr lang="en-US" sz="2000" dirty="0">
                <a:latin typeface="Arial" panose="020B0604020202020204" pitchFamily="34" charset="0"/>
                <a:cs typeface="Arial" panose="020B0604020202020204" pitchFamily="34" charset="0"/>
              </a:rPr>
              <a:t>of representing under-represented road users like </a:t>
            </a:r>
            <a:r>
              <a:rPr lang="en-US" sz="2000" b="1" dirty="0">
                <a:latin typeface="Arial" panose="020B0604020202020204" pitchFamily="34" charset="0"/>
                <a:cs typeface="Arial" panose="020B0604020202020204" pitchFamily="34" charset="0"/>
              </a:rPr>
              <a:t>bicyclists and pedestrians</a:t>
            </a:r>
            <a:r>
              <a:rPr lang="en-US" sz="2000"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13881" y="527086"/>
            <a:ext cx="2130449" cy="653184"/>
          </a:xfrm>
          <a:prstGeom prst="rect">
            <a:avLst/>
          </a:prstGeom>
        </p:spPr>
      </p:pic>
      <p:pic>
        <p:nvPicPr>
          <p:cNvPr id="2" name="Picture 1"/>
          <p:cNvPicPr>
            <a:picLocks noChangeAspect="1"/>
          </p:cNvPicPr>
          <p:nvPr/>
        </p:nvPicPr>
        <p:blipFill>
          <a:blip r:embed="rId3">
            <a:duotone>
              <a:schemeClr val="accent3">
                <a:shade val="45000"/>
                <a:satMod val="135000"/>
              </a:schemeClr>
              <a:prstClr val="white"/>
            </a:duotone>
          </a:blip>
          <a:stretch>
            <a:fillRect/>
          </a:stretch>
        </p:blipFill>
        <p:spPr>
          <a:xfrm>
            <a:off x="590180" y="2602535"/>
            <a:ext cx="3045281" cy="2030187"/>
          </a:xfrm>
          <a:prstGeom prst="rect">
            <a:avLst/>
          </a:prstGeom>
        </p:spPr>
      </p:pic>
    </p:spTree>
    <p:extLst>
      <p:ext uri="{BB962C8B-B14F-4D97-AF65-F5344CB8AC3E}">
        <p14:creationId xmlns:p14="http://schemas.microsoft.com/office/powerpoint/2010/main" val="1775675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Lessons for Methods</a:t>
            </a:r>
            <a:endParaRPr lang="en-US" dirty="0"/>
          </a:p>
        </p:txBody>
      </p:sp>
      <p:sp>
        <p:nvSpPr>
          <p:cNvPr id="12" name="Content Placeholder 11"/>
          <p:cNvSpPr>
            <a:spLocks noGrp="1"/>
          </p:cNvSpPr>
          <p:nvPr>
            <p:ph idx="1"/>
          </p:nvPr>
        </p:nvSpPr>
        <p:spPr>
          <a:xfrm>
            <a:off x="628650" y="1369219"/>
            <a:ext cx="4784271" cy="3263504"/>
          </a:xfrm>
        </p:spPr>
        <p:txBody>
          <a:bodyPr>
            <a:normAutofit/>
          </a:bodyPr>
          <a:lstStyle/>
          <a:p>
            <a:r>
              <a:rPr lang="en-US" sz="2400" b="1" dirty="0" smtClean="0"/>
              <a:t>Real counts </a:t>
            </a:r>
            <a:r>
              <a:rPr lang="en-US" sz="2400" dirty="0" smtClean="0"/>
              <a:t>remain critical!</a:t>
            </a:r>
          </a:p>
          <a:p>
            <a:r>
              <a:rPr lang="en-US" sz="2400" dirty="0" smtClean="0"/>
              <a:t>Biases include </a:t>
            </a:r>
            <a:r>
              <a:rPr lang="en-US" sz="2400" b="1" i="1" dirty="0" smtClean="0"/>
              <a:t>aggregation</a:t>
            </a:r>
            <a:r>
              <a:rPr lang="en-US" sz="2400" i="1" dirty="0" smtClean="0"/>
              <a:t>, </a:t>
            </a:r>
            <a:r>
              <a:rPr lang="en-US" sz="2400" b="1" i="1" dirty="0" smtClean="0"/>
              <a:t>coverage</a:t>
            </a:r>
            <a:r>
              <a:rPr lang="en-US" sz="2400" i="1" dirty="0" smtClean="0"/>
              <a:t>, </a:t>
            </a:r>
            <a:r>
              <a:rPr lang="en-US" sz="2400" b="1" i="1" dirty="0" smtClean="0"/>
              <a:t>sampling</a:t>
            </a:r>
            <a:r>
              <a:rPr lang="en-US" sz="2400" i="1" dirty="0" smtClean="0"/>
              <a:t>, </a:t>
            </a:r>
            <a:r>
              <a:rPr lang="en-US" sz="2400" b="1" i="1" dirty="0" smtClean="0"/>
              <a:t>social desirability</a:t>
            </a:r>
            <a:r>
              <a:rPr lang="en-US" sz="2400" i="1" dirty="0" smtClean="0"/>
              <a:t>, </a:t>
            </a:r>
            <a:r>
              <a:rPr lang="en-US" sz="2400" dirty="0" smtClean="0"/>
              <a:t>and more</a:t>
            </a:r>
          </a:p>
          <a:p>
            <a:r>
              <a:rPr lang="en-US" sz="2400" dirty="0" smtClean="0"/>
              <a:t>Mitigation techniques</a:t>
            </a:r>
          </a:p>
          <a:p>
            <a:pPr lvl="1"/>
            <a:r>
              <a:rPr lang="en-US" sz="2000" dirty="0"/>
              <a:t>Sample weighting with </a:t>
            </a:r>
            <a:r>
              <a:rPr lang="en-US" sz="2000" dirty="0" smtClean="0"/>
              <a:t>counts or local surveys</a:t>
            </a:r>
            <a:endParaRPr lang="en-US" sz="2000" dirty="0"/>
          </a:p>
          <a:p>
            <a:pPr lvl="1"/>
            <a:r>
              <a:rPr lang="en-US" sz="2000" dirty="0" smtClean="0"/>
              <a:t>Data fusion</a:t>
            </a:r>
          </a:p>
          <a:p>
            <a:pPr lvl="1"/>
            <a:r>
              <a:rPr lang="en-US" sz="2000" dirty="0" err="1" smtClean="0"/>
              <a:t>Maths</a:t>
            </a:r>
            <a:r>
              <a:rPr lang="en-US" sz="2000" dirty="0" smtClean="0"/>
              <a:t> ;-)</a:t>
            </a:r>
          </a:p>
          <a:p>
            <a:pPr marL="342900" lvl="1" indent="0">
              <a:buNone/>
            </a:pPr>
            <a:endParaRPr lang="en-US" sz="1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56" y="1439552"/>
            <a:ext cx="3510643" cy="2632982"/>
          </a:xfrm>
          <a:prstGeom prst="rect">
            <a:avLst/>
          </a:prstGeom>
        </p:spPr>
      </p:pic>
    </p:spTree>
    <p:extLst>
      <p:ext uri="{BB962C8B-B14F-4D97-AF65-F5344CB8AC3E}">
        <p14:creationId xmlns:p14="http://schemas.microsoft.com/office/powerpoint/2010/main" val="1956515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TI Colors 1">
      <a:dk1>
        <a:srgbClr val="18437D"/>
      </a:dk1>
      <a:lt1>
        <a:srgbClr val="FFFFFE"/>
      </a:lt1>
      <a:dk2>
        <a:srgbClr val="5C0823"/>
      </a:dk2>
      <a:lt2>
        <a:srgbClr val="DCAA37"/>
      </a:lt2>
      <a:accent1>
        <a:srgbClr val="678250"/>
      </a:accent1>
      <a:accent2>
        <a:srgbClr val="DCAA37"/>
      </a:accent2>
      <a:accent3>
        <a:srgbClr val="4B8992"/>
      </a:accent3>
      <a:accent4>
        <a:srgbClr val="808080"/>
      </a:accent4>
      <a:accent5>
        <a:srgbClr val="5E5E5E"/>
      </a:accent5>
      <a:accent6>
        <a:srgbClr val="5C0823"/>
      </a:accent6>
      <a:hlink>
        <a:srgbClr val="7E7F7E"/>
      </a:hlink>
      <a:folHlink>
        <a:srgbClr val="2494D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4B21529CFBE45AE37107225847582" ma:contentTypeVersion="5" ma:contentTypeDescription="Create a new document." ma:contentTypeScope="" ma:versionID="8fa722539ff65d22c910d3ee07379289">
  <xsd:schema xmlns:xsd="http://www.w3.org/2001/XMLSchema" xmlns:xs="http://www.w3.org/2001/XMLSchema" xmlns:p="http://schemas.microsoft.com/office/2006/metadata/properties" xmlns:ns2="4794d374-816c-4a9b-a27c-60635b74f876" xmlns:ns3="718303a1-e773-4b04-8e4a-03ba157a80b8" targetNamespace="http://schemas.microsoft.com/office/2006/metadata/properties" ma:root="true" ma:fieldsID="0ad1cc444f13aa5019910d44f0c490ad" ns2:_="" ns3:_="">
    <xsd:import namespace="4794d374-816c-4a9b-a27c-60635b74f876"/>
    <xsd:import namespace="718303a1-e773-4b04-8e4a-03ba157a80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4d374-816c-4a9b-a27c-60635b74f8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8303a1-e773-4b04-8e4a-03ba157a8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18303a1-e773-4b04-8e4a-03ba157a80b8">
      <UserInfo>
        <DisplayName/>
        <AccountId xsi:nil="true"/>
        <AccountType/>
      </UserInfo>
    </SharedWithUsers>
  </documentManagement>
</p:properties>
</file>

<file path=customXml/itemProps1.xml><?xml version="1.0" encoding="utf-8"?>
<ds:datastoreItem xmlns:ds="http://schemas.openxmlformats.org/officeDocument/2006/customXml" ds:itemID="{E2A5060C-DA87-425D-8851-D5D4E0D07C35}"/>
</file>

<file path=customXml/itemProps2.xml><?xml version="1.0" encoding="utf-8"?>
<ds:datastoreItem xmlns:ds="http://schemas.openxmlformats.org/officeDocument/2006/customXml" ds:itemID="{673D1E64-E4E1-46F6-8776-A545325262C4}"/>
</file>

<file path=customXml/itemProps3.xml><?xml version="1.0" encoding="utf-8"?>
<ds:datastoreItem xmlns:ds="http://schemas.openxmlformats.org/officeDocument/2006/customXml" ds:itemID="{F37B3668-DB5D-4316-A50F-F190A0AB5DB7}"/>
</file>

<file path=docProps/app.xml><?xml version="1.0" encoding="utf-8"?>
<Properties xmlns="http://schemas.openxmlformats.org/officeDocument/2006/extended-properties" xmlns:vt="http://schemas.openxmlformats.org/officeDocument/2006/docPropsVTypes">
  <Template>Office Theme</Template>
  <TotalTime>447</TotalTime>
  <Words>655</Words>
  <Application>Microsoft Office PowerPoint</Application>
  <PresentationFormat>On-screen Show (16:9)</PresentationFormat>
  <Paragraphs>88</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What do the Experts Do? Insights from Interviews &amp; Literature to Deal with Bias in Big Data</vt:lpstr>
      <vt:lpstr>Disclaimer</vt:lpstr>
      <vt:lpstr>Approach</vt:lpstr>
      <vt:lpstr>Sampling (or demographic) Bias</vt:lpstr>
      <vt:lpstr>Aggregation Bias</vt:lpstr>
      <vt:lpstr>Social Desirability Bias</vt:lpstr>
      <vt:lpstr>Coverage Bias</vt:lpstr>
      <vt:lpstr>Perspective</vt:lpstr>
      <vt:lpstr>Lessons for Methods</vt:lpstr>
      <vt:lpstr>Recommendations &amp; Next Steps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 Griffin</dc:creator>
  <cp:lastModifiedBy>Griffin, Greg</cp:lastModifiedBy>
  <cp:revision>48</cp:revision>
  <dcterms:created xsi:type="dcterms:W3CDTF">2017-11-13T17:06:57Z</dcterms:created>
  <dcterms:modified xsi:type="dcterms:W3CDTF">2018-06-26T12:43:56Z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0x01010093A4B21529CFBE45AE37107225847582</vt:lpwstr>
  </property>
  <property fmtid="{D5CDD505-2E9C-101B-9397-08002B2CF9AE}" pid="3" name="Order">
    <vt:r8>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