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73" r:id="rId5"/>
    <p:sldId id="259" r:id="rId6"/>
    <p:sldId id="276" r:id="rId7"/>
    <p:sldId id="277" r:id="rId8"/>
    <p:sldId id="267" r:id="rId9"/>
    <p:sldId id="274" r:id="rId10"/>
    <p:sldId id="275" r:id="rId11"/>
    <p:sldId id="278" r:id="rId12"/>
    <p:sldId id="288" r:id="rId13"/>
    <p:sldId id="279" r:id="rId14"/>
    <p:sldId id="285" r:id="rId15"/>
    <p:sldId id="287" r:id="rId16"/>
    <p:sldId id="269" r:id="rId17"/>
    <p:sldId id="281" r:id="rId18"/>
    <p:sldId id="282" r:id="rId19"/>
    <p:sldId id="284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9193"/>
    <a:srgbClr val="0432FF"/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2590FC-BF6E-B03A-55D3-AB33691D75A2}" v="65" dt="2020-07-02T21:01:15.970"/>
    <p1510:client id="{5C0036D5-BAD4-47BD-A489-C33367616F99}" v="19" dt="2020-07-02T18:42:22.103"/>
    <p1510:client id="{7EAF8357-AD56-BB6F-B5FC-61599362411B}" v="17" dt="2020-07-02T20:38:39.7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80610"/>
  </p:normalViewPr>
  <p:slideViewPr>
    <p:cSldViewPr snapToGrid="0">
      <p:cViewPr varScale="1">
        <p:scale>
          <a:sx n="125" d="100"/>
          <a:sy n="125" d="100"/>
        </p:scale>
        <p:origin x="10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ace16547c29d6d50bebfdfa4e27288259f337620f6cfb37fb1c7368a49403faf::" providerId="AD" clId="Web-{012590FC-BF6E-B03A-55D3-AB33691D75A2}"/>
    <pc:docChg chg="modSld">
      <pc:chgData name="Guest User" userId="S::urn:spo:anon#ace16547c29d6d50bebfdfa4e27288259f337620f6cfb37fb1c7368a49403faf::" providerId="AD" clId="Web-{012590FC-BF6E-B03A-55D3-AB33691D75A2}" dt="2020-07-02T21:01:13.954" v="11"/>
      <pc:docMkLst>
        <pc:docMk/>
      </pc:docMkLst>
      <pc:sldChg chg="modSp">
        <pc:chgData name="Guest User" userId="S::urn:spo:anon#ace16547c29d6d50bebfdfa4e27288259f337620f6cfb37fb1c7368a49403faf::" providerId="AD" clId="Web-{012590FC-BF6E-B03A-55D3-AB33691D75A2}" dt="2020-07-02T20:59:46.360" v="2" actId="1076"/>
        <pc:sldMkLst>
          <pc:docMk/>
          <pc:sldMk cId="3933387196" sldId="269"/>
        </pc:sldMkLst>
        <pc:graphicFrameChg chg="mod modGraphic">
          <ac:chgData name="Guest User" userId="S::urn:spo:anon#ace16547c29d6d50bebfdfa4e27288259f337620f6cfb37fb1c7368a49403faf::" providerId="AD" clId="Web-{012590FC-BF6E-B03A-55D3-AB33691D75A2}" dt="2020-07-02T20:59:15.110" v="0"/>
          <ac:graphicFrameMkLst>
            <pc:docMk/>
            <pc:sldMk cId="3933387196" sldId="269"/>
            <ac:graphicFrameMk id="11" creationId="{28CDB3AA-DE9C-4348-81BA-E68BA4F7E177}"/>
          </ac:graphicFrameMkLst>
        </pc:graphicFrameChg>
        <pc:cxnChg chg="mod">
          <ac:chgData name="Guest User" userId="S::urn:spo:anon#ace16547c29d6d50bebfdfa4e27288259f337620f6cfb37fb1c7368a49403faf::" providerId="AD" clId="Web-{012590FC-BF6E-B03A-55D3-AB33691D75A2}" dt="2020-07-02T20:59:46.360" v="2" actId="1076"/>
          <ac:cxnSpMkLst>
            <pc:docMk/>
            <pc:sldMk cId="3933387196" sldId="269"/>
            <ac:cxnSpMk id="27" creationId="{C0968336-86C9-F240-89CB-4CAF8EC64A2F}"/>
          </ac:cxnSpMkLst>
        </pc:cxnChg>
      </pc:sldChg>
      <pc:sldChg chg="modSp">
        <pc:chgData name="Guest User" userId="S::urn:spo:anon#ace16547c29d6d50bebfdfa4e27288259f337620f6cfb37fb1c7368a49403faf::" providerId="AD" clId="Web-{012590FC-BF6E-B03A-55D3-AB33691D75A2}" dt="2020-07-02T21:00:31.938" v="7" actId="1076"/>
        <pc:sldMkLst>
          <pc:docMk/>
          <pc:sldMk cId="3377369319" sldId="281"/>
        </pc:sldMkLst>
        <pc:spChg chg="mod">
          <ac:chgData name="Guest User" userId="S::urn:spo:anon#ace16547c29d6d50bebfdfa4e27288259f337620f6cfb37fb1c7368a49403faf::" providerId="AD" clId="Web-{012590FC-BF6E-B03A-55D3-AB33691D75A2}" dt="2020-07-02T21:00:05.891" v="3" actId="1076"/>
          <ac:spMkLst>
            <pc:docMk/>
            <pc:sldMk cId="3377369319" sldId="281"/>
            <ac:spMk id="8" creationId="{B23D17D8-48FE-3848-B0AF-9581DB4A03BB}"/>
          </ac:spMkLst>
        </pc:spChg>
        <pc:spChg chg="mod">
          <ac:chgData name="Guest User" userId="S::urn:spo:anon#ace16547c29d6d50bebfdfa4e27288259f337620f6cfb37fb1c7368a49403faf::" providerId="AD" clId="Web-{012590FC-BF6E-B03A-55D3-AB33691D75A2}" dt="2020-07-02T21:00:05.907" v="4" actId="1076"/>
          <ac:spMkLst>
            <pc:docMk/>
            <pc:sldMk cId="3377369319" sldId="281"/>
            <ac:spMk id="14" creationId="{C9224572-A303-A342-A3EF-59D0DCA6CD4E}"/>
          </ac:spMkLst>
        </pc:spChg>
        <pc:spChg chg="mod">
          <ac:chgData name="Guest User" userId="S::urn:spo:anon#ace16547c29d6d50bebfdfa4e27288259f337620f6cfb37fb1c7368a49403faf::" providerId="AD" clId="Web-{012590FC-BF6E-B03A-55D3-AB33691D75A2}" dt="2020-07-02T21:00:31.938" v="7" actId="1076"/>
          <ac:spMkLst>
            <pc:docMk/>
            <pc:sldMk cId="3377369319" sldId="281"/>
            <ac:spMk id="24" creationId="{BEDC0307-4126-F14B-89D3-694088355789}"/>
          </ac:spMkLst>
        </pc:spChg>
        <pc:spChg chg="mod">
          <ac:chgData name="Guest User" userId="S::urn:spo:anon#ace16547c29d6d50bebfdfa4e27288259f337620f6cfb37fb1c7368a49403faf::" providerId="AD" clId="Web-{012590FC-BF6E-B03A-55D3-AB33691D75A2}" dt="2020-07-02T21:00:29.470" v="6" actId="1076"/>
          <ac:spMkLst>
            <pc:docMk/>
            <pc:sldMk cId="3377369319" sldId="281"/>
            <ac:spMk id="25" creationId="{C9E292D1-EEF7-FC45-8108-43E648059B42}"/>
          </ac:spMkLst>
        </pc:spChg>
        <pc:cxnChg chg="mod">
          <ac:chgData name="Guest User" userId="S::urn:spo:anon#ace16547c29d6d50bebfdfa4e27288259f337620f6cfb37fb1c7368a49403faf::" providerId="AD" clId="Web-{012590FC-BF6E-B03A-55D3-AB33691D75A2}" dt="2020-07-02T21:00:15.798" v="5" actId="1076"/>
          <ac:cxnSpMkLst>
            <pc:docMk/>
            <pc:sldMk cId="3377369319" sldId="281"/>
            <ac:cxnSpMk id="27" creationId="{6C42DD49-83C8-CF4E-B9FE-51AAAC3AF74F}"/>
          </ac:cxnSpMkLst>
        </pc:cxnChg>
      </pc:sldChg>
      <pc:sldChg chg="modSp">
        <pc:chgData name="Guest User" userId="S::urn:spo:anon#ace16547c29d6d50bebfdfa4e27288259f337620f6cfb37fb1c7368a49403faf::" providerId="AD" clId="Web-{012590FC-BF6E-B03A-55D3-AB33691D75A2}" dt="2020-07-02T21:01:13.954" v="11"/>
        <pc:sldMkLst>
          <pc:docMk/>
          <pc:sldMk cId="4051829542" sldId="282"/>
        </pc:sldMkLst>
        <pc:graphicFrameChg chg="mod modGraphic">
          <ac:chgData name="Guest User" userId="S::urn:spo:anon#ace16547c29d6d50bebfdfa4e27288259f337620f6cfb37fb1c7368a49403faf::" providerId="AD" clId="Web-{012590FC-BF6E-B03A-55D3-AB33691D75A2}" dt="2020-07-02T21:01:13.954" v="11"/>
          <ac:graphicFrameMkLst>
            <pc:docMk/>
            <pc:sldMk cId="4051829542" sldId="282"/>
            <ac:graphicFrameMk id="6" creationId="{8DFCB76E-1BBC-D345-A74A-21C875E83F06}"/>
          </ac:graphicFrameMkLst>
        </pc:graphicFrameChg>
        <pc:graphicFrameChg chg="mod modGraphic">
          <ac:chgData name="Guest User" userId="S::urn:spo:anon#ace16547c29d6d50bebfdfa4e27288259f337620f6cfb37fb1c7368a49403faf::" providerId="AD" clId="Web-{012590FC-BF6E-B03A-55D3-AB33691D75A2}" dt="2020-07-02T21:01:07.079" v="9"/>
          <ac:graphicFrameMkLst>
            <pc:docMk/>
            <pc:sldMk cId="4051829542" sldId="282"/>
            <ac:graphicFrameMk id="12" creationId="{BD0888BC-2A8D-B542-BD28-7A7A7E7AFF5C}"/>
          </ac:graphicFrameMkLst>
        </pc:graphicFrameChg>
      </pc:sldChg>
    </pc:docChg>
  </pc:docChgLst>
  <pc:docChgLst>
    <pc:chgData name="Guest User" userId="S::urn:spo:anon#ace16547c29d6d50bebfdfa4e27288259f337620f6cfb37fb1c7368a49403faf::" providerId="AD" clId="Web-{7EAF8357-AD56-BB6F-B5FC-61599362411B}"/>
    <pc:docChg chg="modSld">
      <pc:chgData name="Guest User" userId="S::urn:spo:anon#ace16547c29d6d50bebfdfa4e27288259f337620f6cfb37fb1c7368a49403faf::" providerId="AD" clId="Web-{7EAF8357-AD56-BB6F-B5FC-61599362411B}" dt="2020-07-02T20:38:36.491" v="13" actId="20577"/>
      <pc:docMkLst>
        <pc:docMk/>
      </pc:docMkLst>
      <pc:sldChg chg="modSp">
        <pc:chgData name="Guest User" userId="S::urn:spo:anon#ace16547c29d6d50bebfdfa4e27288259f337620f6cfb37fb1c7368a49403faf::" providerId="AD" clId="Web-{7EAF8357-AD56-BB6F-B5FC-61599362411B}" dt="2020-07-02T20:38:36.491" v="13" actId="20577"/>
        <pc:sldMkLst>
          <pc:docMk/>
          <pc:sldMk cId="2883022634" sldId="283"/>
        </pc:sldMkLst>
        <pc:spChg chg="mod">
          <ac:chgData name="Guest User" userId="S::urn:spo:anon#ace16547c29d6d50bebfdfa4e27288259f337620f6cfb37fb1c7368a49403faf::" providerId="AD" clId="Web-{7EAF8357-AD56-BB6F-B5FC-61599362411B}" dt="2020-07-02T20:38:36.491" v="13" actId="20577"/>
          <ac:spMkLst>
            <pc:docMk/>
            <pc:sldMk cId="2883022634" sldId="283"/>
            <ac:spMk id="2" creationId="{C528DD2F-F6F5-4947-AB31-4CFF99CF1C13}"/>
          </ac:spMkLst>
        </pc:spChg>
      </pc:sldChg>
      <pc:sldChg chg="modSp">
        <pc:chgData name="Guest User" userId="S::urn:spo:anon#ace16547c29d6d50bebfdfa4e27288259f337620f6cfb37fb1c7368a49403faf::" providerId="AD" clId="Web-{7EAF8357-AD56-BB6F-B5FC-61599362411B}" dt="2020-07-02T20:37:49.005" v="2" actId="20577"/>
        <pc:sldMkLst>
          <pc:docMk/>
          <pc:sldMk cId="2690656525" sldId="284"/>
        </pc:sldMkLst>
        <pc:spChg chg="mod">
          <ac:chgData name="Guest User" userId="S::urn:spo:anon#ace16547c29d6d50bebfdfa4e27288259f337620f6cfb37fb1c7368a49403faf::" providerId="AD" clId="Web-{7EAF8357-AD56-BB6F-B5FC-61599362411B}" dt="2020-07-02T20:37:49.005" v="2" actId="20577"/>
          <ac:spMkLst>
            <pc:docMk/>
            <pc:sldMk cId="2690656525" sldId="284"/>
            <ac:spMk id="2" creationId="{C528DD2F-F6F5-4947-AB31-4CFF99CF1C13}"/>
          </ac:spMkLst>
        </pc:spChg>
      </pc:sldChg>
    </pc:docChg>
  </pc:docChgLst>
  <pc:docChgLst>
    <pc:chgData name="Guest User" userId="S::urn:spo:anon#ace16547c29d6d50bebfdfa4e27288259f337620f6cfb37fb1c7368a49403faf::" providerId="AD" clId="Web-{5C0036D5-BAD4-47BD-A489-C33367616F99}"/>
    <pc:docChg chg="modSld">
      <pc:chgData name="Guest User" userId="S::urn:spo:anon#ace16547c29d6d50bebfdfa4e27288259f337620f6cfb37fb1c7368a49403faf::" providerId="AD" clId="Web-{5C0036D5-BAD4-47BD-A489-C33367616F99}" dt="2020-07-02T18:42:22.103" v="18" actId="14100"/>
      <pc:docMkLst>
        <pc:docMk/>
      </pc:docMkLst>
      <pc:sldChg chg="modSp">
        <pc:chgData name="Guest User" userId="S::urn:spo:anon#ace16547c29d6d50bebfdfa4e27288259f337620f6cfb37fb1c7368a49403faf::" providerId="AD" clId="Web-{5C0036D5-BAD4-47BD-A489-C33367616F99}" dt="2020-07-02T18:42:10.509" v="17" actId="14100"/>
        <pc:sldMkLst>
          <pc:docMk/>
          <pc:sldMk cId="3933387196" sldId="269"/>
        </pc:sldMkLst>
        <pc:spChg chg="mod">
          <ac:chgData name="Guest User" userId="S::urn:spo:anon#ace16547c29d6d50bebfdfa4e27288259f337620f6cfb37fb1c7368a49403faf::" providerId="AD" clId="Web-{5C0036D5-BAD4-47BD-A489-C33367616F99}" dt="2020-07-02T18:42:04.509" v="16" actId="20577"/>
          <ac:spMkLst>
            <pc:docMk/>
            <pc:sldMk cId="3933387196" sldId="269"/>
            <ac:spMk id="2" creationId="{C528DD2F-F6F5-4947-AB31-4CFF99CF1C13}"/>
          </ac:spMkLst>
        </pc:spChg>
        <pc:spChg chg="mod">
          <ac:chgData name="Guest User" userId="S::urn:spo:anon#ace16547c29d6d50bebfdfa4e27288259f337620f6cfb37fb1c7368a49403faf::" providerId="AD" clId="Web-{5C0036D5-BAD4-47BD-A489-C33367616F99}" dt="2020-07-02T18:42:10.509" v="17" actId="14100"/>
          <ac:spMkLst>
            <pc:docMk/>
            <pc:sldMk cId="3933387196" sldId="269"/>
            <ac:spMk id="10" creationId="{ED25EC26-A5FB-4F44-A58F-5BD2F4850EC2}"/>
          </ac:spMkLst>
        </pc:spChg>
      </pc:sldChg>
      <pc:sldChg chg="modSp">
        <pc:chgData name="Guest User" userId="S::urn:spo:anon#ace16547c29d6d50bebfdfa4e27288259f337620f6cfb37fb1c7368a49403faf::" providerId="AD" clId="Web-{5C0036D5-BAD4-47BD-A489-C33367616F99}" dt="2020-07-02T18:41:48.977" v="12" actId="20577"/>
        <pc:sldMkLst>
          <pc:docMk/>
          <pc:sldMk cId="3377369319" sldId="281"/>
        </pc:sldMkLst>
        <pc:spChg chg="mod">
          <ac:chgData name="Guest User" userId="S::urn:spo:anon#ace16547c29d6d50bebfdfa4e27288259f337620f6cfb37fb1c7368a49403faf::" providerId="AD" clId="Web-{5C0036D5-BAD4-47BD-A489-C33367616F99}" dt="2020-07-02T18:41:48.977" v="12" actId="20577"/>
          <ac:spMkLst>
            <pc:docMk/>
            <pc:sldMk cId="3377369319" sldId="281"/>
            <ac:spMk id="2" creationId="{C528DD2F-F6F5-4947-AB31-4CFF99CF1C13}"/>
          </ac:spMkLst>
        </pc:spChg>
      </pc:sldChg>
      <pc:sldChg chg="modSp">
        <pc:chgData name="Guest User" userId="S::urn:spo:anon#ace16547c29d6d50bebfdfa4e27288259f337620f6cfb37fb1c7368a49403faf::" providerId="AD" clId="Web-{5C0036D5-BAD4-47BD-A489-C33367616F99}" dt="2020-07-02T18:41:13.352" v="3" actId="20577"/>
        <pc:sldMkLst>
          <pc:docMk/>
          <pc:sldMk cId="4051829542" sldId="282"/>
        </pc:sldMkLst>
        <pc:spChg chg="mod">
          <ac:chgData name="Guest User" userId="S::urn:spo:anon#ace16547c29d6d50bebfdfa4e27288259f337620f6cfb37fb1c7368a49403faf::" providerId="AD" clId="Web-{5C0036D5-BAD4-47BD-A489-C33367616F99}" dt="2020-07-02T18:41:13.352" v="3" actId="20577"/>
          <ac:spMkLst>
            <pc:docMk/>
            <pc:sldMk cId="4051829542" sldId="282"/>
            <ac:spMk id="2" creationId="{C528DD2F-F6F5-4947-AB31-4CFF99CF1C13}"/>
          </ac:spMkLst>
        </pc:spChg>
      </pc:sldChg>
      <pc:sldChg chg="modSp">
        <pc:chgData name="Guest User" userId="S::urn:spo:anon#ace16547c29d6d50bebfdfa4e27288259f337620f6cfb37fb1c7368a49403faf::" providerId="AD" clId="Web-{5C0036D5-BAD4-47BD-A489-C33367616F99}" dt="2020-07-02T18:40:54.883" v="0" actId="14100"/>
        <pc:sldMkLst>
          <pc:docMk/>
          <pc:sldMk cId="2883022634" sldId="283"/>
        </pc:sldMkLst>
        <pc:spChg chg="mod">
          <ac:chgData name="Guest User" userId="S::urn:spo:anon#ace16547c29d6d50bebfdfa4e27288259f337620f6cfb37fb1c7368a49403faf::" providerId="AD" clId="Web-{5C0036D5-BAD4-47BD-A489-C33367616F99}" dt="2020-07-02T18:40:54.883" v="0" actId="14100"/>
          <ac:spMkLst>
            <pc:docMk/>
            <pc:sldMk cId="2883022634" sldId="283"/>
            <ac:spMk id="6" creationId="{9F06B166-8DEB-D945-86EB-8BBD17E6AC37}"/>
          </ac:spMkLst>
        </pc:spChg>
      </pc:sldChg>
      <pc:sldChg chg="modSp">
        <pc:chgData name="Guest User" userId="S::urn:spo:anon#ace16547c29d6d50bebfdfa4e27288259f337620f6cfb37fb1c7368a49403faf::" providerId="AD" clId="Web-{5C0036D5-BAD4-47BD-A489-C33367616F99}" dt="2020-07-02T18:41:01.164" v="1" actId="14100"/>
        <pc:sldMkLst>
          <pc:docMk/>
          <pc:sldMk cId="2690656525" sldId="284"/>
        </pc:sldMkLst>
        <pc:spChg chg="mod">
          <ac:chgData name="Guest User" userId="S::urn:spo:anon#ace16547c29d6d50bebfdfa4e27288259f337620f6cfb37fb1c7368a49403faf::" providerId="AD" clId="Web-{5C0036D5-BAD4-47BD-A489-C33367616F99}" dt="2020-07-02T18:41:01.164" v="1" actId="14100"/>
          <ac:spMkLst>
            <pc:docMk/>
            <pc:sldMk cId="2690656525" sldId="284"/>
            <ac:spMk id="20" creationId="{AA241D65-B20E-A940-9888-12DDDE799492}"/>
          </ac:spMkLst>
        </pc:spChg>
      </pc:sldChg>
      <pc:sldChg chg="modSp">
        <pc:chgData name="Guest User" userId="S::urn:spo:anon#ace16547c29d6d50bebfdfa4e27288259f337620f6cfb37fb1c7368a49403faf::" providerId="AD" clId="Web-{5C0036D5-BAD4-47BD-A489-C33367616F99}" dt="2020-07-02T18:42:22.103" v="18" actId="14100"/>
        <pc:sldMkLst>
          <pc:docMk/>
          <pc:sldMk cId="3715214656" sldId="288"/>
        </pc:sldMkLst>
        <pc:spChg chg="mod">
          <ac:chgData name="Guest User" userId="S::urn:spo:anon#ace16547c29d6d50bebfdfa4e27288259f337620f6cfb37fb1c7368a49403faf::" providerId="AD" clId="Web-{5C0036D5-BAD4-47BD-A489-C33367616F99}" dt="2020-07-02T18:42:22.103" v="18" actId="14100"/>
          <ac:spMkLst>
            <pc:docMk/>
            <pc:sldMk cId="3715214656" sldId="288"/>
            <ac:spMk id="15" creationId="{7232D95D-5A4A-0F4A-8267-58D97641B9C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0436E-36C7-5745-8D22-25EAD2E9965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34023-0E8F-1E42-8715-2CE92A55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5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4023-0E8F-1E42-8715-2CE92A559A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31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 of 47 SCEs with ADS features in use, in 14 of them (29.8%) the ADS issued an alert and/or controlled the vehicle. On the other hand, no alert of any kind was identified in over 70% of events. However, in seven of these events (14.9%), ADSs were not intended to address the direction of the threat (e.g., rear-end with the lead with only LKA activated, or crossed the line with only ACC); there was no alert in 20 events due to manual system deactivation.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34023-0E8F-1E42-8715-2CE92A559A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61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44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5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8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12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5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3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5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3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8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1962B-57DE-4429-83E4-716DF7E9584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1962B-57DE-4429-83E4-716DF7E9584D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3B3C6-9986-45F3-BCB5-698E8016E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7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455" y="2152524"/>
            <a:ext cx="9509090" cy="154744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Naturalistic Driving Studies for Automated Driving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8835" y="4868129"/>
            <a:ext cx="9144000" cy="1090543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dirty="0"/>
              <a:t>Hy Kim</a:t>
            </a:r>
          </a:p>
          <a:p>
            <a:pPr algn="r">
              <a:spcBef>
                <a:spcPts val="0"/>
              </a:spcBef>
            </a:pPr>
            <a:r>
              <a:rPr lang="en-US" dirty="0"/>
              <a:t>Sr. Research Associate, VTTI</a:t>
            </a:r>
          </a:p>
          <a:p>
            <a:pPr algn="r">
              <a:spcBef>
                <a:spcPts val="0"/>
              </a:spcBef>
            </a:pPr>
            <a:r>
              <a:rPr lang="en-US" dirty="0"/>
              <a:t>6/30/2020</a:t>
            </a:r>
          </a:p>
          <a:p>
            <a:pPr algn="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B06AE0-AA3A-4D4A-A89C-95099C122748}"/>
              </a:ext>
            </a:extLst>
          </p:cNvPr>
          <p:cNvSpPr txBox="1"/>
          <p:nvPr/>
        </p:nvSpPr>
        <p:spPr>
          <a:xfrm>
            <a:off x="247859" y="739129"/>
            <a:ext cx="1142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VTTI-00-029 Project Consequences</a:t>
            </a:r>
          </a:p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A Learning Module for Education &amp; Workforce Development </a:t>
            </a:r>
          </a:p>
        </p:txBody>
      </p:sp>
    </p:spTree>
    <p:extLst>
      <p:ext uri="{BB962C8B-B14F-4D97-AF65-F5344CB8AC3E}">
        <p14:creationId xmlns:p14="http://schemas.microsoft.com/office/powerpoint/2010/main" val="237606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DD2F-F6F5-4947-AB31-4CFF99CF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0" y="405319"/>
            <a:ext cx="11963400" cy="55763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Project Consequences: Data Sampling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218729-CE19-A948-91D2-6F82A7393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02" y="997427"/>
            <a:ext cx="11898801" cy="530067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PT Sans"/>
                <a:cs typeface="PT Sans"/>
              </a:rPr>
              <a:t>Safety critical events &amp; matched baseline epochs</a:t>
            </a:r>
            <a:endParaRPr lang="en-US" sz="2800" b="1" dirty="0">
              <a:solidFill>
                <a:srgbClr val="000000"/>
              </a:solidFill>
              <a:latin typeface="PT Sans"/>
              <a:cs typeface="PT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5BF69-3454-E14D-989B-9B74E5B9D142}"/>
              </a:ext>
            </a:extLst>
          </p:cNvPr>
          <p:cNvSpPr txBox="1"/>
          <p:nvPr/>
        </p:nvSpPr>
        <p:spPr>
          <a:xfrm>
            <a:off x="130902" y="1440842"/>
            <a:ext cx="117312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Safety Critical Events (SCEs)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</a:rPr>
              <a:t>235 SECs captured from 44 vehicles (excluding poor quality data from 5 vehicles)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Baseline Epochs Selection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</a:rPr>
              <a:t>Vehicle – same vehicles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</a:rPr>
              <a:t>reach about 4:1 ratio (baseline events vs. SCEs)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Over 800 baseline events from 44 vehicles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</a:rPr>
              <a:t>Equally sampled from each of the vehicles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</a:rPr>
              <a:t>One event per trip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</a:rPr>
              <a:t>Random point within a trip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400" dirty="0">
                <a:solidFill>
                  <a:srgbClr val="000000"/>
                </a:solidFill>
              </a:rPr>
              <a:t>3-sec duration</a:t>
            </a:r>
          </a:p>
        </p:txBody>
      </p:sp>
    </p:spTree>
    <p:extLst>
      <p:ext uri="{BB962C8B-B14F-4D97-AF65-F5344CB8AC3E}">
        <p14:creationId xmlns:p14="http://schemas.microsoft.com/office/powerpoint/2010/main" val="2766289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DD2F-F6F5-4947-AB31-4CFF99CF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0" y="405319"/>
            <a:ext cx="11963400" cy="55763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Project Consequences: Data Reduction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218729-CE19-A948-91D2-6F82A7393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02" y="997427"/>
            <a:ext cx="11898801" cy="530067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PT Sans"/>
                <a:cs typeface="PT Sans"/>
              </a:rPr>
              <a:t>Tool: Hawkeye (VTTI NDS </a:t>
            </a:r>
            <a:r>
              <a:rPr lang="en-US" b="1" dirty="0">
                <a:solidFill>
                  <a:srgbClr val="000000"/>
                </a:solidFill>
                <a:latin typeface="PT Sans"/>
                <a:cs typeface="PT Sans"/>
              </a:rPr>
              <a:t>database viewer)</a:t>
            </a:r>
            <a:endParaRPr lang="en-US" sz="2800" b="1" dirty="0">
              <a:solidFill>
                <a:srgbClr val="000000"/>
              </a:solidFill>
              <a:latin typeface="PT Sans"/>
              <a:cs typeface="PT San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5BF69-3454-E14D-989B-9B74E5B9D142}"/>
              </a:ext>
            </a:extLst>
          </p:cNvPr>
          <p:cNvSpPr txBox="1"/>
          <p:nvPr/>
        </p:nvSpPr>
        <p:spPr>
          <a:xfrm>
            <a:off x="297709" y="2025335"/>
            <a:ext cx="66218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ADS feature activation: ACC &amp; LKA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Hands on wheel</a:t>
            </a:r>
          </a:p>
          <a:p>
            <a:pPr marL="628650" lvl="1" indent="-1714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Driver has at least one hand (fingers) touching the steering wheel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Adverse weather condition</a:t>
            </a:r>
          </a:p>
          <a:p>
            <a:pPr marL="628650" lvl="1" indent="-1714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There is/are adverse weather condition(s) that impact visibility (rain, snow, fog)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Highway</a:t>
            </a:r>
          </a:p>
          <a:p>
            <a:pPr marL="628650" lvl="1" indent="-1714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vehicle is on freeway/highway (vs business or residential)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Secondary Task</a:t>
            </a:r>
          </a:p>
          <a:p>
            <a:pPr marL="628650" lvl="1" indent="-17145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Driver engages in any form of non-driving related tasks, 5 seconds prior to event start till event 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1D3971-76F8-C942-8BA8-2195189C7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631" y="1708627"/>
            <a:ext cx="4851976" cy="360330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855E81-13BB-9142-B653-4CB41AAA2C7F}"/>
              </a:ext>
            </a:extLst>
          </p:cNvPr>
          <p:cNvSpPr txBox="1">
            <a:spLocks/>
          </p:cNvSpPr>
          <p:nvPr/>
        </p:nvSpPr>
        <p:spPr>
          <a:xfrm>
            <a:off x="130902" y="1546067"/>
            <a:ext cx="11898801" cy="5300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PT Sans"/>
                <a:cs typeface="PT Sans"/>
              </a:rPr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4214989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DD2F-F6F5-4947-AB31-4CFF99CF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0" y="405319"/>
            <a:ext cx="11963400" cy="55763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Project Consequences: Data Reduction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5BF69-3454-E14D-989B-9B74E5B9D142}"/>
              </a:ext>
            </a:extLst>
          </p:cNvPr>
          <p:cNvSpPr txBox="1"/>
          <p:nvPr/>
        </p:nvSpPr>
        <p:spPr>
          <a:xfrm>
            <a:off x="297710" y="1405574"/>
            <a:ext cx="10421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Load trip ID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Load camera views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Load speed time series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Move to start time point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View videos/data and answer questions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7855E81-13BB-9142-B653-4CB41AAA2C7F}"/>
              </a:ext>
            </a:extLst>
          </p:cNvPr>
          <p:cNvSpPr txBox="1">
            <a:spLocks/>
          </p:cNvSpPr>
          <p:nvPr/>
        </p:nvSpPr>
        <p:spPr>
          <a:xfrm>
            <a:off x="130902" y="977107"/>
            <a:ext cx="11898801" cy="5300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PT Sans"/>
                <a:cs typeface="PT Sans"/>
              </a:rPr>
              <a:t>Procedure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468EB6-51B9-6B4E-90E6-5528BCCA2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0566"/>
            <a:ext cx="12192000" cy="20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5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DD2F-F6F5-4947-AB31-4CFF99CF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0" y="405319"/>
            <a:ext cx="13661571" cy="55763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Results: Real-world Use of ADSs </a:t>
            </a:r>
            <a:r>
              <a:rPr lang="en-US" sz="3200" b="1" dirty="0">
                <a:latin typeface="+mn-lt"/>
              </a:rPr>
              <a:t>(Safety Critical Events)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D9ABD41-5D8E-BB4D-ABDB-BC5AE7DA3CC8}"/>
              </a:ext>
            </a:extLst>
          </p:cNvPr>
          <p:cNvSpPr txBox="1">
            <a:spLocks/>
          </p:cNvSpPr>
          <p:nvPr/>
        </p:nvSpPr>
        <p:spPr>
          <a:xfrm>
            <a:off x="130902" y="1007058"/>
            <a:ext cx="11898801" cy="5367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PT Sans"/>
                <a:cs typeface="PT Sans"/>
              </a:rPr>
              <a:t>VCC L2 NDS captured 237 safety critical events (including 7 crashes)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25EC26-A5FB-4F44-A58F-5BD2F4850EC2}"/>
              </a:ext>
            </a:extLst>
          </p:cNvPr>
          <p:cNvSpPr txBox="1"/>
          <p:nvPr/>
        </p:nvSpPr>
        <p:spPr>
          <a:xfrm>
            <a:off x="179419" y="1436834"/>
            <a:ext cx="13246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20% </a:t>
            </a:r>
            <a:r>
              <a:rPr lang="en-US" sz="2400" dirty="0">
                <a:solidFill>
                  <a:srgbClr val="000000"/>
                </a:solidFill>
              </a:rPr>
              <a:t>of SCEs (= 47) involved the use of driving automation</a:t>
            </a:r>
          </a:p>
          <a:p>
            <a:pPr marL="171450" indent="-1714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Human</a:t>
            </a:r>
            <a:r>
              <a:rPr lang="en-US" sz="2400" dirty="0">
                <a:solidFill>
                  <a:srgbClr val="000000"/>
                </a:solidFill>
              </a:rPr>
              <a:t>: unintended uses account for </a:t>
            </a:r>
            <a:r>
              <a:rPr lang="en-US" sz="2400" b="1" dirty="0">
                <a:solidFill>
                  <a:srgbClr val="000000"/>
                </a:solidFill>
              </a:rPr>
              <a:t>57.4% </a:t>
            </a:r>
            <a:r>
              <a:rPr lang="en-US" sz="2400" dirty="0">
                <a:solidFill>
                  <a:srgbClr val="000000"/>
                </a:solidFill>
              </a:rPr>
              <a:t>of SCEs (not on highways, rain, secondary task)</a:t>
            </a:r>
          </a:p>
          <a:p>
            <a:pPr marL="171450" indent="-1714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Machine</a:t>
            </a:r>
            <a:r>
              <a:rPr lang="en-US" sz="2400" dirty="0">
                <a:solidFill>
                  <a:srgbClr val="000000"/>
                </a:solidFill>
              </a:rPr>
              <a:t>: silent failure account for </a:t>
            </a:r>
            <a:r>
              <a:rPr lang="en-US" sz="2400" b="1" dirty="0">
                <a:solidFill>
                  <a:srgbClr val="000000"/>
                </a:solidFill>
              </a:rPr>
              <a:t>27.7%</a:t>
            </a:r>
            <a:r>
              <a:rPr lang="en-US" sz="2400" dirty="0">
                <a:solidFill>
                  <a:srgbClr val="000000"/>
                </a:solidFill>
              </a:rPr>
              <a:t> of the SCEs (no alerts; drivers may not expect)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Both human and machine failed </a:t>
            </a:r>
            <a:r>
              <a:rPr lang="en-US" sz="2400" b="1" dirty="0">
                <a:solidFill>
                  <a:srgbClr val="000000"/>
                </a:solidFill>
              </a:rPr>
              <a:t>10.7%</a:t>
            </a:r>
            <a:r>
              <a:rPr lang="en-US" sz="2400" dirty="0">
                <a:solidFill>
                  <a:srgbClr val="000000"/>
                </a:solidFill>
              </a:rPr>
              <a:t> of the time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8CDB3AA-DE9C-4348-81BA-E68BA4F7E1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64444"/>
              </p:ext>
            </p:extLst>
          </p:nvPr>
        </p:nvGraphicFramePr>
        <p:xfrm>
          <a:off x="2113471" y="3004867"/>
          <a:ext cx="7119904" cy="2989611"/>
        </p:xfrm>
        <a:graphic>
          <a:graphicData uri="http://schemas.openxmlformats.org/drawingml/2006/table">
            <a:tbl>
              <a:tblPr firstRow="1" bandRow="1"/>
              <a:tblGrid>
                <a:gridCol w="854371">
                  <a:extLst>
                    <a:ext uri="{9D8B030D-6E8A-4147-A177-3AD203B41FA5}">
                      <a16:colId xmlns:a16="http://schemas.microsoft.com/office/drawing/2014/main" val="4031310837"/>
                    </a:ext>
                  </a:extLst>
                </a:gridCol>
                <a:gridCol w="1239170">
                  <a:extLst>
                    <a:ext uri="{9D8B030D-6E8A-4147-A177-3AD203B41FA5}">
                      <a16:colId xmlns:a16="http://schemas.microsoft.com/office/drawing/2014/main" val="4188303693"/>
                    </a:ext>
                  </a:extLst>
                </a:gridCol>
                <a:gridCol w="1870564">
                  <a:extLst>
                    <a:ext uri="{9D8B030D-6E8A-4147-A177-3AD203B41FA5}">
                      <a16:colId xmlns:a16="http://schemas.microsoft.com/office/drawing/2014/main" val="4050033323"/>
                    </a:ext>
                  </a:extLst>
                </a:gridCol>
                <a:gridCol w="1870564">
                  <a:extLst>
                    <a:ext uri="{9D8B030D-6E8A-4147-A177-3AD203B41FA5}">
                      <a16:colId xmlns:a16="http://schemas.microsoft.com/office/drawing/2014/main" val="1015230314"/>
                    </a:ext>
                  </a:extLst>
                </a:gridCol>
                <a:gridCol w="1285235">
                  <a:extLst>
                    <a:ext uri="{9D8B030D-6E8A-4147-A177-3AD203B41FA5}">
                      <a16:colId xmlns:a16="http://schemas.microsoft.com/office/drawing/2014/main" val="3805071260"/>
                    </a:ext>
                  </a:extLst>
                </a:gridCol>
              </a:tblGrid>
              <a:tr h="492675">
                <a:tc rowSpan="2"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56847" marR="56847" marT="56847" marB="56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rgbClr val="009193"/>
                          </a:solidFill>
                        </a:rPr>
                        <a:t>Machine</a:t>
                      </a:r>
                    </a:p>
                  </a:txBody>
                  <a:tcPr marL="56847" marR="56847" marT="56847" marB="568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Sub Total</a:t>
                      </a:r>
                    </a:p>
                  </a:txBody>
                  <a:tcPr marL="56847" marR="56847" marT="56847" marB="568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779731"/>
                  </a:ext>
                </a:extLst>
              </a:tr>
              <a:tr h="329690">
                <a:tc gridSpan="2"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Appropriate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Response</a:t>
                      </a:r>
                    </a:p>
                  </a:txBody>
                  <a:tcPr marL="56847" marR="56847" marT="56847" marB="5684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9193"/>
                          </a:solidFill>
                        </a:rPr>
                        <a:t>Inappropriate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rgbClr val="009193"/>
                          </a:solidFill>
                        </a:rPr>
                        <a:t>Response</a:t>
                      </a:r>
                    </a:p>
                  </a:txBody>
                  <a:tcPr marL="56847" marR="56847" marT="56847" marB="568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20163"/>
                  </a:ext>
                </a:extLst>
              </a:tr>
              <a:tr h="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rgbClr val="0432FF"/>
                          </a:solidFill>
                        </a:rPr>
                        <a:t>Human</a:t>
                      </a:r>
                    </a:p>
                  </a:txBody>
                  <a:tcPr marL="56847" marR="56847" marT="56847" marB="56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Intended </a:t>
                      </a:r>
                    </a:p>
                    <a:p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Use</a:t>
                      </a:r>
                    </a:p>
                  </a:txBody>
                  <a:tcPr marL="56847" marR="56847" marT="56847" marB="568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25.5%</a:t>
                      </a:r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(12)</a:t>
                      </a:r>
                    </a:p>
                  </a:txBody>
                  <a:tcPr marL="113694" marR="113694" marT="56847" marB="5684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17.1% </a:t>
                      </a:r>
                    </a:p>
                    <a:p>
                      <a:pPr algn="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(8)</a:t>
                      </a:r>
                    </a:p>
                  </a:txBody>
                  <a:tcPr marL="113694" marR="113694" marT="56847" marB="5684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42.6%</a:t>
                      </a:r>
                    </a:p>
                    <a:p>
                      <a:pPr algn="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(20)</a:t>
                      </a:r>
                    </a:p>
                  </a:txBody>
                  <a:tcPr marL="113694" marR="113694" marT="56847" marB="5684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796529"/>
                  </a:ext>
                </a:extLst>
              </a:tr>
              <a:tr h="299620">
                <a:tc vMerge="1">
                  <a:txBody>
                    <a:bodyPr/>
                    <a:lstStyle/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600" b="1" dirty="0">
                          <a:solidFill>
                            <a:srgbClr val="0432FF"/>
                          </a:solidFill>
                        </a:rPr>
                        <a:t>Unintended</a:t>
                      </a:r>
                      <a:r>
                        <a:rPr lang="en-US" sz="1600" b="1" baseline="0" dirty="0">
                          <a:solidFill>
                            <a:srgbClr val="0432FF"/>
                          </a:solidFill>
                        </a:rPr>
                        <a:t> </a:t>
                      </a:r>
                    </a:p>
                    <a:p>
                      <a:r>
                        <a:rPr lang="en-US" sz="1600" b="1" dirty="0">
                          <a:solidFill>
                            <a:srgbClr val="0432FF"/>
                          </a:solidFill>
                        </a:rPr>
                        <a:t>Use*</a:t>
                      </a:r>
                    </a:p>
                  </a:txBody>
                  <a:tcPr marL="56847" marR="56847" marT="56847" marB="56847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46.8%</a:t>
                      </a:r>
                    </a:p>
                    <a:p>
                      <a:pPr algn="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(22)</a:t>
                      </a:r>
                    </a:p>
                  </a:txBody>
                  <a:tcPr marL="113694" marR="113694" marT="56847" marB="5684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10.7%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r"/>
                      <a:r>
                        <a:rPr lang="en-US" sz="1600" b="0" dirty="0">
                          <a:solidFill>
                            <a:srgbClr val="FF0000"/>
                          </a:solidFill>
                        </a:rPr>
                        <a:t>(5)</a:t>
                      </a:r>
                    </a:p>
                  </a:txBody>
                  <a:tcPr marL="113694" marR="113694" marT="56847" marB="5684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800" b="1" dirty="0">
                          <a:solidFill>
                            <a:srgbClr val="0432FF"/>
                          </a:solidFill>
                        </a:rPr>
                        <a:t>57.4%</a:t>
                      </a:r>
                    </a:p>
                    <a:p>
                      <a:pPr algn="r"/>
                      <a:r>
                        <a:rPr lang="en-US" sz="1600" b="0" dirty="0">
                          <a:solidFill>
                            <a:srgbClr val="0432FF"/>
                          </a:solidFill>
                        </a:rPr>
                        <a:t>(27)</a:t>
                      </a:r>
                    </a:p>
                  </a:txBody>
                  <a:tcPr marL="113694" marR="113694" marT="56847" marB="5684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794412"/>
                  </a:ext>
                </a:extLst>
              </a:tr>
              <a:tr h="415851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rgbClr val="000000"/>
                          </a:solidFill>
                        </a:rPr>
                        <a:t>Sub Total</a:t>
                      </a:r>
                    </a:p>
                  </a:txBody>
                  <a:tcPr marL="56847" marR="56847" marT="56847" marB="5684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72.3%</a:t>
                      </a:r>
                    </a:p>
                    <a:p>
                      <a:pPr algn="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(34)</a:t>
                      </a:r>
                    </a:p>
                  </a:txBody>
                  <a:tcPr marL="113694" marR="113694" marT="56847" marB="5684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800" b="1" dirty="0">
                          <a:solidFill>
                            <a:srgbClr val="009193"/>
                          </a:solidFill>
                        </a:rPr>
                        <a:t>27.7%</a:t>
                      </a:r>
                    </a:p>
                    <a:p>
                      <a:pPr algn="r"/>
                      <a:r>
                        <a:rPr lang="en-US" sz="1600" b="0" dirty="0">
                          <a:solidFill>
                            <a:srgbClr val="009193"/>
                          </a:solidFill>
                        </a:rPr>
                        <a:t>(13)</a:t>
                      </a:r>
                    </a:p>
                  </a:txBody>
                  <a:tcPr marL="113694" marR="113694" marT="56847" marB="5684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US" sz="1800" b="1" dirty="0">
                          <a:solidFill>
                            <a:srgbClr val="000000"/>
                          </a:solidFill>
                        </a:rPr>
                        <a:t>100%</a:t>
                      </a:r>
                    </a:p>
                    <a:p>
                      <a:pPr algn="r"/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(47)</a:t>
                      </a:r>
                    </a:p>
                  </a:txBody>
                  <a:tcPr marL="113694" marR="113694" marT="56847" marB="56847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332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ACEC0DC-7E27-A24B-8FF1-E271D9DD69FC}"/>
              </a:ext>
            </a:extLst>
          </p:cNvPr>
          <p:cNvSpPr txBox="1"/>
          <p:nvPr/>
        </p:nvSpPr>
        <p:spPr>
          <a:xfrm>
            <a:off x="0" y="4773724"/>
            <a:ext cx="21049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on highway (12.8%)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Rain/fog (2.1%)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Hands-off-wheel (10.6%)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Secondary task (51.1%)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49D470-EE76-834F-9D01-8153B80E20B6}"/>
              </a:ext>
            </a:extLst>
          </p:cNvPr>
          <p:cNvSpPr txBox="1"/>
          <p:nvPr/>
        </p:nvSpPr>
        <p:spPr>
          <a:xfrm>
            <a:off x="9800296" y="3545486"/>
            <a:ext cx="2029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 of operational boundaries (14.9%)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919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 did not respond (12.8%)</a:t>
            </a: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4C52CEA2-FA8C-F546-B462-91D5B93E8511}"/>
              </a:ext>
            </a:extLst>
          </p:cNvPr>
          <p:cNvSpPr/>
          <p:nvPr/>
        </p:nvSpPr>
        <p:spPr>
          <a:xfrm>
            <a:off x="9658203" y="3627170"/>
            <a:ext cx="142094" cy="517610"/>
          </a:xfrm>
          <a:prstGeom prst="leftBrace">
            <a:avLst>
              <a:gd name="adj1" fmla="val 8333"/>
              <a:gd name="adj2" fmla="val 27338"/>
            </a:avLst>
          </a:prstGeom>
          <a:ln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193"/>
              </a:solidFill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0968336-86C9-F240-89CB-4CAF8EC64A2F}"/>
              </a:ext>
            </a:extLst>
          </p:cNvPr>
          <p:cNvCxnSpPr/>
          <p:nvPr/>
        </p:nvCxnSpPr>
        <p:spPr>
          <a:xfrm flipH="1">
            <a:off x="2146554" y="4986250"/>
            <a:ext cx="952902" cy="0"/>
          </a:xfrm>
          <a:prstGeom prst="straightConnector1">
            <a:avLst/>
          </a:prstGeom>
          <a:ln>
            <a:solidFill>
              <a:srgbClr val="0432FF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Left Brace 27">
            <a:extLst>
              <a:ext uri="{FF2B5EF4-FFF2-40B4-BE49-F238E27FC236}">
                <a16:creationId xmlns:a16="http://schemas.microsoft.com/office/drawing/2014/main" id="{B30555E7-E6E7-0048-AAC4-CC1E0562BE40}"/>
              </a:ext>
            </a:extLst>
          </p:cNvPr>
          <p:cNvSpPr/>
          <p:nvPr/>
        </p:nvSpPr>
        <p:spPr>
          <a:xfrm flipH="1">
            <a:off x="2014100" y="4862899"/>
            <a:ext cx="89699" cy="796756"/>
          </a:xfrm>
          <a:prstGeom prst="leftBrace">
            <a:avLst>
              <a:gd name="adj1" fmla="val 8333"/>
              <a:gd name="adj2" fmla="val 27338"/>
            </a:avLst>
          </a:prstGeom>
          <a:ln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9193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0263A7-4602-FA43-9647-B91F0BCD1525}"/>
              </a:ext>
            </a:extLst>
          </p:cNvPr>
          <p:cNvSpPr/>
          <p:nvPr/>
        </p:nvSpPr>
        <p:spPr>
          <a:xfrm>
            <a:off x="9238256" y="5351878"/>
            <a:ext cx="17727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00000"/>
                </a:solidFill>
              </a:rPr>
              <a:t>Percentage %</a:t>
            </a:r>
          </a:p>
          <a:p>
            <a:pPr algn="r"/>
            <a:r>
              <a:rPr lang="en-US" sz="1600" dirty="0">
                <a:solidFill>
                  <a:srgbClr val="000000"/>
                </a:solidFill>
              </a:rPr>
              <a:t>(Number of SECs)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BBCF65B-4572-2445-877C-915C7325A45A}"/>
              </a:ext>
            </a:extLst>
          </p:cNvPr>
          <p:cNvCxnSpPr>
            <a:cxnSpLocks/>
          </p:cNvCxnSpPr>
          <p:nvPr/>
        </p:nvCxnSpPr>
        <p:spPr>
          <a:xfrm>
            <a:off x="7833361" y="3790750"/>
            <a:ext cx="1714900" cy="0"/>
          </a:xfrm>
          <a:prstGeom prst="straightConnector1">
            <a:avLst/>
          </a:prstGeom>
          <a:ln>
            <a:solidFill>
              <a:srgbClr val="009193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2B3E56C-AE9D-F145-8131-AF19A611BD2E}"/>
              </a:ext>
            </a:extLst>
          </p:cNvPr>
          <p:cNvSpPr/>
          <p:nvPr/>
        </p:nvSpPr>
        <p:spPr>
          <a:xfrm>
            <a:off x="108780" y="6008877"/>
            <a:ext cx="823229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* Some events involved multiple types of unintended use and thus may be reflected in more than one category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87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DD2F-F6F5-4947-AB31-4CFF99CF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84" y="405319"/>
            <a:ext cx="14024428" cy="55763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Results: Real-world Use of ADSs</a:t>
            </a:r>
            <a:r>
              <a:rPr lang="en-US" sz="2800" b="1" dirty="0">
                <a:latin typeface="+mn-lt"/>
              </a:rPr>
              <a:t> </a:t>
            </a:r>
            <a:r>
              <a:rPr lang="en-US" sz="3200" b="1" dirty="0">
                <a:latin typeface="+mn-lt"/>
              </a:rPr>
              <a:t>(Case-Control Study)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5BF69-3454-E14D-989B-9B74E5B9D142}"/>
              </a:ext>
            </a:extLst>
          </p:cNvPr>
          <p:cNvSpPr txBox="1"/>
          <p:nvPr/>
        </p:nvSpPr>
        <p:spPr>
          <a:xfrm>
            <a:off x="130902" y="1024282"/>
            <a:ext cx="11731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Case-control study</a:t>
            </a:r>
            <a:r>
              <a:rPr lang="en-US" sz="2400" dirty="0">
                <a:solidFill>
                  <a:srgbClr val="000000"/>
                </a:solidFill>
              </a:rPr>
              <a:t>: an observational epidemiological study of events with the </a:t>
            </a:r>
            <a:r>
              <a:rPr lang="en-US" sz="2400" b="1" dirty="0">
                <a:solidFill>
                  <a:srgbClr val="000000"/>
                </a:solidFill>
              </a:rPr>
              <a:t>case</a:t>
            </a:r>
            <a:r>
              <a:rPr lang="en-US" sz="2400" dirty="0">
                <a:solidFill>
                  <a:srgbClr val="000000"/>
                </a:solidFill>
              </a:rPr>
              <a:t> (safety critical events) of interest and a suitable </a:t>
            </a:r>
            <a:r>
              <a:rPr lang="en-US" sz="2400" b="1" dirty="0">
                <a:solidFill>
                  <a:srgbClr val="000000"/>
                </a:solidFill>
              </a:rPr>
              <a:t>control</a:t>
            </a:r>
            <a:r>
              <a:rPr lang="en-US" sz="2400" dirty="0">
                <a:solidFill>
                  <a:srgbClr val="000000"/>
                </a:solidFill>
              </a:rPr>
              <a:t> group of events (baseline events) </a:t>
            </a:r>
          </a:p>
          <a:p>
            <a:pPr marL="171450" indent="-1714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Odds ratio </a:t>
            </a:r>
            <a:r>
              <a:rPr lang="en-US" sz="2400" dirty="0">
                <a:solidFill>
                  <a:srgbClr val="000000"/>
                </a:solidFill>
              </a:rPr>
              <a:t>(OR): a statistic that quantifies the strength of the association between two events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5EC3CB-F44F-3B43-AD41-888383158123}"/>
              </a:ext>
            </a:extLst>
          </p:cNvPr>
          <p:cNvSpPr/>
          <p:nvPr/>
        </p:nvSpPr>
        <p:spPr>
          <a:xfrm>
            <a:off x="4711114" y="3286637"/>
            <a:ext cx="937326" cy="8086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7F5981-717B-C048-A4DE-47C86D07E5F8}"/>
              </a:ext>
            </a:extLst>
          </p:cNvPr>
          <p:cNvSpPr/>
          <p:nvPr/>
        </p:nvSpPr>
        <p:spPr>
          <a:xfrm>
            <a:off x="4711113" y="4095265"/>
            <a:ext cx="937326" cy="7407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S</a:t>
            </a:r>
            <a:r>
              <a:rPr lang="en-US" baseline="-25000" dirty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3D17D8-48FE-3848-B0AF-9581DB4A03BB}"/>
              </a:ext>
            </a:extLst>
          </p:cNvPr>
          <p:cNvSpPr txBox="1"/>
          <p:nvPr/>
        </p:nvSpPr>
        <p:spPr>
          <a:xfrm>
            <a:off x="4127454" y="2594484"/>
            <a:ext cx="21219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Safety Critical Events</a:t>
            </a:r>
          </a:p>
          <a:p>
            <a:pPr algn="ctr"/>
            <a:r>
              <a:rPr lang="en-US" dirty="0"/>
              <a:t>(cases)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224572-A303-A342-A3EF-59D0DCA6CD4E}"/>
              </a:ext>
            </a:extLst>
          </p:cNvPr>
          <p:cNvSpPr txBox="1"/>
          <p:nvPr/>
        </p:nvSpPr>
        <p:spPr>
          <a:xfrm>
            <a:off x="6902235" y="2614804"/>
            <a:ext cx="1632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Baseline Events</a:t>
            </a:r>
          </a:p>
          <a:p>
            <a:pPr algn="ctr"/>
            <a:r>
              <a:rPr lang="en-US" dirty="0"/>
              <a:t>(controls)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C11390-8FF8-F849-9125-B060C7F26574}"/>
              </a:ext>
            </a:extLst>
          </p:cNvPr>
          <p:cNvSpPr txBox="1"/>
          <p:nvPr/>
        </p:nvSpPr>
        <p:spPr>
          <a:xfrm>
            <a:off x="2733532" y="3158955"/>
            <a:ext cx="1710661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Hands off wheel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Adverse weather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Not on highway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Secondary task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3DC482-62B1-1B43-8B63-EF60052E0412}"/>
              </a:ext>
            </a:extLst>
          </p:cNvPr>
          <p:cNvSpPr txBox="1"/>
          <p:nvPr/>
        </p:nvSpPr>
        <p:spPr>
          <a:xfrm>
            <a:off x="2700118" y="4503218"/>
            <a:ext cx="135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Nonexposed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7BB30A6-3238-074C-BCCC-5E39BD5D8837}"/>
              </a:ext>
            </a:extLst>
          </p:cNvPr>
          <p:cNvSpPr/>
          <p:nvPr/>
        </p:nvSpPr>
        <p:spPr>
          <a:xfrm>
            <a:off x="7268439" y="3286637"/>
            <a:ext cx="937326" cy="8086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  <a:r>
              <a:rPr lang="en-US" baseline="-25000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0EBB9D-D022-BC44-A1AC-AB1CDF8C74E5}"/>
              </a:ext>
            </a:extLst>
          </p:cNvPr>
          <p:cNvSpPr/>
          <p:nvPr/>
        </p:nvSpPr>
        <p:spPr>
          <a:xfrm>
            <a:off x="7268438" y="4095265"/>
            <a:ext cx="937326" cy="74077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B</a:t>
            </a:r>
            <a:r>
              <a:rPr lang="en-US" baseline="-25000" dirty="0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DC0307-4126-F14B-89D3-694088355789}"/>
              </a:ext>
            </a:extLst>
          </p:cNvPr>
          <p:cNvSpPr txBox="1"/>
          <p:nvPr/>
        </p:nvSpPr>
        <p:spPr>
          <a:xfrm>
            <a:off x="10240446" y="5223588"/>
            <a:ext cx="1135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</a:t>
            </a:r>
            <a:r>
              <a:rPr lang="en-US" sz="3200" b="1" baseline="-25000" dirty="0"/>
              <a:t>E</a:t>
            </a:r>
            <a:r>
              <a:rPr lang="en-US" sz="3200" b="1" dirty="0"/>
              <a:t>/B</a:t>
            </a:r>
            <a:r>
              <a:rPr lang="en-US" sz="3200" b="1" baseline="-25000" dirty="0"/>
              <a:t>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E292D1-EEF7-FC45-8108-43E648059B42}"/>
              </a:ext>
            </a:extLst>
          </p:cNvPr>
          <p:cNvSpPr/>
          <p:nvPr/>
        </p:nvSpPr>
        <p:spPr>
          <a:xfrm>
            <a:off x="10238470" y="4580162"/>
            <a:ext cx="1061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S</a:t>
            </a:r>
            <a:r>
              <a:rPr lang="en-US" sz="3200" b="1" baseline="-25000" dirty="0"/>
              <a:t>E</a:t>
            </a:r>
            <a:r>
              <a:rPr lang="en-US" sz="3200" b="1" dirty="0"/>
              <a:t>/S</a:t>
            </a:r>
            <a:r>
              <a:rPr lang="en-US" sz="3200" b="1" baseline="-25000" dirty="0"/>
              <a:t>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42DD49-83C8-CF4E-B9FE-51AAAC3AF74F}"/>
              </a:ext>
            </a:extLst>
          </p:cNvPr>
          <p:cNvCxnSpPr>
            <a:cxnSpLocks/>
          </p:cNvCxnSpPr>
          <p:nvPr/>
        </p:nvCxnSpPr>
        <p:spPr>
          <a:xfrm>
            <a:off x="10295979" y="5187402"/>
            <a:ext cx="1189459" cy="0"/>
          </a:xfrm>
          <a:prstGeom prst="straightConnector1">
            <a:avLst/>
          </a:prstGeom>
          <a:ln w="4445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8667E46-02A6-DF4D-ADF3-52BA9F9994E0}"/>
              </a:ext>
            </a:extLst>
          </p:cNvPr>
          <p:cNvSpPr txBox="1"/>
          <p:nvPr/>
        </p:nvSpPr>
        <p:spPr>
          <a:xfrm>
            <a:off x="9132474" y="4872550"/>
            <a:ext cx="9909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OR =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06537A8-66B3-8C44-875E-546297E5B571}"/>
              </a:ext>
            </a:extLst>
          </p:cNvPr>
          <p:cNvCxnSpPr/>
          <p:nvPr/>
        </p:nvCxnSpPr>
        <p:spPr>
          <a:xfrm>
            <a:off x="5394960" y="3728720"/>
            <a:ext cx="0" cy="1381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F0CBAF2-6086-F940-84C0-E2471E72DA36}"/>
              </a:ext>
            </a:extLst>
          </p:cNvPr>
          <p:cNvCxnSpPr/>
          <p:nvPr/>
        </p:nvCxnSpPr>
        <p:spPr>
          <a:xfrm>
            <a:off x="8026400" y="3698240"/>
            <a:ext cx="0" cy="1381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85FFBCD-E7F7-5449-8E6C-87A40BC218EF}"/>
              </a:ext>
            </a:extLst>
          </p:cNvPr>
          <p:cNvSpPr txBox="1"/>
          <p:nvPr/>
        </p:nvSpPr>
        <p:spPr>
          <a:xfrm>
            <a:off x="4559507" y="516361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Odd = S</a:t>
            </a:r>
            <a:r>
              <a:rPr lang="en-US" baseline="-25000" dirty="0"/>
              <a:t>E</a:t>
            </a:r>
            <a:r>
              <a:rPr lang="en-US" dirty="0"/>
              <a:t>/S</a:t>
            </a:r>
            <a:r>
              <a:rPr lang="en-US" baseline="-25000" dirty="0"/>
              <a:t>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EEB0C3-BFB0-9843-9D43-4D1564D15EEC}"/>
              </a:ext>
            </a:extLst>
          </p:cNvPr>
          <p:cNvSpPr txBox="1"/>
          <p:nvPr/>
        </p:nvSpPr>
        <p:spPr>
          <a:xfrm>
            <a:off x="7193853" y="5122271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Odd = B</a:t>
            </a:r>
            <a:r>
              <a:rPr lang="en-US" baseline="-25000" dirty="0"/>
              <a:t>E</a:t>
            </a:r>
            <a:r>
              <a:rPr lang="en-US" dirty="0"/>
              <a:t>/B</a:t>
            </a:r>
            <a:r>
              <a:rPr lang="en-US" baseline="-25000" dirty="0"/>
              <a:t>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220A1C-FBF7-C24F-84E4-866767B085A7}"/>
              </a:ext>
            </a:extLst>
          </p:cNvPr>
          <p:cNvSpPr txBox="1"/>
          <p:nvPr/>
        </p:nvSpPr>
        <p:spPr>
          <a:xfrm>
            <a:off x="5767419" y="5679532"/>
            <a:ext cx="16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Odds Ratio (OR)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ABCBD315-EC8C-EB4D-A12F-62D7B46E159F}"/>
              </a:ext>
            </a:extLst>
          </p:cNvPr>
          <p:cNvSpPr/>
          <p:nvPr/>
        </p:nvSpPr>
        <p:spPr>
          <a:xfrm rot="5400000">
            <a:off x="6439102" y="4392058"/>
            <a:ext cx="233046" cy="2433549"/>
          </a:xfrm>
          <a:prstGeom prst="rightBrace">
            <a:avLst>
              <a:gd name="adj1" fmla="val 8333"/>
              <a:gd name="adj2" fmla="val 4874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69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DD2F-F6F5-4947-AB31-4CFF99CF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84" y="405319"/>
            <a:ext cx="13647057" cy="55763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Results: Real-world Use of ADSs </a:t>
            </a:r>
            <a:r>
              <a:rPr lang="en-US" sz="3200" b="1" dirty="0">
                <a:latin typeface="+mn-lt"/>
              </a:rPr>
              <a:t>(Case-Control Study)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7357BE-885D-534A-B773-856005EB6C79}"/>
              </a:ext>
            </a:extLst>
          </p:cNvPr>
          <p:cNvSpPr txBox="1">
            <a:spLocks/>
          </p:cNvSpPr>
          <p:nvPr/>
        </p:nvSpPr>
        <p:spPr>
          <a:xfrm>
            <a:off x="130902" y="1007058"/>
            <a:ext cx="11898801" cy="53679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PT Sans"/>
                <a:cs typeface="PT Sans"/>
              </a:rPr>
              <a:t>Secondary task engagement increased the odds of SCEs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FCB76E-1BBC-D345-A74A-21C875E83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466655"/>
              </p:ext>
            </p:extLst>
          </p:nvPr>
        </p:nvGraphicFramePr>
        <p:xfrm>
          <a:off x="442925" y="3113081"/>
          <a:ext cx="11274754" cy="2545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2210">
                  <a:extLst>
                    <a:ext uri="{9D8B030D-6E8A-4147-A177-3AD203B41FA5}">
                      <a16:colId xmlns:a16="http://schemas.microsoft.com/office/drawing/2014/main" val="4237410908"/>
                    </a:ext>
                  </a:extLst>
                </a:gridCol>
                <a:gridCol w="2001457">
                  <a:extLst>
                    <a:ext uri="{9D8B030D-6E8A-4147-A177-3AD203B41FA5}">
                      <a16:colId xmlns:a16="http://schemas.microsoft.com/office/drawing/2014/main" val="2863147472"/>
                    </a:ext>
                  </a:extLst>
                </a:gridCol>
                <a:gridCol w="1208447">
                  <a:extLst>
                    <a:ext uri="{9D8B030D-6E8A-4147-A177-3AD203B41FA5}">
                      <a16:colId xmlns:a16="http://schemas.microsoft.com/office/drawing/2014/main" val="20246052"/>
                    </a:ext>
                  </a:extLst>
                </a:gridCol>
                <a:gridCol w="1991876">
                  <a:extLst>
                    <a:ext uri="{9D8B030D-6E8A-4147-A177-3AD203B41FA5}">
                      <a16:colId xmlns:a16="http://schemas.microsoft.com/office/drawing/2014/main" val="4005676482"/>
                    </a:ext>
                  </a:extLst>
                </a:gridCol>
                <a:gridCol w="1154527">
                  <a:extLst>
                    <a:ext uri="{9D8B030D-6E8A-4147-A177-3AD203B41FA5}">
                      <a16:colId xmlns:a16="http://schemas.microsoft.com/office/drawing/2014/main" val="2807622608"/>
                    </a:ext>
                  </a:extLst>
                </a:gridCol>
                <a:gridCol w="1487932">
                  <a:extLst>
                    <a:ext uri="{9D8B030D-6E8A-4147-A177-3AD203B41FA5}">
                      <a16:colId xmlns:a16="http://schemas.microsoft.com/office/drawing/2014/main" val="561852506"/>
                    </a:ext>
                  </a:extLst>
                </a:gridCol>
                <a:gridCol w="2258305">
                  <a:extLst>
                    <a:ext uri="{9D8B030D-6E8A-4147-A177-3AD203B41FA5}">
                      <a16:colId xmlns:a16="http://schemas.microsoft.com/office/drawing/2014/main" val="14870741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Hands off Wheel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Adverse Weather Condition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Not on Highway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Secondary Task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Unintended (Combined not sum)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453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Odds Ratio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1.161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0.338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0.338*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3.271*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1.118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2999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.95lower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0.412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0.043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1.705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0.593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29264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.95higher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3.268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2.648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0.835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6.275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2.107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64501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Chi-square (Pearson)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5.960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13.530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0.120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6168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p-value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NA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0.015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0.729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4666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Fisher Exact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 (one-tailed)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0.477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0.247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0.009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0.429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08278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p (two-tailed)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0.785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0.331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0.018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effectLst/>
                        </a:rPr>
                        <a:t>0.000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0.750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814820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D0888BC-2A8D-B542-BD28-7A7A7E7AF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522342"/>
              </p:ext>
            </p:extLst>
          </p:nvPr>
        </p:nvGraphicFramePr>
        <p:xfrm>
          <a:off x="1176020" y="1587954"/>
          <a:ext cx="9544737" cy="1125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7725">
                  <a:extLst>
                    <a:ext uri="{9D8B030D-6E8A-4147-A177-3AD203B41FA5}">
                      <a16:colId xmlns:a16="http://schemas.microsoft.com/office/drawing/2014/main" val="2568660541"/>
                    </a:ext>
                  </a:extLst>
                </a:gridCol>
                <a:gridCol w="980079">
                  <a:extLst>
                    <a:ext uri="{9D8B030D-6E8A-4147-A177-3AD203B41FA5}">
                      <a16:colId xmlns:a16="http://schemas.microsoft.com/office/drawing/2014/main" val="2777320675"/>
                    </a:ext>
                  </a:extLst>
                </a:gridCol>
                <a:gridCol w="1208447">
                  <a:extLst>
                    <a:ext uri="{9D8B030D-6E8A-4147-A177-3AD203B41FA5}">
                      <a16:colId xmlns:a16="http://schemas.microsoft.com/office/drawing/2014/main" val="1413356732"/>
                    </a:ext>
                  </a:extLst>
                </a:gridCol>
                <a:gridCol w="1991876">
                  <a:extLst>
                    <a:ext uri="{9D8B030D-6E8A-4147-A177-3AD203B41FA5}">
                      <a16:colId xmlns:a16="http://schemas.microsoft.com/office/drawing/2014/main" val="377996697"/>
                    </a:ext>
                  </a:extLst>
                </a:gridCol>
                <a:gridCol w="1154527">
                  <a:extLst>
                    <a:ext uri="{9D8B030D-6E8A-4147-A177-3AD203B41FA5}">
                      <a16:colId xmlns:a16="http://schemas.microsoft.com/office/drawing/2014/main" val="3675690400"/>
                    </a:ext>
                  </a:extLst>
                </a:gridCol>
                <a:gridCol w="1103778">
                  <a:extLst>
                    <a:ext uri="{9D8B030D-6E8A-4147-A177-3AD203B41FA5}">
                      <a16:colId xmlns:a16="http://schemas.microsoft.com/office/drawing/2014/main" val="77675733"/>
                    </a:ext>
                  </a:extLst>
                </a:gridCol>
                <a:gridCol w="2258305">
                  <a:extLst>
                    <a:ext uri="{9D8B030D-6E8A-4147-A177-3AD203B41FA5}">
                      <a16:colId xmlns:a16="http://schemas.microsoft.com/office/drawing/2014/main" val="21199106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Hands off Wheel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Adverse Weather Condition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Not on Highway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Secondary Task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Unintended (Combined not sum)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7867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449811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Control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1480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1829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DD2F-F6F5-4947-AB31-4CFF99CF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0" y="405319"/>
            <a:ext cx="11963400" cy="55763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Results: Usability &amp; Usefulness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A241D65-B20E-A940-9888-12DDDE799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88" y="958925"/>
            <a:ext cx="13814686" cy="519724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PT Sans"/>
                <a:cs typeface="PT Sans"/>
              </a:rPr>
              <a:t>Adaptive Cruise Controls are more acceptable than Lane Keep Assists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EA0B77-485C-C747-B447-21F2BE912A06}"/>
              </a:ext>
            </a:extLst>
          </p:cNvPr>
          <p:cNvSpPr txBox="1"/>
          <p:nvPr/>
        </p:nvSpPr>
        <p:spPr>
          <a:xfrm>
            <a:off x="179419" y="1359463"/>
            <a:ext cx="1173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People thought ACCs are more usable and useful than LKA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Many (49% with ACCs) felt more comfortable engaging in secondary tasks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9F658F0-3964-CF42-B252-E29FCC05E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65" t="2545" b="22598"/>
          <a:stretch/>
        </p:blipFill>
        <p:spPr>
          <a:xfrm>
            <a:off x="1741735" y="2774086"/>
            <a:ext cx="4789360" cy="146165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CC7BC0-A97E-8F44-BA54-1097951C63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17" t="3344" b="-1"/>
          <a:stretch/>
        </p:blipFill>
        <p:spPr>
          <a:xfrm>
            <a:off x="3065300" y="6393525"/>
            <a:ext cx="2227516" cy="3222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7E55067-305B-0646-BB04-661AB2FF8412}"/>
              </a:ext>
            </a:extLst>
          </p:cNvPr>
          <p:cNvSpPr txBox="1"/>
          <p:nvPr/>
        </p:nvSpPr>
        <p:spPr>
          <a:xfrm>
            <a:off x="1745171" y="6393525"/>
            <a:ext cx="93006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8235CC-1028-3C4C-8370-4AE732ECB2DF}"/>
              </a:ext>
            </a:extLst>
          </p:cNvPr>
          <p:cNvSpPr txBox="1"/>
          <p:nvPr/>
        </p:nvSpPr>
        <p:spPr>
          <a:xfrm>
            <a:off x="5682883" y="6393526"/>
            <a:ext cx="87075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409405-93E3-C049-9988-8E0D63BC3E9E}"/>
              </a:ext>
            </a:extLst>
          </p:cNvPr>
          <p:cNvSpPr txBox="1"/>
          <p:nvPr/>
        </p:nvSpPr>
        <p:spPr>
          <a:xfrm>
            <a:off x="6550145" y="2759444"/>
            <a:ext cx="2869696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Task Engagement</a:t>
            </a:r>
          </a:p>
          <a:p>
            <a:pPr marL="171450" indent="-1714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Usability: Easy to use</a:t>
            </a:r>
          </a:p>
          <a:p>
            <a:pPr marL="171450" indent="-1714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Usefulness: Takeover needed</a:t>
            </a:r>
          </a:p>
          <a:p>
            <a:pPr marL="171450" indent="-1714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Reliability: Performed as expected</a:t>
            </a:r>
          </a:p>
          <a:p>
            <a:pPr marL="171450" indent="-1714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Usefulness: Prevent crashes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7C3881A-E3EE-504B-BC12-2E74CE60A7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50" t="3384" b="22820"/>
          <a:stretch/>
        </p:blipFill>
        <p:spPr>
          <a:xfrm>
            <a:off x="1747831" y="4860205"/>
            <a:ext cx="4817554" cy="143394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F65BA79-DBA9-AF48-809E-F19B18ABEF6F}"/>
              </a:ext>
            </a:extLst>
          </p:cNvPr>
          <p:cNvSpPr txBox="1"/>
          <p:nvPr/>
        </p:nvSpPr>
        <p:spPr>
          <a:xfrm>
            <a:off x="6550145" y="4804910"/>
            <a:ext cx="2869696" cy="152862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Task Engagement</a:t>
            </a:r>
          </a:p>
          <a:p>
            <a:pPr marL="171450" indent="-1714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Usability: Easy to use</a:t>
            </a:r>
          </a:p>
          <a:p>
            <a:pPr marL="171450" indent="-1714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Usefulness: Takeover needed</a:t>
            </a:r>
          </a:p>
          <a:p>
            <a:pPr marL="171450" indent="-1714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Reliability: Performed as expected</a:t>
            </a:r>
          </a:p>
          <a:p>
            <a:pPr marL="171450" indent="-171450">
              <a:lnSpc>
                <a:spcPct val="150000"/>
              </a:lnSpc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Usefulness: Prevent crashes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1771FD-3538-B04E-96A9-73C6AF076EDE}"/>
              </a:ext>
            </a:extLst>
          </p:cNvPr>
          <p:cNvSpPr txBox="1"/>
          <p:nvPr/>
        </p:nvSpPr>
        <p:spPr>
          <a:xfrm>
            <a:off x="1459380" y="2745744"/>
            <a:ext cx="726764" cy="1528624"/>
          </a:xfrm>
          <a:prstGeom prst="rect">
            <a:avLst/>
          </a:prstGeom>
          <a:solidFill>
            <a:schemeClr val="bg1"/>
          </a:solidFill>
        </p:spPr>
        <p:txBody>
          <a:bodyPr wrap="square" rIns="45720" rtlCol="0">
            <a:spAutoFit/>
          </a:bodyPr>
          <a:lstStyle/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F1B5FE-3FCA-4040-AF31-2486695E87FE}"/>
              </a:ext>
            </a:extLst>
          </p:cNvPr>
          <p:cNvSpPr txBox="1"/>
          <p:nvPr/>
        </p:nvSpPr>
        <p:spPr>
          <a:xfrm>
            <a:off x="1449477" y="4815522"/>
            <a:ext cx="726764" cy="1528624"/>
          </a:xfrm>
          <a:prstGeom prst="rect">
            <a:avLst/>
          </a:prstGeom>
          <a:solidFill>
            <a:schemeClr val="bg1"/>
          </a:solidFill>
        </p:spPr>
        <p:txBody>
          <a:bodyPr wrap="square" rIns="45720" rtlCol="0">
            <a:spAutoFit/>
          </a:bodyPr>
          <a:lstStyle/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  <a:p>
            <a:pPr algn="r"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14478D3-7AC4-6F49-8D71-72111EB591A5}"/>
              </a:ext>
            </a:extLst>
          </p:cNvPr>
          <p:cNvSpPr txBox="1"/>
          <p:nvPr/>
        </p:nvSpPr>
        <p:spPr>
          <a:xfrm>
            <a:off x="6099209" y="2756380"/>
            <a:ext cx="473103" cy="1528624"/>
          </a:xfrm>
          <a:prstGeom prst="rect">
            <a:avLst/>
          </a:prstGeom>
          <a:solidFill>
            <a:schemeClr val="bg1"/>
          </a:solidFill>
        </p:spPr>
        <p:txBody>
          <a:bodyPr wrap="square" lIns="0" rIns="45720" rtlCol="0">
            <a:spAutoFit/>
          </a:bodyPr>
          <a:lstStyle/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9%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47%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93%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78DB21-B986-7548-B4C3-162E287B34A7}"/>
              </a:ext>
            </a:extLst>
          </p:cNvPr>
          <p:cNvSpPr txBox="1"/>
          <p:nvPr/>
        </p:nvSpPr>
        <p:spPr>
          <a:xfrm>
            <a:off x="6118259" y="4818599"/>
            <a:ext cx="473103" cy="1528624"/>
          </a:xfrm>
          <a:prstGeom prst="rect">
            <a:avLst/>
          </a:prstGeom>
          <a:solidFill>
            <a:schemeClr val="bg1"/>
          </a:solidFill>
        </p:spPr>
        <p:txBody>
          <a:bodyPr wrap="square" lIns="0" rIns="45720" rtlCol="0">
            <a:spAutoFit/>
          </a:bodyPr>
          <a:lstStyle/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31%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81%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65%</a:t>
            </a:r>
          </a:p>
          <a:p>
            <a:pPr>
              <a:lnSpc>
                <a:spcPct val="150000"/>
              </a:lnSpc>
              <a:spcAft>
                <a:spcPts val="100"/>
              </a:spcAft>
            </a:pP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2BCEFFC-20E3-404F-B245-F8B741059EED}"/>
              </a:ext>
            </a:extLst>
          </p:cNvPr>
          <p:cNvSpPr/>
          <p:nvPr/>
        </p:nvSpPr>
        <p:spPr>
          <a:xfrm>
            <a:off x="2103251" y="2304339"/>
            <a:ext cx="3918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Cruise Control (ACC)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99BA9D-781B-0C4F-84BC-FF36E6B341D2}"/>
              </a:ext>
            </a:extLst>
          </p:cNvPr>
          <p:cNvSpPr/>
          <p:nvPr/>
        </p:nvSpPr>
        <p:spPr>
          <a:xfrm>
            <a:off x="2473120" y="4451635"/>
            <a:ext cx="3083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Lane Keep Assist (LKA)</a:t>
            </a:r>
          </a:p>
        </p:txBody>
      </p:sp>
    </p:spTree>
    <p:extLst>
      <p:ext uri="{BB962C8B-B14F-4D97-AF65-F5344CB8AC3E}">
        <p14:creationId xmlns:p14="http://schemas.microsoft.com/office/powerpoint/2010/main" val="2690656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DD2F-F6F5-4947-AB31-4CFF99CF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0" y="405319"/>
            <a:ext cx="11963400" cy="55763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Project Consequences: Findings &amp; Implications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218729-CE19-A948-91D2-6F82A7393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02" y="997427"/>
            <a:ext cx="11898801" cy="530067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PT Sans"/>
                <a:cs typeface="PT Sans"/>
              </a:rPr>
              <a:t>Key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805F94-D55D-2843-A557-46BA5B012320}"/>
              </a:ext>
            </a:extLst>
          </p:cNvPr>
          <p:cNvSpPr txBox="1">
            <a:spLocks/>
          </p:cNvSpPr>
          <p:nvPr/>
        </p:nvSpPr>
        <p:spPr>
          <a:xfrm>
            <a:off x="141062" y="3435827"/>
            <a:ext cx="11898801" cy="5300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PT Sans"/>
                <a:cs typeface="PT Sans"/>
              </a:rPr>
              <a:t>Implications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6B166-8DEB-D945-86EB-8BBD17E6AC37}"/>
              </a:ext>
            </a:extLst>
          </p:cNvPr>
          <p:cNvSpPr txBox="1"/>
          <p:nvPr/>
        </p:nvSpPr>
        <p:spPr>
          <a:xfrm>
            <a:off x="157648" y="1406523"/>
            <a:ext cx="12805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People were using driving automation 20% of the time during safety critical events (SCEs)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Human accounts for </a:t>
            </a:r>
            <a:r>
              <a:rPr lang="en-US" sz="2400" b="1" dirty="0">
                <a:solidFill>
                  <a:srgbClr val="000000"/>
                </a:solidFill>
              </a:rPr>
              <a:t>~57% </a:t>
            </a:r>
            <a:r>
              <a:rPr lang="en-US" sz="2400" dirty="0">
                <a:solidFill>
                  <a:srgbClr val="000000"/>
                </a:solidFill>
              </a:rPr>
              <a:t>of SCEs (</a:t>
            </a:r>
            <a:r>
              <a:rPr lang="en-US" sz="2400" b="1" dirty="0">
                <a:solidFill>
                  <a:srgbClr val="000000"/>
                </a:solidFill>
              </a:rPr>
              <a:t>unintended use </a:t>
            </a:r>
            <a:r>
              <a:rPr lang="en-US" sz="2400" dirty="0">
                <a:solidFill>
                  <a:srgbClr val="000000"/>
                </a:solidFill>
              </a:rPr>
              <a:t>of driving automation)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Machine accounts for ~28% of SCEs (silent failure which drivers may not expect)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 more people felt driving automation usable, the more they felt comfortable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   engaging in secondary tasks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DF84A-9D0B-3248-A068-98F353371A92}"/>
              </a:ext>
            </a:extLst>
          </p:cNvPr>
          <p:cNvSpPr txBox="1"/>
          <p:nvPr/>
        </p:nvSpPr>
        <p:spPr>
          <a:xfrm>
            <a:off x="179419" y="3917597"/>
            <a:ext cx="117312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Many people may not use driving automation as intended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New </a:t>
            </a:r>
            <a:r>
              <a:rPr lang="en-US" sz="2400" b="1" dirty="0">
                <a:solidFill>
                  <a:srgbClr val="000000"/>
                </a:solidFill>
              </a:rPr>
              <a:t>driver training </a:t>
            </a:r>
            <a:r>
              <a:rPr lang="en-US" sz="2400" dirty="0">
                <a:solidFill>
                  <a:srgbClr val="000000"/>
                </a:solidFill>
              </a:rPr>
              <a:t>programs for automated vehicles may be required</a:t>
            </a:r>
          </a:p>
          <a:p>
            <a:pPr marL="171450" indent="-1714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Human-machine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interfaces</a:t>
            </a:r>
            <a:r>
              <a:rPr lang="en-US" sz="2400" dirty="0">
                <a:solidFill>
                  <a:srgbClr val="000000"/>
                </a:solidFill>
              </a:rPr>
              <a:t> should make the system limitations salient to the driver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Human-machine interfaces should be adaptive to the driver state (e.g., secondary task)</a:t>
            </a:r>
          </a:p>
        </p:txBody>
      </p:sp>
    </p:spTree>
    <p:extLst>
      <p:ext uri="{BB962C8B-B14F-4D97-AF65-F5344CB8AC3E}">
        <p14:creationId xmlns:p14="http://schemas.microsoft.com/office/powerpoint/2010/main" val="288302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DD2F-F6F5-4947-AB31-4CFF99CF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5145"/>
            <a:ext cx="11963400" cy="509081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+mn-lt"/>
              </a:rPr>
              <a:t>Table of Content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55BA0F-C37D-204D-82D0-68F2489C9C7D}"/>
              </a:ext>
            </a:extLst>
          </p:cNvPr>
          <p:cNvSpPr txBox="1"/>
          <p:nvPr/>
        </p:nvSpPr>
        <p:spPr>
          <a:xfrm>
            <a:off x="1939305" y="1370839"/>
            <a:ext cx="83133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Driving Automation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Types of Studies on Transportation Human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What are Naturalistic Driving Studies?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VCC 50 Elite NDS for Automated Driving Systems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Overview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Vehicles and Automated Driving Systems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Data Collection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Data Sampling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Data Reduction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Data 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Results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Findings &amp; Implications</a:t>
            </a:r>
          </a:p>
        </p:txBody>
      </p:sp>
    </p:spTree>
    <p:extLst>
      <p:ext uri="{BB962C8B-B14F-4D97-AF65-F5344CB8AC3E}">
        <p14:creationId xmlns:p14="http://schemas.microsoft.com/office/powerpoint/2010/main" val="274816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DD2F-F6F5-4947-AB31-4CFF99CF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0" y="405319"/>
            <a:ext cx="11963400" cy="55763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5 Levels of Driving Automation (SAE): L0 ~ L5</a:t>
            </a:r>
          </a:p>
        </p:txBody>
      </p:sp>
      <p:pic>
        <p:nvPicPr>
          <p:cNvPr id="1026" name="Picture 2" descr="The Department of Transportation just issued a comprehensive ...">
            <a:extLst>
              <a:ext uri="{FF2B5EF4-FFF2-40B4-BE49-F238E27FC236}">
                <a16:creationId xmlns:a16="http://schemas.microsoft.com/office/drawing/2014/main" id="{50DD9174-D9B6-A04D-8B4D-6A9E2BEAD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8" b="7556"/>
          <a:stretch/>
        </p:blipFill>
        <p:spPr bwMode="auto">
          <a:xfrm>
            <a:off x="1119895" y="1060634"/>
            <a:ext cx="6733785" cy="550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39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DD2F-F6F5-4947-AB31-4CFF99CF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0" y="405319"/>
            <a:ext cx="11963400" cy="55763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Types of Studies on Transportation Human Factors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6016BE-7D7D-7043-A9C1-52D3007E5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98" y="3084586"/>
            <a:ext cx="12192000" cy="24301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FBD2E1-1A92-AF47-8D54-D3670C502C61}"/>
              </a:ext>
            </a:extLst>
          </p:cNvPr>
          <p:cNvSpPr/>
          <p:nvPr/>
        </p:nvSpPr>
        <p:spPr>
          <a:xfrm>
            <a:off x="5245049" y="2694504"/>
            <a:ext cx="1857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</a:rPr>
              <a:t>Test-track Studies</a:t>
            </a:r>
            <a:endParaRPr lang="en-US" u="sn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27271F-E1BF-1E49-B496-87F6E65D40C4}"/>
              </a:ext>
            </a:extLst>
          </p:cNvPr>
          <p:cNvSpPr/>
          <p:nvPr/>
        </p:nvSpPr>
        <p:spPr>
          <a:xfrm>
            <a:off x="876249" y="2704664"/>
            <a:ext cx="259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</a:rPr>
              <a:t>Driving Simulator Studies</a:t>
            </a:r>
            <a:endParaRPr lang="en-US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9C9C2C-5E7A-CC46-B5BC-391A6C38CE8A}"/>
              </a:ext>
            </a:extLst>
          </p:cNvPr>
          <p:cNvSpPr/>
          <p:nvPr/>
        </p:nvSpPr>
        <p:spPr>
          <a:xfrm>
            <a:off x="9166809" y="2674184"/>
            <a:ext cx="2027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</a:rPr>
              <a:t>Naturalistic Studies</a:t>
            </a:r>
            <a:endParaRPr lang="en-US" u="sng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92FA8CD-6293-524E-96FD-298197162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02" y="997427"/>
            <a:ext cx="11898801" cy="530067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PT Sans"/>
                <a:cs typeface="PT Sans"/>
              </a:rPr>
              <a:t>Typical Study Approach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3D701A-1A6E-4A43-9971-E8894FF7A10A}"/>
              </a:ext>
            </a:extLst>
          </p:cNvPr>
          <p:cNvSpPr txBox="1"/>
          <p:nvPr/>
        </p:nvSpPr>
        <p:spPr>
          <a:xfrm>
            <a:off x="130902" y="1440842"/>
            <a:ext cx="1173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Driving simulator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000000"/>
                </a:solidFill>
              </a:rPr>
              <a:t>Test Track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000000"/>
                </a:solidFill>
              </a:rPr>
              <a:t>On-road (controlled testing) </a:t>
            </a:r>
            <a:r>
              <a:rPr lang="en-US" sz="2400" dirty="0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000000"/>
                </a:solidFill>
              </a:rPr>
              <a:t>Naturalistic (field operational tests)</a:t>
            </a:r>
          </a:p>
        </p:txBody>
      </p:sp>
    </p:spTree>
    <p:extLst>
      <p:ext uri="{BB962C8B-B14F-4D97-AF65-F5344CB8AC3E}">
        <p14:creationId xmlns:p14="http://schemas.microsoft.com/office/powerpoint/2010/main" val="424855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DD2F-F6F5-4947-AB31-4CFF99CF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0" y="405319"/>
            <a:ext cx="11963400" cy="55763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What are naturalistic driving studies (NDS)?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5BF69-3454-E14D-989B-9B74E5B9D142}"/>
              </a:ext>
            </a:extLst>
          </p:cNvPr>
          <p:cNvSpPr txBox="1"/>
          <p:nvPr/>
        </p:nvSpPr>
        <p:spPr>
          <a:xfrm>
            <a:off x="460773" y="962952"/>
            <a:ext cx="84495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No experimenter present </a:t>
            </a:r>
          </a:p>
          <a:p>
            <a:pPr marL="171450" indent="-17145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Participants drive as they normally would </a:t>
            </a:r>
          </a:p>
          <a:p>
            <a:pPr marL="171450" indent="-17145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Collected (preferably) in privately owned vehicles </a:t>
            </a:r>
          </a:p>
          <a:p>
            <a:pPr marL="171450" indent="-17145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Unobtrusive instrumentation </a:t>
            </a:r>
          </a:p>
          <a:p>
            <a:pPr marL="171450" indent="-171450"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Benefits: NDSs provide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</a:rPr>
              <a:t>Real-life behaviors 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</a:rPr>
              <a:t>Detailed pre-crash information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800" dirty="0">
                <a:solidFill>
                  <a:srgbClr val="000000"/>
                </a:solidFill>
              </a:rPr>
              <a:t>Rich databases for subsequent mining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00CA6-85D4-F34E-A006-EA5F97E14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675" y="922020"/>
            <a:ext cx="3276513" cy="234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7AB12B-9F46-7B41-9DC9-89804232C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7674" y="3510088"/>
            <a:ext cx="3299747" cy="219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2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DD2F-F6F5-4947-AB31-4CFF99CF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0" y="405319"/>
            <a:ext cx="11963400" cy="55763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VCC 50 Elite NDS: Overview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218729-CE19-A948-91D2-6F82A7393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02" y="997427"/>
            <a:ext cx="11634377" cy="842826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PT Sans"/>
                <a:cs typeface="PT Sans"/>
              </a:rPr>
              <a:t>Purpose: </a:t>
            </a:r>
            <a:r>
              <a:rPr lang="en-US" dirty="0">
                <a:solidFill>
                  <a:prstClr val="black"/>
                </a:solidFill>
              </a:rPr>
              <a:t>Build naturalistic dataset to assess behavior with early production SAE Level 2 vehicles</a:t>
            </a:r>
            <a:endParaRPr lang="en-US" sz="2800" b="1" dirty="0">
              <a:solidFill>
                <a:srgbClr val="000000"/>
              </a:solidFill>
              <a:latin typeface="PT Sans"/>
              <a:cs typeface="PT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0214AF-864B-0842-B6A4-08A8951FC9EE}"/>
              </a:ext>
            </a:extLst>
          </p:cNvPr>
          <p:cNvSpPr txBox="1"/>
          <p:nvPr/>
        </p:nvSpPr>
        <p:spPr>
          <a:xfrm>
            <a:off x="162910" y="1840253"/>
            <a:ext cx="7396130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Method: </a:t>
            </a:r>
          </a:p>
          <a:p>
            <a:pPr marL="171450" indent="-1714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Participants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b="1" i="1" u="sng" dirty="0">
                <a:solidFill>
                  <a:srgbClr val="000000"/>
                </a:solidFill>
              </a:rPr>
              <a:t>50 drivers </a:t>
            </a:r>
            <a:r>
              <a:rPr lang="en-US" sz="2400" dirty="0">
                <a:solidFill>
                  <a:srgbClr val="000000"/>
                </a:solidFill>
              </a:rPr>
              <a:t>in Washington D.C. metro area, aged 24 o 76</a:t>
            </a:r>
          </a:p>
          <a:p>
            <a:pPr marL="171450" indent="-1714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Vehicles</a:t>
            </a:r>
            <a:r>
              <a:rPr lang="en-US" sz="2400" dirty="0">
                <a:solidFill>
                  <a:srgbClr val="000000"/>
                </a:solidFill>
              </a:rPr>
              <a:t>: personally owned vehicles with SAE </a:t>
            </a:r>
            <a:r>
              <a:rPr lang="en-US" sz="2400" b="1" i="1" dirty="0">
                <a:solidFill>
                  <a:srgbClr val="000000"/>
                </a:solidFill>
              </a:rPr>
              <a:t>Level 2 automation </a:t>
            </a:r>
            <a:r>
              <a:rPr lang="en-US" sz="2400" dirty="0">
                <a:solidFill>
                  <a:srgbClr val="000000"/>
                </a:solidFill>
              </a:rPr>
              <a:t>(longitudinal and lateral control, ACC &amp; LKA)</a:t>
            </a:r>
          </a:p>
          <a:p>
            <a:pPr marL="171450" indent="-1714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Duration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b="1" i="1" u="sng" dirty="0">
                <a:solidFill>
                  <a:srgbClr val="000000"/>
                </a:solidFill>
              </a:rPr>
              <a:t>12 months </a:t>
            </a:r>
            <a:r>
              <a:rPr lang="en-US" sz="2400" dirty="0">
                <a:solidFill>
                  <a:srgbClr val="000000"/>
                </a:solidFill>
              </a:rPr>
              <a:t>of data collection</a:t>
            </a:r>
          </a:p>
          <a:p>
            <a:pPr marL="171450" indent="-1714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Mileage</a:t>
            </a:r>
            <a:r>
              <a:rPr lang="en-US" sz="2400" dirty="0">
                <a:solidFill>
                  <a:srgbClr val="000000"/>
                </a:solidFill>
              </a:rPr>
              <a:t>: 684,931 miles driven across all participants</a:t>
            </a:r>
          </a:p>
          <a:p>
            <a:pPr marL="171450" indent="-1714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Data collection</a:t>
            </a:r>
            <a:r>
              <a:rPr lang="en-US" sz="2400" dirty="0">
                <a:solidFill>
                  <a:srgbClr val="000000"/>
                </a:solidFill>
              </a:rPr>
              <a:t>: VTTI’s data acquisition system</a:t>
            </a:r>
          </a:p>
          <a:p>
            <a:pPr marL="171450" indent="-1714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Data reduction</a:t>
            </a:r>
            <a:r>
              <a:rPr lang="en-US" sz="2400" dirty="0">
                <a:solidFill>
                  <a:srgbClr val="000000"/>
                </a:solidFill>
              </a:rPr>
              <a:t>: VTTI’s trained reductionists</a:t>
            </a:r>
          </a:p>
          <a:p>
            <a:pPr marL="171450" indent="-1714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Variables</a:t>
            </a:r>
            <a:r>
              <a:rPr lang="en-US" sz="2400" dirty="0">
                <a:solidFill>
                  <a:srgbClr val="000000"/>
                </a:solidFill>
              </a:rPr>
              <a:t>: Driver behavior, vehicle movement, traffic conditions</a:t>
            </a:r>
          </a:p>
        </p:txBody>
      </p:sp>
      <p:pic>
        <p:nvPicPr>
          <p:cNvPr id="8" name="Picture 7" descr="C:\Users\mmollenhauer\AppData\Local\Microsoft\Windows\Temporary Internet Files\Content.Word\VCC L2 Package.jpg">
            <a:extLst>
              <a:ext uri="{FF2B5EF4-FFF2-40B4-BE49-F238E27FC236}">
                <a16:creationId xmlns:a16="http://schemas.microsoft.com/office/drawing/2014/main" id="{C9AAE1DB-D2C0-584C-99B9-127F19C80AE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87"/>
          <a:stretch/>
        </p:blipFill>
        <p:spPr bwMode="auto">
          <a:xfrm>
            <a:off x="8070762" y="1521275"/>
            <a:ext cx="3564448" cy="190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7868F9-4C78-F547-8F51-E316597A2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758" y="3623204"/>
            <a:ext cx="3296167" cy="223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1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DD2F-F6F5-4947-AB31-4CFF99CF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0" y="405319"/>
            <a:ext cx="11963400" cy="55763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VCC 50 Elite NDS: 50 Vehicles and Equipped ADS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BC165-CDF2-3C4C-AE96-85C2A6374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72" y="962952"/>
            <a:ext cx="6619648" cy="555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DD2F-F6F5-4947-AB31-4CFF99CF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0" y="405319"/>
            <a:ext cx="11963400" cy="55763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VCC 50 Elite NDS: Data Collection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218729-CE19-A948-91D2-6F82A7393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02" y="997427"/>
            <a:ext cx="11898801" cy="530067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000000"/>
                </a:solidFill>
                <a:latin typeface="PT Sans"/>
                <a:cs typeface="PT Sans"/>
              </a:rPr>
              <a:t>MiniDAS</a:t>
            </a:r>
            <a:r>
              <a:rPr lang="en-US" b="1" dirty="0">
                <a:solidFill>
                  <a:srgbClr val="000000"/>
                </a:solidFill>
                <a:latin typeface="PT Sans"/>
                <a:cs typeface="PT Sans"/>
              </a:rPr>
              <a:t> and </a:t>
            </a:r>
            <a:r>
              <a:rPr lang="en-US" b="1" dirty="0" err="1">
                <a:solidFill>
                  <a:srgbClr val="000000"/>
                </a:solidFill>
                <a:latin typeface="PT Sans"/>
                <a:cs typeface="PT Sans"/>
              </a:rPr>
              <a:t>NextGEN</a:t>
            </a:r>
            <a:r>
              <a:rPr lang="en-US" b="1" dirty="0">
                <a:solidFill>
                  <a:srgbClr val="000000"/>
                </a:solidFill>
                <a:latin typeface="PT Sans"/>
                <a:cs typeface="PT Sans"/>
              </a:rPr>
              <a:t> DAS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5BF69-3454-E14D-989B-9B74E5B9D142}"/>
              </a:ext>
            </a:extLst>
          </p:cNvPr>
          <p:cNvSpPr txBox="1"/>
          <p:nvPr/>
        </p:nvSpPr>
        <p:spPr>
          <a:xfrm>
            <a:off x="130902" y="1440842"/>
            <a:ext cx="5558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Vehicle dynamics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Throttle position 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Brake application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GPS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724A08-D389-6F42-8C39-BF379D1E479E}"/>
              </a:ext>
            </a:extLst>
          </p:cNvPr>
          <p:cNvSpPr txBox="1">
            <a:spLocks/>
          </p:cNvSpPr>
          <p:nvPr/>
        </p:nvSpPr>
        <p:spPr>
          <a:xfrm>
            <a:off x="151222" y="3110707"/>
            <a:ext cx="11898801" cy="53006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rgbClr val="000000"/>
                </a:solidFill>
                <a:latin typeface="PT Sans"/>
                <a:cs typeface="PT Sans"/>
              </a:rPr>
              <a:t>Constant video collected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CB0CA-2E6C-5B4E-A06E-31D3309160C0}"/>
              </a:ext>
            </a:extLst>
          </p:cNvPr>
          <p:cNvSpPr txBox="1"/>
          <p:nvPr/>
        </p:nvSpPr>
        <p:spPr>
          <a:xfrm>
            <a:off x="151222" y="3554122"/>
            <a:ext cx="55586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Face 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Forward roadway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Over-the-shoulder view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Foot pedals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Instrument cluster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1C4B8-2225-1645-814A-7BC62CABC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260" y="2663323"/>
            <a:ext cx="4716065" cy="32011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272526-4972-2541-BBBB-23A7A9887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0260" y="1203895"/>
            <a:ext cx="2627068" cy="1208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5091E0-E0F4-7D45-9449-C1A98206B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456" y="4202407"/>
            <a:ext cx="3342106" cy="16581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FE0F49-25E3-7243-9AF7-7C0C38D050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292" y="1016642"/>
            <a:ext cx="2261982" cy="12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9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8DD2F-F6F5-4947-AB31-4CFF99CF1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0" y="405319"/>
            <a:ext cx="11963400" cy="557633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Project Consequences: Overview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218729-CE19-A948-91D2-6F82A7393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902" y="997427"/>
            <a:ext cx="11898801" cy="530067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  <a:latin typeface="PT Sans"/>
                <a:cs typeface="PT Sans"/>
              </a:rPr>
              <a:t>Objectives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05BF69-3454-E14D-989B-9B74E5B9D142}"/>
              </a:ext>
            </a:extLst>
          </p:cNvPr>
          <p:cNvSpPr txBox="1"/>
          <p:nvPr/>
        </p:nvSpPr>
        <p:spPr>
          <a:xfrm>
            <a:off x="130902" y="1440842"/>
            <a:ext cx="1173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Understand </a:t>
            </a:r>
            <a:r>
              <a:rPr lang="en-US" sz="2400" b="1" i="1" dirty="0">
                <a:solidFill>
                  <a:srgbClr val="000000"/>
                </a:solidFill>
              </a:rPr>
              <a:t>real-world use </a:t>
            </a:r>
            <a:r>
              <a:rPr lang="en-US" sz="2400" dirty="0">
                <a:solidFill>
                  <a:srgbClr val="000000"/>
                </a:solidFill>
              </a:rPr>
              <a:t>of automated driving systems (ADS)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Understand prevalence of </a:t>
            </a:r>
            <a:r>
              <a:rPr lang="en-US" sz="2400" b="1" i="1" dirty="0">
                <a:solidFill>
                  <a:srgbClr val="000000"/>
                </a:solidFill>
              </a:rPr>
              <a:t>unintended use </a:t>
            </a:r>
            <a:r>
              <a:rPr lang="en-US" sz="2400" dirty="0">
                <a:solidFill>
                  <a:srgbClr val="000000"/>
                </a:solidFill>
              </a:rPr>
              <a:t>of ADSs and </a:t>
            </a:r>
            <a:r>
              <a:rPr lang="en-US" sz="2400" b="1" i="1" dirty="0">
                <a:solidFill>
                  <a:srgbClr val="000000"/>
                </a:solidFill>
              </a:rPr>
              <a:t>safety consequences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Understand </a:t>
            </a:r>
            <a:r>
              <a:rPr lang="en-US" sz="2400" b="1" i="1" dirty="0">
                <a:solidFill>
                  <a:srgbClr val="000000"/>
                </a:solidFill>
              </a:rPr>
              <a:t>driver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b="1" i="1" dirty="0">
                <a:solidFill>
                  <a:srgbClr val="000000"/>
                </a:solidFill>
              </a:rPr>
              <a:t>acceptance</a:t>
            </a:r>
            <a:r>
              <a:rPr lang="en-US" sz="2400" dirty="0">
                <a:solidFill>
                  <a:srgbClr val="000000"/>
                </a:solidFill>
              </a:rPr>
              <a:t> of ADSs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81D8183-7D2A-4E4D-AFEE-CA9CB2C6FE27}"/>
              </a:ext>
            </a:extLst>
          </p:cNvPr>
          <p:cNvSpPr txBox="1">
            <a:spLocks/>
          </p:cNvSpPr>
          <p:nvPr/>
        </p:nvSpPr>
        <p:spPr>
          <a:xfrm>
            <a:off x="130902" y="2795399"/>
            <a:ext cx="11898801" cy="5197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>
                <a:solidFill>
                  <a:srgbClr val="000000"/>
                </a:solidFill>
                <a:latin typeface="PT Sans"/>
                <a:cs typeface="PT Sans"/>
              </a:rPr>
              <a:t>Research Questions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32D95D-5A4A-0F4A-8267-58D97641B9CC}"/>
              </a:ext>
            </a:extLst>
          </p:cNvPr>
          <p:cNvSpPr txBox="1"/>
          <p:nvPr/>
        </p:nvSpPr>
        <p:spPr>
          <a:xfrm>
            <a:off x="193933" y="3263312"/>
            <a:ext cx="12573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Q1. Of the safety critical events (SCEs*) identified, what proportion involved ADS use?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Q2. Of the SCEs with ADS engaged, what proportion involved </a:t>
            </a:r>
            <a:r>
              <a:rPr lang="en-US" sz="2400" b="1" dirty="0">
                <a:solidFill>
                  <a:srgbClr val="000000"/>
                </a:solidFill>
              </a:rPr>
              <a:t>human at fault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Q3. Of the SCEs with ADS engaged, what proportion involved </a:t>
            </a:r>
            <a:r>
              <a:rPr lang="en-US" sz="2400" b="1" dirty="0">
                <a:solidFill>
                  <a:srgbClr val="000000"/>
                </a:solidFill>
              </a:rPr>
              <a:t>machine at fault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</a:p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Q4. How did the participants rate the </a:t>
            </a:r>
            <a:r>
              <a:rPr lang="en-US" sz="2400" b="1" dirty="0">
                <a:solidFill>
                  <a:srgbClr val="000000"/>
                </a:solidFill>
              </a:rPr>
              <a:t>usefulness and usability</a:t>
            </a:r>
            <a:r>
              <a:rPr lang="en-US" sz="2400" dirty="0">
                <a:solidFill>
                  <a:srgbClr val="000000"/>
                </a:solidFill>
              </a:rPr>
              <a:t> of ADSs?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2A6713-20A3-8A4E-A925-BDA8E67C5B27}"/>
              </a:ext>
            </a:extLst>
          </p:cNvPr>
          <p:cNvSpPr txBox="1">
            <a:spLocks/>
          </p:cNvSpPr>
          <p:nvPr/>
        </p:nvSpPr>
        <p:spPr>
          <a:xfrm>
            <a:off x="146599" y="4935389"/>
            <a:ext cx="11898801" cy="51972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800" b="1" dirty="0">
                <a:solidFill>
                  <a:srgbClr val="000000"/>
                </a:solidFill>
                <a:latin typeface="PT Sans"/>
                <a:cs typeface="PT Sans"/>
              </a:rPr>
              <a:t>Method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F95FCD-428C-D748-BD94-1D5FF3B2C5AF}"/>
              </a:ext>
            </a:extLst>
          </p:cNvPr>
          <p:cNvSpPr txBox="1"/>
          <p:nvPr/>
        </p:nvSpPr>
        <p:spPr>
          <a:xfrm>
            <a:off x="212181" y="5417158"/>
            <a:ext cx="11731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Analysis of the VCC 50 Elite NDS dataset</a:t>
            </a:r>
          </a:p>
        </p:txBody>
      </p:sp>
    </p:spTree>
    <p:extLst>
      <p:ext uri="{BB962C8B-B14F-4D97-AF65-F5344CB8AC3E}">
        <p14:creationId xmlns:p14="http://schemas.microsoft.com/office/powerpoint/2010/main" val="3715214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afe-D color scheme">
      <a:dk1>
        <a:srgbClr val="861F41"/>
      </a:dk1>
      <a:lt1>
        <a:sysClr val="window" lastClr="FFFFFF"/>
      </a:lt1>
      <a:dk2>
        <a:srgbClr val="E87722"/>
      </a:dk2>
      <a:lt2>
        <a:srgbClr val="E7E6E6"/>
      </a:lt2>
      <a:accent1>
        <a:srgbClr val="861F41"/>
      </a:accent1>
      <a:accent2>
        <a:srgbClr val="E87722"/>
      </a:accent2>
      <a:accent3>
        <a:srgbClr val="777777"/>
      </a:accent3>
      <a:accent4>
        <a:srgbClr val="DDDDDD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fe-D fonts">
      <a:majorFont>
        <a:latin typeface="Perpetua Titling MT"/>
        <a:ea typeface=""/>
        <a:cs typeface=""/>
      </a:majorFont>
      <a:minorFont>
        <a:latin typeface="Eurost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e-D PP template" id="{9EC7B8C1-D42E-493E-A6EB-83DE85C429A0}" vid="{B60E5E98-3F93-460D-A3B6-E480170A48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4AD677C27D3545A8C69A0EB7D57F6C" ma:contentTypeVersion="4" ma:contentTypeDescription="Create a new document." ma:contentTypeScope="" ma:versionID="73d794a4567c185e2e3c35633e72ab10">
  <xsd:schema xmlns:xsd="http://www.w3.org/2001/XMLSchema" xmlns:xs="http://www.w3.org/2001/XMLSchema" xmlns:p="http://schemas.microsoft.com/office/2006/metadata/properties" xmlns:ns2="0e97b886-8a72-4bf5-a75f-7b4af207620e" targetNamespace="http://schemas.microsoft.com/office/2006/metadata/properties" ma:root="true" ma:fieldsID="40e76f1b8d04f795e80795d833e924c2" ns2:_="">
    <xsd:import namespace="0e97b886-8a72-4bf5-a75f-7b4af20762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b886-8a72-4bf5-a75f-7b4af20762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82C1FC-9D75-4789-B7CE-6501D23CD2F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BC47C1D-81F1-4B3F-98B2-BFBA534704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97b886-8a72-4bf5-a75f-7b4af20762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C7E4755-4849-452A-9C9A-661D8ABE90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Safe-D PP Rick</Template>
  <TotalTime>634</TotalTime>
  <Words>1413</Words>
  <Application>Microsoft Office PowerPoint</Application>
  <PresentationFormat>Widescreen</PresentationFormat>
  <Paragraphs>292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Naturalistic Driving Studies for Automated Driving Systems</vt:lpstr>
      <vt:lpstr>Table of Content</vt:lpstr>
      <vt:lpstr>5 Levels of Driving Automation (SAE): L0 ~ L5</vt:lpstr>
      <vt:lpstr>Types of Studies on Transportation Human Factors</vt:lpstr>
      <vt:lpstr>What are naturalistic driving studies (NDS)?</vt:lpstr>
      <vt:lpstr>VCC 50 Elite NDS: Overview </vt:lpstr>
      <vt:lpstr>VCC 50 Elite NDS: 50 Vehicles and Equipped ADS</vt:lpstr>
      <vt:lpstr>VCC 50 Elite NDS: Data Collection </vt:lpstr>
      <vt:lpstr>Project Consequences: Overview</vt:lpstr>
      <vt:lpstr>Project Consequences: Data Sampling </vt:lpstr>
      <vt:lpstr>Project Consequences: Data Reduction </vt:lpstr>
      <vt:lpstr>Project Consequences: Data Reduction </vt:lpstr>
      <vt:lpstr>Results: Real-world Use of ADSs (Safety Critical Events)</vt:lpstr>
      <vt:lpstr>Results: Real-world Use of ADSs (Case-Control Study)</vt:lpstr>
      <vt:lpstr>Results: Real-world Use of ADSs (Case-Control Study)</vt:lpstr>
      <vt:lpstr>Results: Usability &amp; Usefulness</vt:lpstr>
      <vt:lpstr>Project Consequences: Findings &amp; Implications</vt:lpstr>
    </vt:vector>
  </TitlesOfParts>
  <Company>VTTI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Hyungil Kim</dc:creator>
  <cp:lastModifiedBy>Hy Kim</cp:lastModifiedBy>
  <cp:revision>122</cp:revision>
  <dcterms:created xsi:type="dcterms:W3CDTF">2020-06-26T15:33:48Z</dcterms:created>
  <dcterms:modified xsi:type="dcterms:W3CDTF">2020-07-02T21:01:17Z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0x010100174AD677C27D3545A8C69A0EB7D57F6C</vt:lpwstr>
  </property>
  <property fmtid="{D5CDD505-2E9C-101B-9397-08002B2CF9AE}" pid="3" name="TemplateUrl">
    <vt:lpwstr/>
  </property>
  <property fmtid="{D5CDD505-2E9C-101B-9397-08002B2CF9AE}" pid="4" name="Order">
    <vt:r8>1502500</vt:r8>
  </property>
  <property fmtid="{D5CDD505-2E9C-101B-9397-08002B2CF9AE}" pid="5" name="ComplianceAssetId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</Properties>
</file>