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71" r:id="rId3"/>
    <p:sldId id="273" r:id="rId4"/>
    <p:sldId id="272" r:id="rId5"/>
    <p:sldId id="274" r:id="rId6"/>
    <p:sldId id="270" r:id="rId7"/>
    <p:sldId id="275" r:id="rId8"/>
    <p:sldId id="258" r:id="rId9"/>
    <p:sldId id="264" r:id="rId10"/>
    <p:sldId id="278" r:id="rId11"/>
    <p:sldId id="279" r:id="rId12"/>
    <p:sldId id="280" r:id="rId13"/>
    <p:sldId id="2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0" autoAdjust="0"/>
    <p:restoredTop sz="94660"/>
  </p:normalViewPr>
  <p:slideViewPr>
    <p:cSldViewPr snapToGrid="0">
      <p:cViewPr varScale="1">
        <p:scale>
          <a:sx n="128" d="100"/>
          <a:sy n="128"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vtti.ad.vt.edu\Data\Users\yhong\Private\Desktop\SPIN_UTC_BLs_FinalExport_7-22-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tti.ad.vt.edu\Data\Users\yhong\Private\Desktop\SPIN_UTC_BLs_FinalExport_7-22-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obin\Downloads\SPIN_UTC_BLs_FinalExport_7-22-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[SPIN_UTC_BLs_FinalExport_7-22-2021.xlsx]Graphs!PivotTable5</c:name>
    <c:fmtId val="4"/>
  </c:pivotSource>
  <c:chart>
    <c:autoTitleDeleted val="1"/>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1"/>
          </a:solidFill>
          <a:ln w="19050">
            <a:solidFill>
              <a:schemeClr val="lt1"/>
            </a:solidFill>
          </a:ln>
          <a:effectLst/>
        </c:spPr>
        <c:dLbl>
          <c:idx val="0"/>
          <c:layout>
            <c:manualLayout>
              <c:x val="-6.666666666666668E-2"/>
              <c:y val="-4.6296296296296294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42852143482065"/>
                  <c:h val="0.14030621172353455"/>
                </c:manualLayout>
              </c15:layout>
            </c:ext>
          </c:extLst>
        </c:dLbl>
      </c:pivotFmt>
      <c:pivotFmt>
        <c:idx val="3"/>
        <c:spPr>
          <a:solidFill>
            <a:schemeClr val="accent1"/>
          </a:solidFill>
          <a:ln w="19050">
            <a:solidFill>
              <a:schemeClr val="lt1"/>
            </a:solidFill>
          </a:ln>
          <a:effectLst/>
        </c:spPr>
        <c:dLbl>
          <c:idx val="0"/>
          <c:layout>
            <c:manualLayout>
              <c:x val="9.1666666666666619E-2"/>
              <c:y val="-9.2592592592592813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379024496937882"/>
                  <c:h val="0.11673082531350248"/>
                </c:manualLayout>
              </c15:layout>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dLbl>
          <c:idx val="0"/>
          <c:layout>
            <c:manualLayout>
              <c:x val="-6.666666666666668E-2"/>
              <c:y val="-4.6296296296296294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42852143482065"/>
                  <c:h val="0.14030621172353455"/>
                </c:manualLayout>
              </c15:layout>
            </c:ext>
          </c:extLst>
        </c:dLbl>
      </c:pivotFmt>
      <c:pivotFmt>
        <c:idx val="8"/>
        <c:spPr>
          <a:solidFill>
            <a:schemeClr val="accent1"/>
          </a:solidFill>
          <a:ln w="19050">
            <a:solidFill>
              <a:schemeClr val="lt1"/>
            </a:solidFill>
          </a:ln>
          <a:effectLst/>
        </c:spPr>
        <c:dLbl>
          <c:idx val="0"/>
          <c:layout>
            <c:manualLayout>
              <c:x val="9.1666666666666619E-2"/>
              <c:y val="-9.2592592592592813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379024496937882"/>
                  <c:h val="0.11673082531350248"/>
                </c:manualLayout>
              </c15:layout>
            </c:ext>
          </c:extLst>
        </c:dLbl>
      </c:pivotFmt>
      <c:pivotFmt>
        <c:idx val="9"/>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dLbl>
          <c:idx val="0"/>
          <c:layout>
            <c:manualLayout>
              <c:x val="-6.666666666666668E-2"/>
              <c:y val="-4.6296296296296294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42852143482065"/>
                  <c:h val="0.14030621172353455"/>
                </c:manualLayout>
              </c15:layout>
            </c:ext>
          </c:extLst>
        </c:dLbl>
      </c:pivotFmt>
      <c:pivotFmt>
        <c:idx val="12"/>
        <c:spPr>
          <a:solidFill>
            <a:schemeClr val="accent1"/>
          </a:solidFill>
          <a:ln w="19050">
            <a:solidFill>
              <a:schemeClr val="lt1"/>
            </a:solidFill>
          </a:ln>
          <a:effectLst/>
        </c:spPr>
        <c:dLbl>
          <c:idx val="0"/>
          <c:layout>
            <c:manualLayout>
              <c:x val="9.1666666666666619E-2"/>
              <c:y val="-9.2592592592592813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379024496937882"/>
                  <c:h val="0.11673082531350248"/>
                </c:manualLayout>
              </c15:layout>
            </c:ext>
          </c:extLst>
        </c:dLbl>
      </c:pivotFmt>
    </c:pivotFmts>
    <c:plotArea>
      <c:layout/>
      <c:pieChart>
        <c:varyColors val="1"/>
        <c:ser>
          <c:idx val="0"/>
          <c:order val="0"/>
          <c:tx>
            <c:strRef>
              <c:f>Graphs!$B$25</c:f>
              <c:strCache>
                <c:ptCount val="1"/>
                <c:pt idx="0">
                  <c:v>Total</c:v>
                </c:pt>
              </c:strCache>
            </c:strRef>
          </c:tx>
          <c:explosion val="12"/>
          <c:dPt>
            <c:idx val="0"/>
            <c:bubble3D val="0"/>
            <c:explosion val="9"/>
            <c:spPr>
              <a:solidFill>
                <a:schemeClr val="accent1"/>
              </a:solidFill>
              <a:ln w="19050">
                <a:solidFill>
                  <a:schemeClr val="lt1"/>
                </a:solidFill>
              </a:ln>
              <a:effectLst/>
            </c:spPr>
            <c:extLst>
              <c:ext xmlns:c16="http://schemas.microsoft.com/office/drawing/2014/chart" uri="{C3380CC4-5D6E-409C-BE32-E72D297353CC}">
                <c16:uniqueId val="{00000001-069F-4A3A-8ADA-23CFA2FA52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9F-4A3A-8ADA-23CFA2FA52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9F-4A3A-8ADA-23CFA2FA52FB}"/>
              </c:ext>
            </c:extLst>
          </c:dPt>
          <c:dLbls>
            <c:dLbl>
              <c:idx val="1"/>
              <c:layout>
                <c:manualLayout>
                  <c:x val="-6.666666666666668E-2"/>
                  <c:y val="-4.6296296296296294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42852143482065"/>
                      <c:h val="0.14030621172353455"/>
                    </c:manualLayout>
                  </c15:layout>
                </c:ext>
                <c:ext xmlns:c16="http://schemas.microsoft.com/office/drawing/2014/chart" uri="{C3380CC4-5D6E-409C-BE32-E72D297353CC}">
                  <c16:uniqueId val="{00000003-069F-4A3A-8ADA-23CFA2FA52FB}"/>
                </c:ext>
              </c:extLst>
            </c:dLbl>
            <c:dLbl>
              <c:idx val="2"/>
              <c:layout>
                <c:manualLayout>
                  <c:x val="9.1666666666666619E-2"/>
                  <c:y val="-9.259259259259281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2379024496937882"/>
                      <c:h val="0.11673082531350248"/>
                    </c:manualLayout>
                  </c15:layout>
                </c:ext>
                <c:ext xmlns:c16="http://schemas.microsoft.com/office/drawing/2014/chart" uri="{C3380CC4-5D6E-409C-BE32-E72D297353CC}">
                  <c16:uniqueId val="{00000005-069F-4A3A-8ADA-23CFA2FA52F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Graphs!$A$26:$A$29</c:f>
              <c:strCache>
                <c:ptCount val="3"/>
                <c:pt idx="0">
                  <c:v>No</c:v>
                </c:pt>
                <c:pt idx="1">
                  <c:v>Unable to determine</c:v>
                </c:pt>
                <c:pt idx="2">
                  <c:v>Yes</c:v>
                </c:pt>
              </c:strCache>
            </c:strRef>
          </c:cat>
          <c:val>
            <c:numRef>
              <c:f>Graphs!$B$26:$B$29</c:f>
              <c:numCache>
                <c:formatCode>General</c:formatCode>
                <c:ptCount val="3"/>
                <c:pt idx="0">
                  <c:v>455</c:v>
                </c:pt>
                <c:pt idx="1">
                  <c:v>12</c:v>
                </c:pt>
                <c:pt idx="2">
                  <c:v>5</c:v>
                </c:pt>
              </c:numCache>
            </c:numRef>
          </c:val>
          <c:extLst>
            <c:ext xmlns:c16="http://schemas.microsoft.com/office/drawing/2014/chart" uri="{C3380CC4-5D6E-409C-BE32-E72D297353CC}">
              <c16:uniqueId val="{00000006-069F-4A3A-8ADA-23CFA2FA52F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Graphs!$C$206:$C$210</c:f>
              <c:strCache>
                <c:ptCount val="5"/>
                <c:pt idx="0">
                  <c:v>Motorized vehicle</c:v>
                </c:pt>
                <c:pt idx="1">
                  <c:v>Other e-scooter</c:v>
                </c:pt>
                <c:pt idx="2">
                  <c:v>Other unmotorized vehicle - Type A</c:v>
                </c:pt>
                <c:pt idx="3">
                  <c:v>Other unmotorized vehicle - Type B</c:v>
                </c:pt>
                <c:pt idx="4">
                  <c:v>Pedestrian</c:v>
                </c:pt>
              </c:strCache>
            </c:strRef>
          </c:cat>
          <c:val>
            <c:numRef>
              <c:f>Graphs!$D$206:$D$210</c:f>
              <c:numCache>
                <c:formatCode>General</c:formatCode>
                <c:ptCount val="5"/>
                <c:pt idx="0">
                  <c:v>13</c:v>
                </c:pt>
                <c:pt idx="1">
                  <c:v>3</c:v>
                </c:pt>
                <c:pt idx="2">
                  <c:v>2</c:v>
                </c:pt>
                <c:pt idx="3">
                  <c:v>3</c:v>
                </c:pt>
                <c:pt idx="4">
                  <c:v>51</c:v>
                </c:pt>
              </c:numCache>
            </c:numRef>
          </c:val>
          <c:extLst>
            <c:ext xmlns:c16="http://schemas.microsoft.com/office/drawing/2014/chart" uri="{C3380CC4-5D6E-409C-BE32-E72D297353CC}">
              <c16:uniqueId val="{00000000-8BB8-4FD9-8E51-670ACDD3B536}"/>
            </c:ext>
          </c:extLst>
        </c:ser>
        <c:dLbls>
          <c:dLblPos val="outEnd"/>
          <c:showLegendKey val="0"/>
          <c:showVal val="1"/>
          <c:showCatName val="0"/>
          <c:showSerName val="0"/>
          <c:showPercent val="0"/>
          <c:showBubbleSize val="0"/>
        </c:dLbls>
        <c:gapWidth val="219"/>
        <c:overlap val="-27"/>
        <c:axId val="579891808"/>
        <c:axId val="579894720"/>
      </c:barChart>
      <c:catAx>
        <c:axId val="57989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9894720"/>
        <c:crosses val="autoZero"/>
        <c:auto val="1"/>
        <c:lblAlgn val="ctr"/>
        <c:lblOffset val="100"/>
        <c:noMultiLvlLbl val="0"/>
      </c:catAx>
      <c:valAx>
        <c:axId val="57989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989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[SPIN_UTC_BLs_FinalExport_7-22-2021.xlsx]Graphs!PivotTable23</c:name>
    <c:fmtId val="-1"/>
  </c:pivotSource>
  <c:chart>
    <c:autoTitleDeleted val="0"/>
    <c:pivotFmts>
      <c:pivotFmt>
        <c:idx val="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Graphs!$B$219:$B$220</c:f>
              <c:strCache>
                <c:ptCount val="1"/>
                <c:pt idx="0">
                  <c:v>Interaction partner is stationary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Graphs!$A$221:$A$226</c:f>
              <c:strCache>
                <c:ptCount val="5"/>
                <c:pt idx="0">
                  <c:v>Motorized vehicle</c:v>
                </c:pt>
                <c:pt idx="1">
                  <c:v>Other e-scooter</c:v>
                </c:pt>
                <c:pt idx="2">
                  <c:v>Other unmotorized vehicle - Type A</c:v>
                </c:pt>
                <c:pt idx="3">
                  <c:v>Other unmotorized vehicle - Type B</c:v>
                </c:pt>
                <c:pt idx="4">
                  <c:v>Pedestrian</c:v>
                </c:pt>
              </c:strCache>
            </c:strRef>
          </c:cat>
          <c:val>
            <c:numRef>
              <c:f>Graphs!$B$221:$B$226</c:f>
              <c:numCache>
                <c:formatCode>General</c:formatCode>
                <c:ptCount val="5"/>
                <c:pt idx="0">
                  <c:v>7</c:v>
                </c:pt>
                <c:pt idx="4">
                  <c:v>1</c:v>
                </c:pt>
              </c:numCache>
            </c:numRef>
          </c:val>
          <c:extLst>
            <c:ext xmlns:c16="http://schemas.microsoft.com/office/drawing/2014/chart" uri="{C3380CC4-5D6E-409C-BE32-E72D297353CC}">
              <c16:uniqueId val="{00000000-0268-4140-A8D2-6CB4984246F0}"/>
            </c:ext>
          </c:extLst>
        </c:ser>
        <c:ser>
          <c:idx val="1"/>
          <c:order val="1"/>
          <c:tx>
            <c:strRef>
              <c:f>Graphs!$C$219:$C$220</c:f>
              <c:strCache>
                <c:ptCount val="1"/>
                <c:pt idx="0">
                  <c:v>Obviously faster than interaction partner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Graphs!$A$221:$A$226</c:f>
              <c:strCache>
                <c:ptCount val="5"/>
                <c:pt idx="0">
                  <c:v>Motorized vehicle</c:v>
                </c:pt>
                <c:pt idx="1">
                  <c:v>Other e-scooter</c:v>
                </c:pt>
                <c:pt idx="2">
                  <c:v>Other unmotorized vehicle - Type A</c:v>
                </c:pt>
                <c:pt idx="3">
                  <c:v>Other unmotorized vehicle - Type B</c:v>
                </c:pt>
                <c:pt idx="4">
                  <c:v>Pedestrian</c:v>
                </c:pt>
              </c:strCache>
            </c:strRef>
          </c:cat>
          <c:val>
            <c:numRef>
              <c:f>Graphs!$C$221:$C$226</c:f>
              <c:numCache>
                <c:formatCode>General</c:formatCode>
                <c:ptCount val="5"/>
                <c:pt idx="0">
                  <c:v>3</c:v>
                </c:pt>
                <c:pt idx="3">
                  <c:v>2</c:v>
                </c:pt>
                <c:pt idx="4">
                  <c:v>29</c:v>
                </c:pt>
              </c:numCache>
            </c:numRef>
          </c:val>
          <c:extLst>
            <c:ext xmlns:c16="http://schemas.microsoft.com/office/drawing/2014/chart" uri="{C3380CC4-5D6E-409C-BE32-E72D297353CC}">
              <c16:uniqueId val="{00000001-0268-4140-A8D2-6CB4984246F0}"/>
            </c:ext>
          </c:extLst>
        </c:ser>
        <c:ser>
          <c:idx val="2"/>
          <c:order val="2"/>
          <c:tx>
            <c:strRef>
              <c:f>Graphs!$D$219:$D$220</c:f>
              <c:strCache>
                <c:ptCount val="1"/>
                <c:pt idx="0">
                  <c:v>Similar speed to interaction partner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Graphs!$A$221:$A$226</c:f>
              <c:strCache>
                <c:ptCount val="5"/>
                <c:pt idx="0">
                  <c:v>Motorized vehicle</c:v>
                </c:pt>
                <c:pt idx="1">
                  <c:v>Other e-scooter</c:v>
                </c:pt>
                <c:pt idx="2">
                  <c:v>Other unmotorized vehicle - Type A</c:v>
                </c:pt>
                <c:pt idx="3">
                  <c:v>Other unmotorized vehicle - Type B</c:v>
                </c:pt>
                <c:pt idx="4">
                  <c:v>Pedestrian</c:v>
                </c:pt>
              </c:strCache>
            </c:strRef>
          </c:cat>
          <c:val>
            <c:numRef>
              <c:f>Graphs!$D$221:$D$226</c:f>
              <c:numCache>
                <c:formatCode>General</c:formatCode>
                <c:ptCount val="5"/>
                <c:pt idx="0">
                  <c:v>2</c:v>
                </c:pt>
                <c:pt idx="1">
                  <c:v>2</c:v>
                </c:pt>
                <c:pt idx="2">
                  <c:v>2</c:v>
                </c:pt>
                <c:pt idx="4">
                  <c:v>3</c:v>
                </c:pt>
              </c:numCache>
            </c:numRef>
          </c:val>
          <c:extLst>
            <c:ext xmlns:c16="http://schemas.microsoft.com/office/drawing/2014/chart" uri="{C3380CC4-5D6E-409C-BE32-E72D297353CC}">
              <c16:uniqueId val="{00000002-0268-4140-A8D2-6CB4984246F0}"/>
            </c:ext>
          </c:extLst>
        </c:ser>
        <c:dLbls>
          <c:dLblPos val="outEnd"/>
          <c:showLegendKey val="0"/>
          <c:showVal val="1"/>
          <c:showCatName val="0"/>
          <c:showSerName val="0"/>
          <c:showPercent val="0"/>
          <c:showBubbleSize val="0"/>
        </c:dLbls>
        <c:gapWidth val="219"/>
        <c:overlap val="-27"/>
        <c:axId val="893594208"/>
        <c:axId val="893594992"/>
      </c:barChart>
      <c:catAx>
        <c:axId val="89359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3594992"/>
        <c:crosses val="autoZero"/>
        <c:auto val="1"/>
        <c:lblAlgn val="ctr"/>
        <c:lblOffset val="100"/>
        <c:noMultiLvlLbl val="0"/>
      </c:catAx>
      <c:valAx>
        <c:axId val="89359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3594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4AC2-551C-48F4-827C-9503F08F7745}"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363423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4AC2-551C-48F4-827C-9503F08F7745}" type="datetimeFigureOut">
              <a:rPr lang="en-US" smtClean="0"/>
              <a:t>2/24/22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179444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4AC2-551C-48F4-827C-9503F08F7745}" type="datetimeFigureOut">
              <a:rPr lang="en-US" smtClean="0"/>
              <a:t>2/24/22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97673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4AC2-551C-48F4-827C-9503F08F7745}"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118361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4AC2-551C-48F4-827C-9503F08F7745}"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279866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49B4AC2-551C-48F4-827C-9503F08F7745}" type="datetimeFigureOut">
              <a:rPr lang="en-US" smtClean="0"/>
              <a:t>2/24/22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274308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49B4AC2-551C-48F4-827C-9503F08F7745}" type="datetimeFigureOut">
              <a:rPr lang="en-US" smtClean="0"/>
              <a:t>2/24/22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248537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49B4AC2-551C-48F4-827C-9503F08F7745}" type="datetimeFigureOut">
              <a:rPr lang="en-US" smtClean="0"/>
              <a:t>2/24/22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387147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4AC2-551C-48F4-827C-9503F08F7745}" type="datetimeFigureOut">
              <a:rPr lang="en-US" smtClean="0"/>
              <a:t>2/24/22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324009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49B4AC2-551C-48F4-827C-9503F08F7745}" type="datetimeFigureOut">
              <a:rPr lang="en-US" smtClean="0"/>
              <a:t>2/24/22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275136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49B4AC2-551C-48F4-827C-9503F08F7745}" type="datetimeFigureOut">
              <a:rPr lang="en-US" smtClean="0"/>
              <a:t>2/24/22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A64EB637-2954-47D1-8350-0DB1310F12D8}" type="slidenum">
              <a:rPr lang="en-US" smtClean="0"/>
              <a:t>‹#›</a:t>
            </a:fld>
            <a:endParaRPr lang="en-US"/>
          </a:p>
        </p:txBody>
      </p:sp>
    </p:spTree>
    <p:extLst>
      <p:ext uri="{BB962C8B-B14F-4D97-AF65-F5344CB8AC3E}">
        <p14:creationId xmlns:p14="http://schemas.microsoft.com/office/powerpoint/2010/main" val="82446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49B4AC2-551C-48F4-827C-9503F08F7745}" type="datetimeFigureOut">
              <a:rPr lang="en-US" smtClean="0"/>
              <a:t>2/24/22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64EB637-2954-47D1-8350-0DB1310F12D8}" type="slidenum">
              <a:rPr lang="en-US" smtClean="0"/>
              <a:t>‹#›</a:t>
            </a:fld>
            <a:endParaRPr lang="en-US"/>
          </a:p>
        </p:txBody>
      </p:sp>
    </p:spTree>
    <p:extLst>
      <p:ext uri="{BB962C8B-B14F-4D97-AF65-F5344CB8AC3E}">
        <p14:creationId xmlns:p14="http://schemas.microsoft.com/office/powerpoint/2010/main" val="115051121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Evaluation of E-scooter Interaction With Road Users</a:t>
            </a:r>
          </a:p>
        </p:txBody>
      </p:sp>
      <p:sp>
        <p:nvSpPr>
          <p:cNvPr id="3" name="Subtitle 2"/>
          <p:cNvSpPr>
            <a:spLocks noGrp="1"/>
          </p:cNvSpPr>
          <p:nvPr>
            <p:ph type="subTitle" idx="1"/>
          </p:nvPr>
        </p:nvSpPr>
        <p:spPr/>
        <p:txBody>
          <a:bodyPr>
            <a:normAutofit fontScale="70000" lnSpcReduction="20000"/>
          </a:bodyPr>
          <a:lstStyle/>
          <a:p>
            <a:r>
              <a:rPr lang="en-US" dirty="0"/>
              <a:t>Virginia Tech Transportation Institute</a:t>
            </a:r>
          </a:p>
          <a:p>
            <a:r>
              <a:rPr lang="en-US" dirty="0"/>
              <a:t>Robin Hong</a:t>
            </a:r>
          </a:p>
          <a:p>
            <a:r>
              <a:rPr lang="en-US" dirty="0"/>
              <a:t>Dr. Charlie </a:t>
            </a:r>
            <a:r>
              <a:rPr lang="en-US" dirty="0" err="1"/>
              <a:t>Klauer</a:t>
            </a:r>
            <a:endParaRPr lang="en-US" dirty="0"/>
          </a:p>
        </p:txBody>
      </p:sp>
    </p:spTree>
    <p:extLst>
      <p:ext uri="{BB962C8B-B14F-4D97-AF65-F5344CB8AC3E}">
        <p14:creationId xmlns:p14="http://schemas.microsoft.com/office/powerpoint/2010/main" val="146232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E-scooter Speed by Interaction Partners</a:t>
            </a:r>
          </a:p>
        </p:txBody>
      </p:sp>
      <p:sp>
        <p:nvSpPr>
          <p:cNvPr id="4" name="TextBox 3"/>
          <p:cNvSpPr txBox="1"/>
          <p:nvPr/>
        </p:nvSpPr>
        <p:spPr>
          <a:xfrm>
            <a:off x="4123140" y="4378902"/>
            <a:ext cx="7032567" cy="1477328"/>
          </a:xfrm>
          <a:prstGeom prst="rect">
            <a:avLst/>
          </a:prstGeom>
          <a:noFill/>
        </p:spPr>
        <p:txBody>
          <a:bodyPr wrap="square" rtlCol="0">
            <a:spAutoFit/>
          </a:bodyPr>
          <a:lstStyle/>
          <a:p>
            <a:r>
              <a:rPr lang="en-US" dirty="0"/>
              <a:t>When e-scooters are interacting with pedestrians they are faster than the pedestrian (n=29). This is also true for interaction between e-scooter and motorized vehicles as well, showing that e-scooters interact with motorized vehicles mostly when they are parked or stopped  in traffic (n=7). </a:t>
            </a:r>
          </a:p>
        </p:txBody>
      </p:sp>
      <p:graphicFrame>
        <p:nvGraphicFramePr>
          <p:cNvPr id="5" name="Chart 4">
            <a:extLst>
              <a:ext uri="{FF2B5EF4-FFF2-40B4-BE49-F238E27FC236}">
                <a16:creationId xmlns:a16="http://schemas.microsoft.com/office/drawing/2014/main" id="{2EE5FE65-026C-D04F-BCFE-66AD2091FE89}"/>
              </a:ext>
            </a:extLst>
          </p:cNvPr>
          <p:cNvGraphicFramePr/>
          <p:nvPr>
            <p:extLst>
              <p:ext uri="{D42A27DB-BD31-4B8C-83A1-F6EECF244321}">
                <p14:modId xmlns:p14="http://schemas.microsoft.com/office/powerpoint/2010/main" val="4028367471"/>
              </p:ext>
            </p:extLst>
          </p:nvPr>
        </p:nvGraphicFramePr>
        <p:xfrm>
          <a:off x="3588385" y="734436"/>
          <a:ext cx="8128694" cy="3476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615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the Project</a:t>
            </a:r>
          </a:p>
        </p:txBody>
      </p:sp>
      <p:sp>
        <p:nvSpPr>
          <p:cNvPr id="4" name="TextBox 3"/>
          <p:cNvSpPr txBox="1"/>
          <p:nvPr/>
        </p:nvSpPr>
        <p:spPr>
          <a:xfrm>
            <a:off x="4186847" y="1023771"/>
            <a:ext cx="6631913" cy="4801314"/>
          </a:xfrm>
          <a:prstGeom prst="rect">
            <a:avLst/>
          </a:prstGeom>
          <a:noFill/>
        </p:spPr>
        <p:txBody>
          <a:bodyPr wrap="square" rtlCol="0">
            <a:spAutoFit/>
          </a:bodyPr>
          <a:lstStyle/>
          <a:p>
            <a:pPr marL="285750" indent="-285750">
              <a:buFont typeface="Arial" panose="020B0604020202020204" pitchFamily="34" charset="0"/>
              <a:buChar char="•"/>
            </a:pPr>
            <a:r>
              <a:rPr lang="en-US" dirty="0"/>
              <a:t>Since all fixed camera locations were selected based on their infrastructure elements present, the data set gathered does not have a truly random baseline. </a:t>
            </a:r>
          </a:p>
          <a:p>
            <a:endParaRPr lang="en-US" dirty="0"/>
          </a:p>
          <a:p>
            <a:pPr marL="285750" indent="-285750">
              <a:buFont typeface="Arial" panose="020B0604020202020204" pitchFamily="34" charset="0"/>
              <a:buChar char="•"/>
            </a:pPr>
            <a:r>
              <a:rPr lang="en-US" dirty="0"/>
              <a:t>The strategy of following one e-scooter rider during the total sample time may have limited the number of samples that were collected. The research team under sampled (N=492) due to lack of valid scooter trips.</a:t>
            </a:r>
          </a:p>
          <a:p>
            <a:endParaRPr lang="en-US" dirty="0"/>
          </a:p>
          <a:p>
            <a:pPr marL="285750" indent="-285750">
              <a:buFont typeface="Arial" panose="020B0604020202020204" pitchFamily="34" charset="0"/>
              <a:buChar char="•"/>
            </a:pPr>
            <a:r>
              <a:rPr lang="en-US" dirty="0"/>
              <a:t> Due to the clarity of the camera, sometimes it is hard for the coders to determine details like the gender of the rider, whether the rider is wearing electronics, bags, or helmets.   </a:t>
            </a:r>
          </a:p>
          <a:p>
            <a:endParaRPr lang="en-US" dirty="0"/>
          </a:p>
          <a:p>
            <a:pPr marL="285750" indent="-285750">
              <a:buFont typeface="Arial" panose="020B0604020202020204" pitchFamily="34" charset="0"/>
              <a:buChar char="•"/>
            </a:pPr>
            <a:r>
              <a:rPr lang="en-US" dirty="0"/>
              <a:t>The traffic environment the study was conducted in (college campus with speed limits of 25 mph or less) makes it hard to generalize the results of this study to roadways with higher speed limits. </a:t>
            </a:r>
          </a:p>
        </p:txBody>
      </p:sp>
    </p:spTree>
    <p:extLst>
      <p:ext uri="{BB962C8B-B14F-4D97-AF65-F5344CB8AC3E}">
        <p14:creationId xmlns:p14="http://schemas.microsoft.com/office/powerpoint/2010/main" val="56619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and Future Work</a:t>
            </a:r>
          </a:p>
        </p:txBody>
      </p:sp>
      <p:sp>
        <p:nvSpPr>
          <p:cNvPr id="4" name="TextBox 3"/>
          <p:cNvSpPr txBox="1"/>
          <p:nvPr/>
        </p:nvSpPr>
        <p:spPr>
          <a:xfrm>
            <a:off x="3659980" y="1023771"/>
            <a:ext cx="778532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E-scooters, when not ridden properly, can become a threat to other road users, especially pedestrians.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are generally faster than pedestrians and when ridden on the sidewalk they can come dangerously close to pedestrians as well.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E-scooters riders have the ability to adjust the operation rules  they follow when traveling on different roadways.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Due to this nature of the e-scooters the researchers at VTTI would recommend that it is safer for e-scooters when they are ridden on designated lanes, bike lanes or roadways with speed limit of 25 mph or less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Future researches that can be conducted to further investigate the limitations and safe operation of E-scooters can include the influence of rider posture and stance, rider gender differences, limitations under different traffic environments, helmet use of riders, and safety awareness by the riders.</a:t>
            </a:r>
          </a:p>
        </p:txBody>
      </p:sp>
    </p:spTree>
    <p:extLst>
      <p:ext uri="{BB962C8B-B14F-4D97-AF65-F5344CB8AC3E}">
        <p14:creationId xmlns:p14="http://schemas.microsoft.com/office/powerpoint/2010/main" val="227451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9675" y="3055096"/>
            <a:ext cx="7785326" cy="369332"/>
          </a:xfrm>
          <a:prstGeom prst="rect">
            <a:avLst/>
          </a:prstGeom>
          <a:noFill/>
        </p:spPr>
        <p:txBody>
          <a:bodyPr wrap="square" rtlCol="0">
            <a:spAutoFit/>
          </a:bodyPr>
          <a:lstStyle/>
          <a:p>
            <a:pPr marL="285750" indent="-285750">
              <a:buFont typeface="Arial" panose="020B0604020202020204" pitchFamily="34" charset="0"/>
              <a:buChar char="•"/>
            </a:pPr>
            <a:r>
              <a:rPr lang="en-US" dirty="0"/>
              <a:t>Any Questions or Comments?</a:t>
            </a:r>
          </a:p>
        </p:txBody>
      </p:sp>
    </p:spTree>
    <p:extLst>
      <p:ext uri="{BB962C8B-B14F-4D97-AF65-F5344CB8AC3E}">
        <p14:creationId xmlns:p14="http://schemas.microsoft.com/office/powerpoint/2010/main" val="45561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6D6B8-3096-464E-A940-688A8EEA00BF}"/>
              </a:ext>
            </a:extLst>
          </p:cNvPr>
          <p:cNvSpPr>
            <a:spLocks noGrp="1"/>
          </p:cNvSpPr>
          <p:nvPr>
            <p:ph idx="1"/>
          </p:nvPr>
        </p:nvSpPr>
        <p:spPr>
          <a:xfrm>
            <a:off x="3869268" y="864107"/>
            <a:ext cx="7315200" cy="5120640"/>
          </a:xfrm>
        </p:spPr>
        <p:txBody>
          <a:bodyPr/>
          <a:lstStyle/>
          <a:p>
            <a:r>
              <a:rPr lang="en-US" dirty="0"/>
              <a:t>Micro-transit options, such as e-scooters, are becoming more widely available in many urban and university communities around the country. </a:t>
            </a:r>
          </a:p>
          <a:p>
            <a:r>
              <a:rPr lang="en-US" dirty="0"/>
              <a:t>Currently, several companies have deployed e-scooters on college campuses across America. </a:t>
            </a:r>
          </a:p>
          <a:p>
            <a:r>
              <a:rPr lang="en-US" dirty="0"/>
              <a:t>In order to address the research gap in the new field of e-scooters , Virginia Tech Transportation Institute (VTTI) has been collaborating with State Farm™ to conduct a safety study of e-scooters as they have been deployed on Virginia Tech campus by Spin™.</a:t>
            </a:r>
          </a:p>
          <a:p>
            <a:r>
              <a:rPr lang="en-US" dirty="0"/>
              <a:t>As part of this safety study, continuous video data at fixed camera locations around the VT campus was collected by VTTI to assess e-scooter interactions with other road users, including pedestrians. </a:t>
            </a:r>
          </a:p>
        </p:txBody>
      </p:sp>
      <p:sp>
        <p:nvSpPr>
          <p:cNvPr id="4" name="Title 1">
            <a:extLst>
              <a:ext uri="{FF2B5EF4-FFF2-40B4-BE49-F238E27FC236}">
                <a16:creationId xmlns:a16="http://schemas.microsoft.com/office/drawing/2014/main" id="{4ECEBCFD-5E2A-D240-8D47-D6FAB2A3E21C}"/>
              </a:ext>
            </a:extLst>
          </p:cNvPr>
          <p:cNvSpPr txBox="1">
            <a:spLocks/>
          </p:cNvSpPr>
          <p:nvPr/>
        </p:nvSpPr>
        <p:spPr>
          <a:xfrm>
            <a:off x="501628" y="1123836"/>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Project Background Information</a:t>
            </a:r>
          </a:p>
        </p:txBody>
      </p:sp>
    </p:spTree>
    <p:extLst>
      <p:ext uri="{BB962C8B-B14F-4D97-AF65-F5344CB8AC3E}">
        <p14:creationId xmlns:p14="http://schemas.microsoft.com/office/powerpoint/2010/main" val="274740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8192-E457-3649-A499-F54647CDA56D}"/>
              </a:ext>
            </a:extLst>
          </p:cNvPr>
          <p:cNvSpPr>
            <a:spLocks noGrp="1"/>
          </p:cNvSpPr>
          <p:nvPr>
            <p:ph type="title"/>
          </p:nvPr>
        </p:nvSpPr>
        <p:spPr/>
        <p:txBody>
          <a:bodyPr/>
          <a:lstStyle/>
          <a:p>
            <a:r>
              <a:rPr lang="en-US" dirty="0"/>
              <a:t>E-scooter Information</a:t>
            </a:r>
          </a:p>
        </p:txBody>
      </p:sp>
      <p:sp>
        <p:nvSpPr>
          <p:cNvPr id="3" name="Content Placeholder 2">
            <a:extLst>
              <a:ext uri="{FF2B5EF4-FFF2-40B4-BE49-F238E27FC236}">
                <a16:creationId xmlns:a16="http://schemas.microsoft.com/office/drawing/2014/main" id="{4F26D6B8-3096-464E-A940-688A8EEA00BF}"/>
              </a:ext>
            </a:extLst>
          </p:cNvPr>
          <p:cNvSpPr>
            <a:spLocks noGrp="1"/>
          </p:cNvSpPr>
          <p:nvPr>
            <p:ph idx="1"/>
          </p:nvPr>
        </p:nvSpPr>
        <p:spPr>
          <a:xfrm>
            <a:off x="3472452" y="-457486"/>
            <a:ext cx="7315200" cy="5120640"/>
          </a:xfrm>
        </p:spPr>
        <p:txBody>
          <a:bodyPr/>
          <a:lstStyle/>
          <a:p>
            <a:r>
              <a:rPr lang="en-US" dirty="0"/>
              <a:t>Each Spin scooter is approximately 31 pounds in weight, has 40 miles of range on a single charge and a maximum speed of 15 miles per hour. </a:t>
            </a:r>
          </a:p>
          <a:p>
            <a:r>
              <a:rPr lang="en-US" dirty="0"/>
              <a:t>The scooters are geo-fenced, thus are operational only on university grounds and during daytime (sunrise/sunset)</a:t>
            </a:r>
          </a:p>
          <a:p>
            <a:r>
              <a:rPr lang="en-US" dirty="0"/>
              <a:t>The scooters are also not available during raining or snowy weather or during large sporting events that would significantly increase pedestrian traffic on campus. </a:t>
            </a:r>
            <a:endParaRPr lang="en-US" sz="3000" dirty="0"/>
          </a:p>
        </p:txBody>
      </p:sp>
      <p:pic>
        <p:nvPicPr>
          <p:cNvPr id="4" name="Picture 3" descr="A scooter parked on a sidewalk&#10;&#10;Description automatically generated with medium confidence">
            <a:extLst>
              <a:ext uri="{FF2B5EF4-FFF2-40B4-BE49-F238E27FC236}">
                <a16:creationId xmlns:a16="http://schemas.microsoft.com/office/drawing/2014/main" id="{7B21E5DB-150F-DF4B-AB1F-718A13A54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572" y="3585202"/>
            <a:ext cx="2628959" cy="2477452"/>
          </a:xfrm>
          <a:prstGeom prst="rect">
            <a:avLst/>
          </a:prstGeom>
        </p:spPr>
      </p:pic>
    </p:spTree>
    <p:extLst>
      <p:ext uri="{BB962C8B-B14F-4D97-AF65-F5344CB8AC3E}">
        <p14:creationId xmlns:p14="http://schemas.microsoft.com/office/powerpoint/2010/main" val="255232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8192-E457-3649-A499-F54647CDA56D}"/>
              </a:ext>
            </a:extLst>
          </p:cNvPr>
          <p:cNvSpPr>
            <a:spLocks noGrp="1"/>
          </p:cNvSpPr>
          <p:nvPr>
            <p:ph type="title"/>
          </p:nvPr>
        </p:nvSpPr>
        <p:spPr/>
        <p:txBody>
          <a:bodyPr/>
          <a:lstStyle/>
          <a:p>
            <a:r>
              <a:rPr lang="en-US" dirty="0"/>
              <a:t>Research Objectives</a:t>
            </a:r>
          </a:p>
        </p:txBody>
      </p:sp>
      <p:sp>
        <p:nvSpPr>
          <p:cNvPr id="3" name="Content Placeholder 2">
            <a:extLst>
              <a:ext uri="{FF2B5EF4-FFF2-40B4-BE49-F238E27FC236}">
                <a16:creationId xmlns:a16="http://schemas.microsoft.com/office/drawing/2014/main" id="{4F26D6B8-3096-464E-A940-688A8EEA00BF}"/>
              </a:ext>
            </a:extLst>
          </p:cNvPr>
          <p:cNvSpPr>
            <a:spLocks noGrp="1"/>
          </p:cNvSpPr>
          <p:nvPr>
            <p:ph idx="1"/>
          </p:nvPr>
        </p:nvSpPr>
        <p:spPr>
          <a:xfrm>
            <a:off x="3697818" y="864108"/>
            <a:ext cx="7315200" cy="5120640"/>
          </a:xfrm>
        </p:spPr>
        <p:txBody>
          <a:bodyPr>
            <a:normAutofit/>
          </a:bodyPr>
          <a:lstStyle/>
          <a:p>
            <a:r>
              <a:rPr lang="en-US" sz="2200" dirty="0"/>
              <a:t>Investigate safety device implementation during E-scooter riding</a:t>
            </a:r>
          </a:p>
          <a:p>
            <a:r>
              <a:rPr lang="en-US" sz="2200" dirty="0"/>
              <a:t>Understand E-scooter behavior at different riding locations</a:t>
            </a:r>
          </a:p>
          <a:p>
            <a:r>
              <a:rPr lang="en-US" sz="2200" dirty="0"/>
              <a:t>Understand the mode and safety limits of E-scooter interactions with other road users, with a special emphasis on motorized vehicles</a:t>
            </a:r>
          </a:p>
        </p:txBody>
      </p:sp>
    </p:spTree>
    <p:extLst>
      <p:ext uri="{BB962C8B-B14F-4D97-AF65-F5344CB8AC3E}">
        <p14:creationId xmlns:p14="http://schemas.microsoft.com/office/powerpoint/2010/main" val="26338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8192-E457-3649-A499-F54647CDA56D}"/>
              </a:ext>
            </a:extLst>
          </p:cNvPr>
          <p:cNvSpPr>
            <a:spLocks noGrp="1"/>
          </p:cNvSpPr>
          <p:nvPr>
            <p:ph type="title"/>
          </p:nvPr>
        </p:nvSpPr>
        <p:spPr/>
        <p:txBody>
          <a:bodyPr/>
          <a:lstStyle/>
          <a:p>
            <a:r>
              <a:rPr lang="en-US" dirty="0"/>
              <a:t>Location and Sample Selection Methods</a:t>
            </a:r>
          </a:p>
        </p:txBody>
      </p:sp>
      <p:sp>
        <p:nvSpPr>
          <p:cNvPr id="3" name="Content Placeholder 2">
            <a:extLst>
              <a:ext uri="{FF2B5EF4-FFF2-40B4-BE49-F238E27FC236}">
                <a16:creationId xmlns:a16="http://schemas.microsoft.com/office/drawing/2014/main" id="{4F26D6B8-3096-464E-A940-688A8EEA00BF}"/>
              </a:ext>
            </a:extLst>
          </p:cNvPr>
          <p:cNvSpPr>
            <a:spLocks noGrp="1"/>
          </p:cNvSpPr>
          <p:nvPr>
            <p:ph idx="1"/>
          </p:nvPr>
        </p:nvSpPr>
        <p:spPr>
          <a:xfrm>
            <a:off x="3034602" y="130629"/>
            <a:ext cx="8145050" cy="4470554"/>
          </a:xfrm>
        </p:spPr>
        <p:txBody>
          <a:bodyPr/>
          <a:lstStyle/>
          <a:p>
            <a:pPr lvl="1"/>
            <a:r>
              <a:rPr lang="en-US" dirty="0"/>
              <a:t>A total of 14 fixed camera locations were selected to be equipped with fixed cameras for this study. These locations were selected based on infrastructure elements present. </a:t>
            </a:r>
          </a:p>
          <a:p>
            <a:pPr lvl="1"/>
            <a:r>
              <a:rPr lang="en-US" dirty="0"/>
              <a:t>Out of these 14 locations, 7 locations were selected for analysis based on the number of trips recorded by the fixed cameras along with the roadway configuration at the location.</a:t>
            </a:r>
          </a:p>
          <a:p>
            <a:pPr lvl="1"/>
            <a:r>
              <a:rPr lang="en-US" dirty="0"/>
              <a:t>The camera locations are spread across a college campus</a:t>
            </a:r>
          </a:p>
          <a:p>
            <a:pPr lvl="1"/>
            <a:r>
              <a:rPr lang="en-US" dirty="0"/>
              <a:t>The locations are selected to capture all e-scooter riding environments and have a focus on roadway environments</a:t>
            </a:r>
          </a:p>
          <a:p>
            <a:pPr lvl="1"/>
            <a:endParaRPr lang="en-US" dirty="0"/>
          </a:p>
          <a:p>
            <a:pPr marL="502920" lvl="1" indent="0">
              <a:buNone/>
            </a:pPr>
            <a:endParaRPr lang="en-US" sz="2800" dirty="0"/>
          </a:p>
        </p:txBody>
      </p:sp>
      <p:pic>
        <p:nvPicPr>
          <p:cNvPr id="5" name="Picture 4">
            <a:extLst>
              <a:ext uri="{FF2B5EF4-FFF2-40B4-BE49-F238E27FC236}">
                <a16:creationId xmlns:a16="http://schemas.microsoft.com/office/drawing/2014/main" id="{64AC0014-BF25-F146-8FF4-7A87C6400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307" y="3205221"/>
            <a:ext cx="4276623" cy="213804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86BF879-5079-9945-AAC8-8750ECC5C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390" y="3903202"/>
            <a:ext cx="4244975" cy="2138045"/>
          </a:xfrm>
          <a:prstGeom prst="rect">
            <a:avLst/>
          </a:prstGeom>
        </p:spPr>
      </p:pic>
    </p:spTree>
    <p:extLst>
      <p:ext uri="{BB962C8B-B14F-4D97-AF65-F5344CB8AC3E}">
        <p14:creationId xmlns:p14="http://schemas.microsoft.com/office/powerpoint/2010/main" val="238476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8192-E457-3649-A499-F54647CDA56D}"/>
              </a:ext>
            </a:extLst>
          </p:cNvPr>
          <p:cNvSpPr>
            <a:spLocks noGrp="1"/>
          </p:cNvSpPr>
          <p:nvPr>
            <p:ph type="title"/>
          </p:nvPr>
        </p:nvSpPr>
        <p:spPr/>
        <p:txBody>
          <a:bodyPr/>
          <a:lstStyle/>
          <a:p>
            <a:r>
              <a:rPr lang="en-US" dirty="0"/>
              <a:t>Location and Sample Selection Methods</a:t>
            </a:r>
          </a:p>
        </p:txBody>
      </p:sp>
      <p:sp>
        <p:nvSpPr>
          <p:cNvPr id="3" name="Content Placeholder 2">
            <a:extLst>
              <a:ext uri="{FF2B5EF4-FFF2-40B4-BE49-F238E27FC236}">
                <a16:creationId xmlns:a16="http://schemas.microsoft.com/office/drawing/2014/main" id="{4F26D6B8-3096-464E-A940-688A8EEA00BF}"/>
              </a:ext>
            </a:extLst>
          </p:cNvPr>
          <p:cNvSpPr>
            <a:spLocks noGrp="1"/>
          </p:cNvSpPr>
          <p:nvPr>
            <p:ph idx="1"/>
          </p:nvPr>
        </p:nvSpPr>
        <p:spPr>
          <a:xfrm>
            <a:off x="3537020" y="793342"/>
            <a:ext cx="7637400" cy="5271315"/>
          </a:xfrm>
        </p:spPr>
        <p:txBody>
          <a:bodyPr/>
          <a:lstStyle/>
          <a:p>
            <a:r>
              <a:rPr lang="en-US" dirty="0"/>
              <a:t>Since fixed camera locations are selected based on their characteristics, the samples selected does not have a true random baseline</a:t>
            </a:r>
          </a:p>
          <a:p>
            <a:r>
              <a:rPr lang="en-US" dirty="0"/>
              <a:t> All trips by e-scooters between the time of 10 a.m. to 4 p.m. were coded</a:t>
            </a:r>
          </a:p>
          <a:p>
            <a:r>
              <a:rPr lang="en-US" dirty="0"/>
              <a:t>The time frame is based on a frequency analysis, this is a representative of the most used hours for e-scooter, which is anticipated since the deployment is on a college campus</a:t>
            </a:r>
          </a:p>
          <a:p>
            <a:r>
              <a:rPr lang="en-US" dirty="0"/>
              <a:t>For the purpose of this study, a total of 492 e-scooter trips were selected and 473 of those were reduced due to loss of data and visibility of the video. Among the 473 trips that went through video coding protocols, 72 interactions were identified, and 0 conflicts (safety critical events) were present. </a:t>
            </a:r>
          </a:p>
        </p:txBody>
      </p:sp>
    </p:spTree>
    <p:extLst>
      <p:ext uri="{BB962C8B-B14F-4D97-AF65-F5344CB8AC3E}">
        <p14:creationId xmlns:p14="http://schemas.microsoft.com/office/powerpoint/2010/main" val="211821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8192-E457-3649-A499-F54647CDA56D}"/>
              </a:ext>
            </a:extLst>
          </p:cNvPr>
          <p:cNvSpPr>
            <a:spLocks noGrp="1"/>
          </p:cNvSpPr>
          <p:nvPr>
            <p:ph type="title"/>
          </p:nvPr>
        </p:nvSpPr>
        <p:spPr/>
        <p:txBody>
          <a:bodyPr/>
          <a:lstStyle/>
          <a:p>
            <a:r>
              <a:rPr lang="en-US" dirty="0"/>
              <a:t>Coding Procedure</a:t>
            </a:r>
          </a:p>
        </p:txBody>
      </p:sp>
      <p:sp>
        <p:nvSpPr>
          <p:cNvPr id="3" name="Content Placeholder 2">
            <a:extLst>
              <a:ext uri="{FF2B5EF4-FFF2-40B4-BE49-F238E27FC236}">
                <a16:creationId xmlns:a16="http://schemas.microsoft.com/office/drawing/2014/main" id="{4F26D6B8-3096-464E-A940-688A8EEA00BF}"/>
              </a:ext>
            </a:extLst>
          </p:cNvPr>
          <p:cNvSpPr>
            <a:spLocks noGrp="1"/>
          </p:cNvSpPr>
          <p:nvPr>
            <p:ph idx="1"/>
          </p:nvPr>
        </p:nvSpPr>
        <p:spPr>
          <a:xfrm>
            <a:off x="3726393" y="-172212"/>
            <a:ext cx="7315200" cy="5120640"/>
          </a:xfrm>
        </p:spPr>
        <p:txBody>
          <a:bodyPr/>
          <a:lstStyle/>
          <a:p>
            <a:r>
              <a:rPr lang="en-US" dirty="0"/>
              <a:t>The coding consisted of three main scenario protocols: control baseline scenarios, interaction scenarios, and conflict scenarios. </a:t>
            </a:r>
          </a:p>
          <a:p>
            <a:r>
              <a:rPr lang="en-US" dirty="0"/>
              <a:t>Control baseline scenarios were determined to be 10 seconds long</a:t>
            </a:r>
          </a:p>
          <a:p>
            <a:r>
              <a:rPr lang="en-US" dirty="0"/>
              <a:t>Interaction scenarios were coded when another road user or traffic element comes within a certain radius of the referenced e-scooter rider </a:t>
            </a:r>
          </a:p>
          <a:p>
            <a:endParaRPr lang="en-US" dirty="0"/>
          </a:p>
        </p:txBody>
      </p:sp>
      <p:graphicFrame>
        <p:nvGraphicFramePr>
          <p:cNvPr id="4" name="Table 3">
            <a:extLst>
              <a:ext uri="{FF2B5EF4-FFF2-40B4-BE49-F238E27FC236}">
                <a16:creationId xmlns:a16="http://schemas.microsoft.com/office/drawing/2014/main" id="{BCEE2728-5850-5A4F-BD9B-E2825B9495CA}"/>
              </a:ext>
            </a:extLst>
          </p:cNvPr>
          <p:cNvGraphicFramePr>
            <a:graphicFrameLocks noGrp="1"/>
          </p:cNvGraphicFramePr>
          <p:nvPr>
            <p:extLst>
              <p:ext uri="{D42A27DB-BD31-4B8C-83A1-F6EECF244321}">
                <p14:modId xmlns:p14="http://schemas.microsoft.com/office/powerpoint/2010/main" val="3081244250"/>
              </p:ext>
            </p:extLst>
          </p:nvPr>
        </p:nvGraphicFramePr>
        <p:xfrm>
          <a:off x="4341814" y="3481578"/>
          <a:ext cx="6084357" cy="2564891"/>
        </p:xfrm>
        <a:graphic>
          <a:graphicData uri="http://schemas.openxmlformats.org/drawingml/2006/table">
            <a:tbl>
              <a:tblPr firstRow="1" firstCol="1" bandRow="1">
                <a:tableStyleId>{5C22544A-7EE6-4342-B048-85BDC9FD1C3A}</a:tableStyleId>
              </a:tblPr>
              <a:tblGrid>
                <a:gridCol w="3226502">
                  <a:extLst>
                    <a:ext uri="{9D8B030D-6E8A-4147-A177-3AD203B41FA5}">
                      <a16:colId xmlns:a16="http://schemas.microsoft.com/office/drawing/2014/main" val="223124555"/>
                    </a:ext>
                  </a:extLst>
                </a:gridCol>
                <a:gridCol w="2857855">
                  <a:extLst>
                    <a:ext uri="{9D8B030D-6E8A-4147-A177-3AD203B41FA5}">
                      <a16:colId xmlns:a16="http://schemas.microsoft.com/office/drawing/2014/main" val="1153925463"/>
                    </a:ext>
                  </a:extLst>
                </a:gridCol>
              </a:tblGrid>
              <a:tr h="256489">
                <a:tc>
                  <a:txBody>
                    <a:bodyPr/>
                    <a:lstStyle/>
                    <a:p>
                      <a:pPr marL="0" marR="0">
                        <a:spcBef>
                          <a:spcPts val="0"/>
                        </a:spcBef>
                        <a:spcAft>
                          <a:spcPts val="0"/>
                        </a:spcAft>
                      </a:pPr>
                      <a:r>
                        <a:rPr lang="en-US" sz="1000">
                          <a:effectLst/>
                        </a:rPr>
                        <a:t>Traffic Element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Interaction Radius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1049848"/>
                  </a:ext>
                </a:extLst>
              </a:tr>
              <a:tr h="256489">
                <a:tc>
                  <a:txBody>
                    <a:bodyPr/>
                    <a:lstStyle/>
                    <a:p>
                      <a:pPr marL="0" marR="0">
                        <a:spcBef>
                          <a:spcPts val="0"/>
                        </a:spcBef>
                        <a:spcAft>
                          <a:spcPts val="0"/>
                        </a:spcAft>
                      </a:pPr>
                      <a:r>
                        <a:rPr lang="en-US" sz="1000">
                          <a:effectLst/>
                        </a:rPr>
                        <a:t>Motorized road users (Vehicles, motorcycles, etc.)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4 ft radius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6355629"/>
                  </a:ext>
                </a:extLst>
              </a:tr>
              <a:tr h="769468">
                <a:tc>
                  <a:txBody>
                    <a:bodyPr/>
                    <a:lstStyle/>
                    <a:p>
                      <a:pPr marL="0" marR="0">
                        <a:spcBef>
                          <a:spcPts val="0"/>
                        </a:spcBef>
                        <a:spcAft>
                          <a:spcPts val="0"/>
                        </a:spcAft>
                      </a:pPr>
                      <a:r>
                        <a:rPr lang="en-US" sz="1000">
                          <a:effectLst/>
                        </a:rPr>
                        <a:t>Unmotorized road users type A (Potentially higher speed users such as bicycles, e-scooters, e-skateboards, etc.)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3 ft radius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7693452"/>
                  </a:ext>
                </a:extLst>
              </a:tr>
              <a:tr h="512978">
                <a:tc>
                  <a:txBody>
                    <a:bodyPr/>
                    <a:lstStyle/>
                    <a:p>
                      <a:pPr marL="0" marR="0">
                        <a:spcBef>
                          <a:spcPts val="0"/>
                        </a:spcBef>
                        <a:spcAft>
                          <a:spcPts val="0"/>
                        </a:spcAft>
                      </a:pPr>
                      <a:r>
                        <a:rPr lang="en-US" sz="1000">
                          <a:effectLst/>
                        </a:rPr>
                        <a:t>Unmotorized road users type B (Low speed users such as pedestrians, push skateboards, etc.)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2 ft radius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0552104"/>
                  </a:ext>
                </a:extLst>
              </a:tr>
              <a:tr h="512978">
                <a:tc>
                  <a:txBody>
                    <a:bodyPr/>
                    <a:lstStyle/>
                    <a:p>
                      <a:pPr marL="0" marR="0">
                        <a:spcBef>
                          <a:spcPts val="0"/>
                        </a:spcBef>
                        <a:spcAft>
                          <a:spcPts val="0"/>
                        </a:spcAft>
                      </a:pPr>
                      <a:r>
                        <a:rPr lang="en-US" sz="1000">
                          <a:effectLst/>
                        </a:rPr>
                        <a:t>Permanent road/infrastructure elements (Road sign, bike rack, post, pothole, curb, etc.)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Physical contact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1983059"/>
                  </a:ext>
                </a:extLst>
              </a:tr>
              <a:tr h="256489">
                <a:tc>
                  <a:txBody>
                    <a:bodyPr/>
                    <a:lstStyle/>
                    <a:p>
                      <a:pPr marL="0" marR="0">
                        <a:spcBef>
                          <a:spcPts val="0"/>
                        </a:spcBef>
                        <a:spcAft>
                          <a:spcPts val="0"/>
                        </a:spcAft>
                      </a:pPr>
                      <a:r>
                        <a:rPr lang="en-US" sz="1000">
                          <a:effectLst/>
                        </a:rPr>
                        <a:t>Moveable road/infrastructure elements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Physical contact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0412090"/>
                  </a:ext>
                </a:extLst>
              </a:tr>
            </a:tbl>
          </a:graphicData>
        </a:graphic>
      </p:graphicFrame>
    </p:spTree>
    <p:extLst>
      <p:ext uri="{BB962C8B-B14F-4D97-AF65-F5344CB8AC3E}">
        <p14:creationId xmlns:p14="http://schemas.microsoft.com/office/powerpoint/2010/main" val="39899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Rider Helmet Use</a:t>
            </a:r>
          </a:p>
        </p:txBody>
      </p:sp>
      <p:graphicFrame>
        <p:nvGraphicFramePr>
          <p:cNvPr id="6" name="Chart 5"/>
          <p:cNvGraphicFramePr>
            <a:graphicFrameLocks/>
          </p:cNvGraphicFramePr>
          <p:nvPr>
            <p:extLst>
              <p:ext uri="{D42A27DB-BD31-4B8C-83A1-F6EECF244321}">
                <p14:modId xmlns:p14="http://schemas.microsoft.com/office/powerpoint/2010/main" val="2059141933"/>
              </p:ext>
            </p:extLst>
          </p:nvPr>
        </p:nvGraphicFramePr>
        <p:xfrm>
          <a:off x="3619886" y="791327"/>
          <a:ext cx="8319195" cy="46011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295132" y="5420342"/>
            <a:ext cx="6968701" cy="646331"/>
          </a:xfrm>
          <a:prstGeom prst="rect">
            <a:avLst/>
          </a:prstGeom>
          <a:noFill/>
        </p:spPr>
        <p:txBody>
          <a:bodyPr wrap="square" rtlCol="0">
            <a:spAutoFit/>
          </a:bodyPr>
          <a:lstStyle/>
          <a:p>
            <a:r>
              <a:rPr lang="en-US" dirty="0"/>
              <a:t>The majority of riders did not wear a helmet while riding, despite it being provided by the manufacture.</a:t>
            </a:r>
          </a:p>
        </p:txBody>
      </p:sp>
    </p:spTree>
    <p:extLst>
      <p:ext uri="{BB962C8B-B14F-4D97-AF65-F5344CB8AC3E}">
        <p14:creationId xmlns:p14="http://schemas.microsoft.com/office/powerpoint/2010/main" val="194444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User Type during Interaction</a:t>
            </a:r>
          </a:p>
        </p:txBody>
      </p:sp>
      <p:graphicFrame>
        <p:nvGraphicFramePr>
          <p:cNvPr id="9" name="Chart 8"/>
          <p:cNvGraphicFramePr>
            <a:graphicFrameLocks/>
          </p:cNvGraphicFramePr>
          <p:nvPr>
            <p:extLst>
              <p:ext uri="{D42A27DB-BD31-4B8C-83A1-F6EECF244321}">
                <p14:modId xmlns:p14="http://schemas.microsoft.com/office/powerpoint/2010/main" val="994052291"/>
              </p:ext>
            </p:extLst>
          </p:nvPr>
        </p:nvGraphicFramePr>
        <p:xfrm>
          <a:off x="3504853" y="734811"/>
          <a:ext cx="8020839" cy="3411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678867" y="4146699"/>
            <a:ext cx="8151278" cy="2031325"/>
          </a:xfrm>
          <a:prstGeom prst="rect">
            <a:avLst/>
          </a:prstGeom>
          <a:noFill/>
        </p:spPr>
        <p:txBody>
          <a:bodyPr wrap="square" rtlCol="0">
            <a:spAutoFit/>
          </a:bodyPr>
          <a:lstStyle/>
          <a:p>
            <a:r>
              <a:rPr lang="en-US" dirty="0"/>
              <a:t>A total number of 72 interactions between e-scooters and other road users were identified. Among these interactions, pedestrians are the most common road user present (n=51). Motorized vehicles are the second most common road user interaction; however, interactions with pedestrians are 4 times more frequent than interactions with motorized vehicles (n=13). Since data collection took place on a college campus with a lot of sidewalks and a large number of pedestrian traffic, this result was expected. </a:t>
            </a:r>
          </a:p>
        </p:txBody>
      </p:sp>
    </p:spTree>
    <p:extLst>
      <p:ext uri="{BB962C8B-B14F-4D97-AF65-F5344CB8AC3E}">
        <p14:creationId xmlns:p14="http://schemas.microsoft.com/office/powerpoint/2010/main" val="47058655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2032</TotalTime>
  <Words>1110</Words>
  <Application>Microsoft Macintosh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Corbel</vt:lpstr>
      <vt:lpstr>Times New Roman</vt:lpstr>
      <vt:lpstr>Wingdings 2</vt:lpstr>
      <vt:lpstr>Frame</vt:lpstr>
      <vt:lpstr>Evaluation of E-scooter Interaction With Road Users</vt:lpstr>
      <vt:lpstr>PowerPoint Presentation</vt:lpstr>
      <vt:lpstr>E-scooter Information</vt:lpstr>
      <vt:lpstr>Research Objectives</vt:lpstr>
      <vt:lpstr>Location and Sample Selection Methods</vt:lpstr>
      <vt:lpstr>Location and Sample Selection Methods</vt:lpstr>
      <vt:lpstr>Coding Procedure</vt:lpstr>
      <vt:lpstr>Rider Helmet Use</vt:lpstr>
      <vt:lpstr>Road User Type during Interaction</vt:lpstr>
      <vt:lpstr>E-scooter Speed by Interaction Partners</vt:lpstr>
      <vt:lpstr>Limitations of the Project</vt:lpstr>
      <vt:lpstr>Conclusion and Future Work</vt:lpstr>
      <vt:lpstr>PowerPoint Presentation</vt:lpstr>
    </vt:vector>
  </TitlesOfParts>
  <Company>VTTI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E-scooter project preliminary results</dc:title>
  <dc:creator>Yubin Hong</dc:creator>
  <cp:lastModifiedBy>Robin Hong</cp:lastModifiedBy>
  <cp:revision>31</cp:revision>
  <dcterms:created xsi:type="dcterms:W3CDTF">2021-08-03T19:09:05Z</dcterms:created>
  <dcterms:modified xsi:type="dcterms:W3CDTF">2022-02-25T02:44:41Z</dcterms:modified>
</cp:coreProperties>
</file>