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2" r:id="rId2"/>
  </p:sldIdLst>
  <p:sldSz cx="43891200" cy="32918400"/>
  <p:notesSz cx="6858000" cy="9144000"/>
  <p:defaultTextStyle>
    <a:defPPr>
      <a:defRPr lang="en-US"/>
    </a:defPPr>
    <a:lvl1pPr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1pPr>
    <a:lvl2pPr marL="2193925" indent="-1736725"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2pPr>
    <a:lvl3pPr marL="4387850" indent="-3473450"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3pPr>
    <a:lvl4pPr marL="6583363" indent="-5211763"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4pPr>
    <a:lvl5pPr marL="8777288" indent="-6948488"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8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8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8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86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422D48-B05F-F1BA-C7A1-AD8D54ED04FA}" name="Michael Buckley" initials="MB" userId="S::mbuckley@vtti.vt.edu::933ad0ba-6f24-4ce4-adb3-b0888ec93662"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754"/>
    <a:srgbClr val="D74520"/>
    <a:srgbClr val="5771A1"/>
    <a:srgbClr val="DE62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6"/>
    <p:restoredTop sz="94674"/>
  </p:normalViewPr>
  <p:slideViewPr>
    <p:cSldViewPr snapToObjects="1">
      <p:cViewPr>
        <p:scale>
          <a:sx n="50" d="100"/>
          <a:sy n="50" d="100"/>
        </p:scale>
        <p:origin x="6488" y="-272"/>
      </p:cViewPr>
      <p:guideLst>
        <p:guide orient="horz" pos="10368"/>
        <p:guide pos="1382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3E645C15-BC93-A44A-A06A-B4B04C4ED5F7}" type="datetime1">
              <a:rPr lang="en-US"/>
              <a:pPr>
                <a:defRPr/>
              </a:pPr>
              <a:t>1/5/22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E72FF227-20E3-6C4F-8C56-249F9EE6D58F}" type="slidenum">
              <a:rPr lang="en-US"/>
              <a:pPr>
                <a:defRPr/>
              </a:pPr>
              <a:t>‹#›</a:t>
            </a:fld>
            <a:endParaRPr lang="en-US"/>
          </a:p>
        </p:txBody>
      </p:sp>
    </p:spTree>
    <p:extLst>
      <p:ext uri="{BB962C8B-B14F-4D97-AF65-F5344CB8AC3E}">
        <p14:creationId xmlns:p14="http://schemas.microsoft.com/office/powerpoint/2010/main" val="29726231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Background Poster">
    <p:spTree>
      <p:nvGrpSpPr>
        <p:cNvPr id="1" name=""/>
        <p:cNvGrpSpPr/>
        <p:nvPr/>
      </p:nvGrpSpPr>
      <p:grpSpPr>
        <a:xfrm>
          <a:off x="0" y="0"/>
          <a:ext cx="0" cy="0"/>
          <a:chOff x="0" y="0"/>
          <a:chExt cx="0" cy="0"/>
        </a:xfrm>
      </p:grpSpPr>
      <p:sp>
        <p:nvSpPr>
          <p:cNvPr id="2" name="Rectangle 1"/>
          <p:cNvSpPr/>
          <p:nvPr userDrawn="1"/>
        </p:nvSpPr>
        <p:spPr>
          <a:xfrm>
            <a:off x="0" y="3886200"/>
            <a:ext cx="43891200" cy="290322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 name="Straight Connector 2"/>
          <p:cNvCxnSpPr/>
          <p:nvPr userDrawn="1"/>
        </p:nvCxnSpPr>
        <p:spPr>
          <a:xfrm>
            <a:off x="0" y="4038600"/>
            <a:ext cx="43891200" cy="0"/>
          </a:xfrm>
          <a:prstGeom prst="line">
            <a:avLst/>
          </a:prstGeom>
          <a:ln w="381000" cmpd="sng">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7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193925" y="7680325"/>
            <a:ext cx="39503350" cy="217249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90E7CA6F-884E-634E-A75A-572F483F8848}" type="datetime1">
              <a:rPr lang="en-US"/>
              <a:pPr>
                <a:defRPr/>
              </a:pPr>
              <a:t>1/5/22</a:t>
            </a:fld>
            <a:endParaRPr lang="en-US"/>
          </a:p>
        </p:txBody>
      </p:sp>
      <p:sp>
        <p:nvSpPr>
          <p:cNvPr id="5"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8C23B04B-B7F2-FF4D-8077-EF3B1F9C6BAE}" type="slidenum">
              <a:rPr lang="en-US"/>
              <a:pPr>
                <a:defRPr/>
              </a:pPr>
              <a:t>‹#›</a:t>
            </a:fld>
            <a:endParaRPr lang="en-US"/>
          </a:p>
        </p:txBody>
      </p:sp>
    </p:spTree>
    <p:extLst>
      <p:ext uri="{BB962C8B-B14F-4D97-AF65-F5344CB8AC3E}">
        <p14:creationId xmlns:p14="http://schemas.microsoft.com/office/powerpoint/2010/main" val="408811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324600"/>
            <a:ext cx="141480542" cy="1348206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1B9D8FB5-0612-A746-80CF-DDCC9E0BE654}" type="datetime1">
              <a:rPr lang="en-US"/>
              <a:pPr>
                <a:defRPr/>
              </a:pPr>
              <a:t>1/5/22</a:t>
            </a:fld>
            <a:endParaRPr lang="en-US"/>
          </a:p>
        </p:txBody>
      </p:sp>
      <p:sp>
        <p:nvSpPr>
          <p:cNvPr id="5"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97C0733A-467B-FA4F-A4AA-CB0DB15665B4}" type="slidenum">
              <a:rPr lang="en-US"/>
              <a:pPr>
                <a:defRPr/>
              </a:pPr>
              <a:t>‹#›</a:t>
            </a:fld>
            <a:endParaRPr lang="en-US"/>
          </a:p>
        </p:txBody>
      </p:sp>
    </p:spTree>
    <p:extLst>
      <p:ext uri="{BB962C8B-B14F-4D97-AF65-F5344CB8AC3E}">
        <p14:creationId xmlns:p14="http://schemas.microsoft.com/office/powerpoint/2010/main" val="2257549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ange Background Poster">
    <p:spTree>
      <p:nvGrpSpPr>
        <p:cNvPr id="1" name=""/>
        <p:cNvGrpSpPr/>
        <p:nvPr/>
      </p:nvGrpSpPr>
      <p:grpSpPr>
        <a:xfrm>
          <a:off x="0" y="0"/>
          <a:ext cx="0" cy="0"/>
          <a:chOff x="0" y="0"/>
          <a:chExt cx="0" cy="0"/>
        </a:xfrm>
      </p:grpSpPr>
      <p:sp>
        <p:nvSpPr>
          <p:cNvPr id="2" name="Rectangle 1"/>
          <p:cNvSpPr/>
          <p:nvPr userDrawn="1"/>
        </p:nvSpPr>
        <p:spPr>
          <a:xfrm>
            <a:off x="0" y="3886200"/>
            <a:ext cx="43891200" cy="290322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 name="Straight Connector 2"/>
          <p:cNvCxnSpPr/>
          <p:nvPr userDrawn="1"/>
        </p:nvCxnSpPr>
        <p:spPr>
          <a:xfrm>
            <a:off x="0" y="4038600"/>
            <a:ext cx="43891200" cy="0"/>
          </a:xfrm>
          <a:prstGeom prst="line">
            <a:avLst/>
          </a:prstGeom>
          <a:ln w="3810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481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a:prstGeom prst="rect">
            <a:avLst/>
          </a:prstGeo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a:prstGeom prst="rect">
            <a:avLst/>
          </a:prstGeo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DE4A1045-DEEA-8946-B37B-F877AEF129FC}" type="datetime1">
              <a:rPr lang="en-US"/>
              <a:pPr>
                <a:defRPr/>
              </a:pPr>
              <a:t>1/5/22</a:t>
            </a:fld>
            <a:endParaRPr lang="en-US"/>
          </a:p>
        </p:txBody>
      </p:sp>
      <p:sp>
        <p:nvSpPr>
          <p:cNvPr id="5"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579A86B2-360D-E24E-B447-F98F32436CC1}" type="slidenum">
              <a:rPr lang="en-US"/>
              <a:pPr>
                <a:defRPr/>
              </a:pPr>
              <a:t>‹#›</a:t>
            </a:fld>
            <a:endParaRPr lang="en-US"/>
          </a:p>
        </p:txBody>
      </p:sp>
    </p:spTree>
    <p:extLst>
      <p:ext uri="{BB962C8B-B14F-4D97-AF65-F5344CB8AC3E}">
        <p14:creationId xmlns:p14="http://schemas.microsoft.com/office/powerpoint/2010/main" val="136236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85F8FCF0-B109-4E41-830D-87865EE91AB8}" type="datetime1">
              <a:rPr lang="en-US"/>
              <a:pPr>
                <a:defRPr/>
              </a:pPr>
              <a:t>1/5/22</a:t>
            </a:fld>
            <a:endParaRPr lang="en-US"/>
          </a:p>
        </p:txBody>
      </p:sp>
      <p:sp>
        <p:nvSpPr>
          <p:cNvPr id="6"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32BA0FE9-D76A-B441-9EDF-101CA9A46B59}" type="slidenum">
              <a:rPr lang="en-US"/>
              <a:pPr>
                <a:defRPr/>
              </a:pPr>
              <a:t>‹#›</a:t>
            </a:fld>
            <a:endParaRPr lang="en-US"/>
          </a:p>
        </p:txBody>
      </p:sp>
    </p:spTree>
    <p:extLst>
      <p:ext uri="{BB962C8B-B14F-4D97-AF65-F5344CB8AC3E}">
        <p14:creationId xmlns:p14="http://schemas.microsoft.com/office/powerpoint/2010/main" val="262221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a:prstGeom prst="rect">
            <a:avLst/>
          </a:prstGeo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a:prstGeom prst="rect">
            <a:avLst/>
          </a:prstGeo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E7C552A1-6EB6-214B-B59F-414060EFC9BA}" type="datetime1">
              <a:rPr lang="en-US"/>
              <a:pPr>
                <a:defRPr/>
              </a:pPr>
              <a:t>1/5/22</a:t>
            </a:fld>
            <a:endParaRPr lang="en-US"/>
          </a:p>
        </p:txBody>
      </p:sp>
      <p:sp>
        <p:nvSpPr>
          <p:cNvPr id="8"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9"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B58AD041-EDB0-4D41-9E5B-79FB902190D4}" type="slidenum">
              <a:rPr lang="en-US"/>
              <a:pPr>
                <a:defRPr/>
              </a:pPr>
              <a:t>‹#›</a:t>
            </a:fld>
            <a:endParaRPr lang="en-US"/>
          </a:p>
        </p:txBody>
      </p:sp>
    </p:spTree>
    <p:extLst>
      <p:ext uri="{BB962C8B-B14F-4D97-AF65-F5344CB8AC3E}">
        <p14:creationId xmlns:p14="http://schemas.microsoft.com/office/powerpoint/2010/main" val="249059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4122401C-AAEC-224B-B0FC-7E890D4BAFD9}" type="datetime1">
              <a:rPr lang="en-US"/>
              <a:pPr>
                <a:defRPr/>
              </a:pPr>
              <a:t>1/5/22</a:t>
            </a:fld>
            <a:endParaRPr lang="en-US"/>
          </a:p>
        </p:txBody>
      </p:sp>
      <p:sp>
        <p:nvSpPr>
          <p:cNvPr id="4"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5"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26EED259-E526-8742-8A7F-7FDFE05072F7}" type="slidenum">
              <a:rPr lang="en-US"/>
              <a:pPr>
                <a:defRPr/>
              </a:pPr>
              <a:t>‹#›</a:t>
            </a:fld>
            <a:endParaRPr lang="en-US"/>
          </a:p>
        </p:txBody>
      </p:sp>
    </p:spTree>
    <p:extLst>
      <p:ext uri="{BB962C8B-B14F-4D97-AF65-F5344CB8AC3E}">
        <p14:creationId xmlns:p14="http://schemas.microsoft.com/office/powerpoint/2010/main" val="1510159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556E7D08-D5EF-6242-865A-CE48CC4D2D04}" type="datetime1">
              <a:rPr lang="en-US"/>
              <a:pPr>
                <a:defRPr/>
              </a:pPr>
              <a:t>1/5/22</a:t>
            </a:fld>
            <a:endParaRPr lang="en-US"/>
          </a:p>
        </p:txBody>
      </p:sp>
      <p:sp>
        <p:nvSpPr>
          <p:cNvPr id="3"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4"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F793F65F-BDD2-7143-9DB4-7F6E1DC01511}" type="slidenum">
              <a:rPr lang="en-US"/>
              <a:pPr>
                <a:defRPr/>
              </a:pPr>
              <a:t>‹#›</a:t>
            </a:fld>
            <a:endParaRPr lang="en-US"/>
          </a:p>
        </p:txBody>
      </p:sp>
    </p:spTree>
    <p:extLst>
      <p:ext uri="{BB962C8B-B14F-4D97-AF65-F5344CB8AC3E}">
        <p14:creationId xmlns:p14="http://schemas.microsoft.com/office/powerpoint/2010/main" val="2701705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a:prstGeom prst="rect">
            <a:avLst/>
          </a:prstGeo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a:prstGeom prst="rect">
            <a:avLst/>
          </a:prstGeo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a:prstGeom prst="rect">
            <a:avLst/>
          </a:prstGeo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0B1F0F8D-0D4A-614C-B06A-DCF9395ADB14}" type="datetime1">
              <a:rPr lang="en-US"/>
              <a:pPr>
                <a:defRPr/>
              </a:pPr>
              <a:t>1/5/22</a:t>
            </a:fld>
            <a:endParaRPr lang="en-US"/>
          </a:p>
        </p:txBody>
      </p:sp>
      <p:sp>
        <p:nvSpPr>
          <p:cNvPr id="6"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9EF3A24D-1705-F04C-93FD-1C69EE75A36A}" type="slidenum">
              <a:rPr lang="en-US"/>
              <a:pPr>
                <a:defRPr/>
              </a:pPr>
              <a:t>‹#›</a:t>
            </a:fld>
            <a:endParaRPr lang="en-US"/>
          </a:p>
        </p:txBody>
      </p:sp>
    </p:spTree>
    <p:extLst>
      <p:ext uri="{BB962C8B-B14F-4D97-AF65-F5344CB8AC3E}">
        <p14:creationId xmlns:p14="http://schemas.microsoft.com/office/powerpoint/2010/main" val="429434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a:prstGeom prst="rect">
            <a:avLst/>
          </a:prstGeo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a:prstGeom prst="rect">
            <a:avLst/>
          </a:prstGeom>
        </p:spPr>
        <p:txBody>
          <a:bodyPr rtlCol="0">
            <a:normAutofit/>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r>
              <a:rPr lang="en-US" noProof="0"/>
              <a:t>Click icon to add picture</a:t>
            </a:r>
          </a:p>
        </p:txBody>
      </p:sp>
      <p:sp>
        <p:nvSpPr>
          <p:cNvPr id="4" name="Text Placeholder 3"/>
          <p:cNvSpPr>
            <a:spLocks noGrp="1"/>
          </p:cNvSpPr>
          <p:nvPr>
            <p:ph type="body" sz="half" idx="2"/>
          </p:nvPr>
        </p:nvSpPr>
        <p:spPr>
          <a:xfrm>
            <a:off x="8602982" y="25763222"/>
            <a:ext cx="26334720" cy="3863338"/>
          </a:xfrm>
          <a:prstGeom prst="rect">
            <a:avLst/>
          </a:prstGeo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FE30288A-D7A5-0941-93D1-D21B196E9A39}" type="datetime1">
              <a:rPr lang="en-US"/>
              <a:pPr>
                <a:defRPr/>
              </a:pPr>
              <a:t>1/5/22</a:t>
            </a:fld>
            <a:endParaRPr lang="en-US"/>
          </a:p>
        </p:txBody>
      </p:sp>
      <p:sp>
        <p:nvSpPr>
          <p:cNvPr id="6"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FC608315-0CFA-A846-8E58-42DE526B4491}" type="slidenum">
              <a:rPr lang="en-US"/>
              <a:pPr>
                <a:defRPr/>
              </a:pPr>
              <a:t>‹#›</a:t>
            </a:fld>
            <a:endParaRPr lang="en-US"/>
          </a:p>
        </p:txBody>
      </p:sp>
    </p:spTree>
    <p:extLst>
      <p:ext uri="{BB962C8B-B14F-4D97-AF65-F5344CB8AC3E}">
        <p14:creationId xmlns:p14="http://schemas.microsoft.com/office/powerpoint/2010/main" val="241567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2193925" rtl="0" eaLnBrk="1" fontAlgn="base" hangingPunct="1">
        <a:spcBef>
          <a:spcPct val="0"/>
        </a:spcBef>
        <a:spcAft>
          <a:spcPct val="0"/>
        </a:spcAft>
        <a:defRPr sz="21100" kern="1200">
          <a:solidFill>
            <a:schemeClr val="tx1"/>
          </a:solidFill>
          <a:latin typeface="+mj-lt"/>
          <a:ea typeface="ＭＳ Ｐゴシック" pitchFamily="-108" charset="-128"/>
          <a:cs typeface="ＭＳ Ｐゴシック" pitchFamily="-108" charset="-128"/>
        </a:defRPr>
      </a:lvl1pPr>
      <a:lvl2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2pPr>
      <a:lvl3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3pPr>
      <a:lvl4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4pPr>
      <a:lvl5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5pPr>
      <a:lvl6pPr marL="4572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6pPr>
      <a:lvl7pPr marL="9144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7pPr>
      <a:lvl8pPr marL="13716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8pPr>
      <a:lvl9pPr marL="18288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9pPr>
    </p:titleStyle>
    <p:bodyStyle>
      <a:lvl1pPr marL="1644650" indent="-1644650" algn="l" defTabSz="2193925" rtl="0" eaLnBrk="1" fontAlgn="base" hangingPunct="1">
        <a:spcBef>
          <a:spcPct val="20000"/>
        </a:spcBef>
        <a:spcAft>
          <a:spcPct val="0"/>
        </a:spcAft>
        <a:buFont typeface="Arial" charset="0"/>
        <a:buChar char="•"/>
        <a:defRPr sz="15400" kern="1200">
          <a:solidFill>
            <a:schemeClr val="tx1"/>
          </a:solidFill>
          <a:latin typeface="+mn-lt"/>
          <a:ea typeface="ＭＳ Ｐゴシック" pitchFamily="-108" charset="-128"/>
          <a:cs typeface="ＭＳ Ｐゴシック" pitchFamily="-108" charset="-128"/>
        </a:defRPr>
      </a:lvl1pPr>
      <a:lvl2pPr marL="3565525" indent="-1371600" algn="l" defTabSz="2193925" rtl="0" eaLnBrk="1" fontAlgn="base" hangingPunct="1">
        <a:spcBef>
          <a:spcPct val="20000"/>
        </a:spcBef>
        <a:spcAft>
          <a:spcPct val="0"/>
        </a:spcAft>
        <a:buFont typeface="Arial" charset="0"/>
        <a:buChar char="–"/>
        <a:defRPr sz="13400" kern="1200">
          <a:solidFill>
            <a:schemeClr val="tx1"/>
          </a:solidFill>
          <a:latin typeface="+mn-lt"/>
          <a:ea typeface="ＭＳ Ｐゴシック" pitchFamily="-108" charset="-128"/>
          <a:cs typeface="+mn-cs"/>
        </a:defRPr>
      </a:lvl2pPr>
      <a:lvl3pPr marL="5486400" indent="-1096963" algn="l" defTabSz="2193925" rtl="0" eaLnBrk="1" fontAlgn="base" hangingPunct="1">
        <a:spcBef>
          <a:spcPct val="20000"/>
        </a:spcBef>
        <a:spcAft>
          <a:spcPct val="0"/>
        </a:spcAft>
        <a:buFont typeface="Arial" charset="0"/>
        <a:buChar char="•"/>
        <a:defRPr sz="11500" kern="1200">
          <a:solidFill>
            <a:schemeClr val="tx1"/>
          </a:solidFill>
          <a:latin typeface="+mn-lt"/>
          <a:ea typeface="ＭＳ Ｐゴシック" pitchFamily="-108" charset="-128"/>
          <a:cs typeface="+mn-cs"/>
        </a:defRPr>
      </a:lvl3pPr>
      <a:lvl4pPr marL="7680325" indent="-1096963" algn="l" defTabSz="2193925" rtl="0" eaLnBrk="1" fontAlgn="base" hangingPunct="1">
        <a:spcBef>
          <a:spcPct val="20000"/>
        </a:spcBef>
        <a:spcAft>
          <a:spcPct val="0"/>
        </a:spcAft>
        <a:buFont typeface="Arial" charset="0"/>
        <a:buChar char="–"/>
        <a:defRPr sz="9600" kern="1200">
          <a:solidFill>
            <a:schemeClr val="tx1"/>
          </a:solidFill>
          <a:latin typeface="+mn-lt"/>
          <a:ea typeface="ＭＳ Ｐゴシック" pitchFamily="-108" charset="-128"/>
          <a:cs typeface="+mn-cs"/>
        </a:defRPr>
      </a:lvl4pPr>
      <a:lvl5pPr marL="9874250" indent="-1096963" algn="l" defTabSz="2193925" rtl="0" eaLnBrk="1" fontAlgn="base" hangingPunct="1">
        <a:spcBef>
          <a:spcPct val="20000"/>
        </a:spcBef>
        <a:spcAft>
          <a:spcPct val="0"/>
        </a:spcAft>
        <a:buFont typeface="Arial" charset="0"/>
        <a:buChar char="»"/>
        <a:defRPr sz="9600" kern="1200">
          <a:solidFill>
            <a:schemeClr val="tx1"/>
          </a:solidFill>
          <a:latin typeface="+mn-lt"/>
          <a:ea typeface="ＭＳ Ｐゴシック" pitchFamily="-108" charset="-128"/>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ChangeArrowheads="1"/>
          </p:cNvSpPr>
          <p:nvPr/>
        </p:nvSpPr>
        <p:spPr bwMode="auto">
          <a:xfrm>
            <a:off x="1143000" y="2163763"/>
            <a:ext cx="41605200" cy="1292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3" tIns="45614" rIns="91243" bIns="45614">
            <a:spAutoFit/>
          </a:bodyPr>
          <a:lstStyle/>
          <a:p>
            <a:pPr>
              <a:spcBef>
                <a:spcPct val="50000"/>
              </a:spcBef>
            </a:pPr>
            <a:r>
              <a:rPr lang="en-US" sz="5000" b="1" dirty="0" err="1">
                <a:solidFill>
                  <a:schemeClr val="tx2"/>
                </a:solidFill>
                <a:latin typeface="Georgia" charset="0"/>
                <a:cs typeface="Georgia" charset="0"/>
              </a:rPr>
              <a:t>Yubin</a:t>
            </a:r>
            <a:r>
              <a:rPr lang="en-US" sz="5000" b="1" dirty="0">
                <a:solidFill>
                  <a:schemeClr val="tx2"/>
                </a:solidFill>
                <a:latin typeface="Georgia" charset="0"/>
                <a:cs typeface="Georgia" charset="0"/>
              </a:rPr>
              <a:t> Hong, Melissa Miles, Charlie </a:t>
            </a:r>
            <a:r>
              <a:rPr lang="en-US" sz="5000" b="1" dirty="0" err="1">
                <a:solidFill>
                  <a:schemeClr val="tx2"/>
                </a:solidFill>
                <a:latin typeface="Georgia" charset="0"/>
                <a:cs typeface="Georgia" charset="0"/>
              </a:rPr>
              <a:t>Klauer</a:t>
            </a:r>
            <a:r>
              <a:rPr lang="en-US" sz="5000" b="1" dirty="0">
                <a:solidFill>
                  <a:schemeClr val="tx2"/>
                </a:solidFill>
                <a:latin typeface="Georgia" charset="0"/>
                <a:cs typeface="Georgia" charset="0"/>
              </a:rPr>
              <a:t>, Ph.D.</a:t>
            </a:r>
            <a:br>
              <a:rPr lang="en-US" sz="4800" b="1" dirty="0">
                <a:solidFill>
                  <a:schemeClr val="tx2"/>
                </a:solidFill>
                <a:latin typeface="Georgia" charset="0"/>
                <a:cs typeface="Georgia" charset="0"/>
              </a:rPr>
            </a:br>
            <a:r>
              <a:rPr lang="en-US" sz="2800" b="1" dirty="0">
                <a:solidFill>
                  <a:schemeClr val="tx2"/>
                </a:solidFill>
                <a:latin typeface="Georgia" charset="0"/>
                <a:cs typeface="Georgia" charset="0"/>
              </a:rPr>
              <a:t>Department of Industrial Systems Engineering, College of Engineering, Virginia Polytechnic Institute and State University </a:t>
            </a:r>
          </a:p>
        </p:txBody>
      </p:sp>
      <p:sp>
        <p:nvSpPr>
          <p:cNvPr id="15362" name="TextBox 91"/>
          <p:cNvSpPr txBox="1">
            <a:spLocks noChangeArrowheads="1"/>
          </p:cNvSpPr>
          <p:nvPr/>
        </p:nvSpPr>
        <p:spPr bwMode="auto">
          <a:xfrm>
            <a:off x="1143000" y="609600"/>
            <a:ext cx="416052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8800" dirty="0">
                <a:latin typeface="Arial Black" charset="0"/>
              </a:rPr>
              <a:t>An evaluation of road user interactions with e-scooters </a:t>
            </a:r>
          </a:p>
        </p:txBody>
      </p:sp>
      <p:sp>
        <p:nvSpPr>
          <p:cNvPr id="15363" name="Rectangle 35"/>
          <p:cNvSpPr>
            <a:spLocks noChangeArrowheads="1"/>
          </p:cNvSpPr>
          <p:nvPr/>
        </p:nvSpPr>
        <p:spPr bwMode="auto">
          <a:xfrm>
            <a:off x="32904113" y="27736800"/>
            <a:ext cx="9829800" cy="4191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131F33"/>
                </a:solidFill>
              </a:rPr>
              <a:t>ACKNOWLEDGMENTS</a:t>
            </a:r>
            <a:endParaRPr lang="en-GB" sz="4000" b="1" dirty="0">
              <a:solidFill>
                <a:srgbClr val="131F33"/>
              </a:solidFill>
            </a:endParaRPr>
          </a:p>
          <a:p>
            <a:endParaRPr lang="en-US" sz="2800" dirty="0"/>
          </a:p>
          <a:p>
            <a:r>
              <a:rPr lang="en-US" sz="2800" dirty="0">
                <a:latin typeface="Georgia" charset="0"/>
                <a:cs typeface="Georgia" charset="0"/>
              </a:rPr>
              <a:t>This project was funded by State Farm™ and the Safety through Disruption (Safe-D) National University Transportation Center, a grant from the U.S. Department of Transportation. </a:t>
            </a:r>
          </a:p>
        </p:txBody>
      </p:sp>
      <p:sp>
        <p:nvSpPr>
          <p:cNvPr id="15364" name="Rectangle 33"/>
          <p:cNvSpPr>
            <a:spLocks noChangeArrowheads="1"/>
          </p:cNvSpPr>
          <p:nvPr/>
        </p:nvSpPr>
        <p:spPr bwMode="auto">
          <a:xfrm>
            <a:off x="1143000" y="24993600"/>
            <a:ext cx="9829800" cy="6934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131F33"/>
                </a:solidFill>
              </a:rPr>
              <a:t>AIM</a:t>
            </a:r>
            <a:endParaRPr lang="en-GB" sz="4000" b="1" dirty="0">
              <a:solidFill>
                <a:srgbClr val="131F33"/>
              </a:solidFill>
            </a:endParaRPr>
          </a:p>
          <a:p>
            <a:r>
              <a:rPr lang="en-US" sz="2800" dirty="0"/>
              <a:t> </a:t>
            </a:r>
          </a:p>
          <a:p>
            <a:r>
              <a:rPr lang="en-US" sz="2800" dirty="0">
                <a:latin typeface="+mn-lt"/>
                <a:cs typeface="Georgia" charset="0"/>
              </a:rPr>
              <a:t>The purpose of this research project was to investigate the severity and distribution of safety-critical interactions between the e-scooter and other road users, along with the prevalence of safety behaviors for e-scooter riders. The primary interests were: </a:t>
            </a:r>
          </a:p>
          <a:p>
            <a:pPr marL="457200" indent="-457200">
              <a:buFont typeface="Arial" panose="020B0604020202020204" pitchFamily="34" charset="0"/>
              <a:buChar char="•"/>
            </a:pPr>
            <a:r>
              <a:rPr lang="en-US" sz="2800" dirty="0">
                <a:latin typeface="+mn-lt"/>
                <a:cs typeface="Georgia" charset="0"/>
              </a:rPr>
              <a:t>investigating safety equipment implementation during e-scooter riding;</a:t>
            </a:r>
          </a:p>
          <a:p>
            <a:pPr marL="457200" indent="-457200">
              <a:buFont typeface="Arial" panose="020B0604020202020204" pitchFamily="34" charset="0"/>
              <a:buChar char="•"/>
            </a:pPr>
            <a:r>
              <a:rPr lang="en-US" sz="2800" dirty="0">
                <a:latin typeface="+mn-lt"/>
                <a:cs typeface="Georgia" charset="0"/>
              </a:rPr>
              <a:t>understanding e-scooter behavior at different riding locations; and</a:t>
            </a:r>
          </a:p>
          <a:p>
            <a:pPr marL="457200" indent="-457200">
              <a:buFont typeface="Arial" panose="020B0604020202020204" pitchFamily="34" charset="0"/>
              <a:buChar char="•"/>
            </a:pPr>
            <a:r>
              <a:rPr lang="en-US" sz="2800" dirty="0">
                <a:latin typeface="+mn-lt"/>
                <a:cs typeface="Georgia" charset="0"/>
              </a:rPr>
              <a:t>understanding the mode and safety limits of e-scooter interactions with other road users, with a special emphasis on motorized vehicles.</a:t>
            </a:r>
          </a:p>
        </p:txBody>
      </p:sp>
      <p:sp>
        <p:nvSpPr>
          <p:cNvPr id="15365" name="Rectangle 49"/>
          <p:cNvSpPr>
            <a:spLocks noChangeArrowheads="1"/>
          </p:cNvSpPr>
          <p:nvPr/>
        </p:nvSpPr>
        <p:spPr bwMode="auto">
          <a:xfrm>
            <a:off x="1089239" y="5181600"/>
            <a:ext cx="9829800" cy="19050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chemeClr val="accent1"/>
                </a:solidFill>
              </a:rPr>
              <a:t>Abstract</a:t>
            </a:r>
          </a:p>
          <a:p>
            <a:pPr>
              <a:spcBef>
                <a:spcPct val="50000"/>
              </a:spcBef>
            </a:pPr>
            <a:r>
              <a:rPr lang="en-US" sz="2800" b="1" dirty="0"/>
              <a:t> </a:t>
            </a:r>
            <a:endParaRPr lang="en-US" sz="3200" dirty="0"/>
          </a:p>
          <a:p>
            <a:pPr marL="457200" indent="-457200">
              <a:buFont typeface="Arial" panose="020B0604020202020204" pitchFamily="34" charset="0"/>
              <a:buChar char="•"/>
            </a:pPr>
            <a:r>
              <a:rPr lang="en-US" sz="2800" dirty="0"/>
              <a:t>Electric scooters (e-scooters) are gaining in popularity due to their availability, accessibility, and low cost. </a:t>
            </a:r>
          </a:p>
          <a:p>
            <a:pPr marL="457200" indent="-457200">
              <a:buFont typeface="Arial" panose="020B0604020202020204" pitchFamily="34" charset="0"/>
              <a:buChar char="•"/>
            </a:pPr>
            <a:r>
              <a:rPr lang="en-US" sz="2800" dirty="0"/>
              <a:t>There has been little research on how e-scooters behave on the road and interact with other road users. </a:t>
            </a:r>
          </a:p>
          <a:p>
            <a:pPr marL="457200" indent="-457200">
              <a:buFont typeface="Arial" panose="020B0604020202020204" pitchFamily="34" charset="0"/>
              <a:buChar char="•"/>
            </a:pPr>
            <a:r>
              <a:rPr lang="en-US" sz="2800" dirty="0"/>
              <a:t>The Virginia Tech Transportation Institute, teaming with State Farm, conducted an observational study on the Virginia Tech campus. </a:t>
            </a:r>
          </a:p>
          <a:p>
            <a:pPr marL="457200" indent="-457200">
              <a:buFont typeface="Arial" panose="020B0604020202020204" pitchFamily="34" charset="0"/>
              <a:buChar char="•"/>
            </a:pPr>
            <a:r>
              <a:rPr lang="en-US" sz="2800" dirty="0"/>
              <a:t>A total of 492 e-scooter trips were recorded, and 473 of those were analyzed. </a:t>
            </a:r>
          </a:p>
          <a:p>
            <a:pPr marL="457200" indent="-457200">
              <a:buFont typeface="Arial" panose="020B0604020202020204" pitchFamily="34" charset="0"/>
              <a:buChar char="•"/>
            </a:pPr>
            <a:r>
              <a:rPr lang="en-US" sz="2800" dirty="0"/>
              <a:t>The analysis showed that in conflicts e-scooters pose the most threat to pedestrians due to their higher speed and the greater vulnerability of pedestrians. </a:t>
            </a:r>
          </a:p>
          <a:p>
            <a:pPr marL="457200" indent="-457200">
              <a:buFont typeface="Arial" panose="020B0604020202020204" pitchFamily="34" charset="0"/>
              <a:buChar char="•"/>
            </a:pPr>
            <a:r>
              <a:rPr lang="en-US" sz="2800" dirty="0"/>
              <a:t>The results also showed that the e-scooter riders adjusted their operation rules based on the traffic environment. </a:t>
            </a:r>
          </a:p>
          <a:p>
            <a:pPr marL="457200" indent="-457200">
              <a:buFont typeface="Arial" panose="020B0604020202020204" pitchFamily="34" charset="0"/>
              <a:buChar char="•"/>
            </a:pPr>
            <a:r>
              <a:rPr lang="en-US" sz="2800" dirty="0"/>
              <a:t>These results suggest that it might be safer for e-scooters to be operated on designated lanes, bike lanes, or roadways with a speed limit of 25 mph or less. </a:t>
            </a:r>
          </a:p>
          <a:p>
            <a:pPr marL="457200" indent="-457200">
              <a:buFont typeface="Arial" panose="020B0604020202020204" pitchFamily="34" charset="0"/>
              <a:buChar char="•"/>
            </a:pPr>
            <a:r>
              <a:rPr lang="en-US" sz="2800" dirty="0"/>
              <a:t>Additional countermeasures to separate e-scooter traffic from vehicles may be required on roadways with faster speed limits.</a:t>
            </a:r>
          </a:p>
          <a:p>
            <a:endParaRPr lang="en-US" sz="2800" dirty="0">
              <a:latin typeface="Georgia" charset="0"/>
              <a:cs typeface="Georgia" charset="0"/>
            </a:endParaRPr>
          </a:p>
        </p:txBody>
      </p:sp>
      <p:sp>
        <p:nvSpPr>
          <p:cNvPr id="15366" name="Rectangle 6"/>
          <p:cNvSpPr>
            <a:spLocks noChangeArrowheads="1"/>
          </p:cNvSpPr>
          <p:nvPr/>
        </p:nvSpPr>
        <p:spPr bwMode="auto">
          <a:xfrm>
            <a:off x="11734800" y="5181600"/>
            <a:ext cx="9829800" cy="2674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marL="381000" indent="-381000">
              <a:spcBef>
                <a:spcPct val="50000"/>
              </a:spcBef>
            </a:pPr>
            <a:r>
              <a:rPr lang="en-GB" sz="4000" b="1" u="sng" dirty="0">
                <a:solidFill>
                  <a:srgbClr val="131F33"/>
                </a:solidFill>
              </a:rPr>
              <a:t>METHOD</a:t>
            </a:r>
            <a:endParaRPr lang="en-GB" sz="4000" b="1" dirty="0">
              <a:solidFill>
                <a:srgbClr val="131F33"/>
              </a:solidFill>
            </a:endParaRPr>
          </a:p>
          <a:p>
            <a:pPr marL="381000" indent="-381000"/>
            <a:endParaRPr lang="en-US" sz="2800" b="1" dirty="0"/>
          </a:p>
          <a:p>
            <a:pPr marL="457200" indent="-457200">
              <a:buFont typeface="Arial" panose="020B0604020202020204" pitchFamily="34" charset="0"/>
              <a:buChar char="•"/>
            </a:pPr>
            <a:r>
              <a:rPr lang="en-US" sz="2800" dirty="0">
                <a:latin typeface="+mn-lt"/>
                <a:cs typeface="Georgia" charset="0"/>
              </a:rPr>
              <a:t>Seven locations were selected for analysis based on the number of trips recorded by the fixed cameras along with the roadway configuration at the location.</a:t>
            </a:r>
          </a:p>
          <a:p>
            <a:pPr marL="457200" indent="-457200">
              <a:buFont typeface="Arial" panose="020B0604020202020204" pitchFamily="34" charset="0"/>
              <a:buChar char="•"/>
            </a:pPr>
            <a:r>
              <a:rPr lang="en-US" sz="2800" dirty="0"/>
              <a:t>Video data were gathered through instrumented fixed cameras located at various intersections and high-volume pedestrian areas.</a:t>
            </a:r>
            <a:endParaRPr lang="en-US" sz="2800" dirty="0">
              <a:latin typeface="+mn-lt"/>
              <a:cs typeface="Georgia" charset="0"/>
            </a:endParaRPr>
          </a:p>
          <a:p>
            <a:pPr marL="457200" indent="-457200">
              <a:buFont typeface="Arial" panose="020B0604020202020204" pitchFamily="34" charset="0"/>
              <a:buChar char="•"/>
            </a:pPr>
            <a:r>
              <a:rPr lang="en-US" sz="2800" dirty="0"/>
              <a:t>The analysis focused on times with a high volume of e-scooter riders, which was the period from 10:00 a.m. to 4:00 p.m., </a:t>
            </a:r>
            <a:r>
              <a:rPr lang="en-US" sz="2800" dirty="0">
                <a:latin typeface="+mn-lt"/>
                <a:cs typeface="Georgia" charset="0"/>
              </a:rPr>
              <a:t>since the deployment was on a college campus.</a:t>
            </a:r>
            <a:endParaRPr lang="en-US" sz="2800" dirty="0"/>
          </a:p>
          <a:p>
            <a:pPr marL="457200" indent="-457200">
              <a:buFont typeface="Arial" panose="020B0604020202020204" pitchFamily="34" charset="0"/>
              <a:buChar char="•"/>
            </a:pPr>
            <a:r>
              <a:rPr lang="en-US" sz="2800" dirty="0">
                <a:latin typeface="+mn-lt"/>
                <a:cs typeface="Georgia" charset="0"/>
              </a:rPr>
              <a:t>The time frame was based on a frequency analysis and is representative of the hours e-scooters were most used.</a:t>
            </a:r>
          </a:p>
          <a:p>
            <a:pPr marL="457200" indent="-457200">
              <a:buFont typeface="Arial" panose="020B0604020202020204" pitchFamily="34" charset="0"/>
              <a:buChar char="•"/>
            </a:pPr>
            <a:r>
              <a:rPr lang="en-US" sz="2800" dirty="0">
                <a:latin typeface="+mn-lt"/>
                <a:cs typeface="Georgia" charset="0"/>
              </a:rPr>
              <a:t>The coding consisted of three main scenario protocols: control baseline scenarios, interaction scenarios, and conflict scenarios. </a:t>
            </a:r>
          </a:p>
          <a:p>
            <a:pPr marL="457200" indent="-457200">
              <a:buFont typeface="Arial" panose="020B0604020202020204" pitchFamily="34" charset="0"/>
              <a:buChar char="•"/>
            </a:pPr>
            <a:r>
              <a:rPr lang="en-US" sz="2800" dirty="0">
                <a:latin typeface="+mn-lt"/>
                <a:cs typeface="Georgia" charset="0"/>
              </a:rPr>
              <a:t>Control baseline scenarios were determined to be 10-seconds long.</a:t>
            </a:r>
          </a:p>
          <a:p>
            <a:pPr marL="457200" indent="-457200">
              <a:buFont typeface="Arial" panose="020B0604020202020204" pitchFamily="34" charset="0"/>
              <a:buChar char="•"/>
            </a:pPr>
            <a:r>
              <a:rPr lang="en-US" sz="2800" dirty="0">
                <a:latin typeface="+mn-lt"/>
                <a:cs typeface="Georgia" charset="0"/>
              </a:rPr>
              <a:t>Interaction scenarios were coded when another road user or traffic element came within a certain radius of the referenced e-scooter rider.</a:t>
            </a:r>
          </a:p>
          <a:p>
            <a:pPr marL="457200" indent="-457200">
              <a:buFont typeface="Arial" panose="020B0604020202020204" pitchFamily="34" charset="0"/>
              <a:buChar char="•"/>
            </a:pPr>
            <a:r>
              <a:rPr lang="en-US" sz="2800" dirty="0">
                <a:cs typeface="Georgia" charset="0"/>
              </a:rPr>
              <a:t>For the purpose of this study, a total of 492 e-scooter trips were selected and 473 of those were reduced due to loss of data and visibility of the video. Among the 473 trips that went through video coding protocols, 72 interactions were identified, and 0 conflicts (safety-critical events) were present. </a:t>
            </a:r>
          </a:p>
          <a:p>
            <a:pPr marL="457200" indent="-457200">
              <a:buFont typeface="Arial" panose="020B0604020202020204" pitchFamily="34" charset="0"/>
              <a:buChar char="•"/>
            </a:pPr>
            <a:endParaRPr lang="en-US" sz="2800" dirty="0">
              <a:latin typeface="+mn-lt"/>
              <a:cs typeface="Georgia" charset="0"/>
            </a:endParaRPr>
          </a:p>
        </p:txBody>
      </p:sp>
      <p:sp>
        <p:nvSpPr>
          <p:cNvPr id="15367" name="Rectangle 51"/>
          <p:cNvSpPr>
            <a:spLocks noChangeArrowheads="1"/>
          </p:cNvSpPr>
          <p:nvPr/>
        </p:nvSpPr>
        <p:spPr bwMode="auto">
          <a:xfrm>
            <a:off x="22326600" y="5181600"/>
            <a:ext cx="9829800" cy="2674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131F33"/>
                </a:solidFill>
              </a:rPr>
              <a:t>RESULTS</a:t>
            </a:r>
            <a:endParaRPr lang="en-GB" sz="4000" b="1" dirty="0">
              <a:solidFill>
                <a:srgbClr val="131F33"/>
              </a:solidFill>
            </a:endParaRPr>
          </a:p>
          <a:p>
            <a:endParaRPr lang="en-US" sz="2800" dirty="0">
              <a:latin typeface="Georgia" charset="0"/>
              <a:cs typeface="Georgia" charset="0"/>
            </a:endParaRPr>
          </a:p>
          <a:p>
            <a:pPr marL="457200" indent="-457200">
              <a:buFont typeface="Arial" panose="020B0604020202020204" pitchFamily="34" charset="0"/>
              <a:buChar char="•"/>
            </a:pPr>
            <a:r>
              <a:rPr lang="en-US" sz="2800" dirty="0"/>
              <a:t>Seventy-two percent of the riders were male and 23% were female, making the majority of the riders male.</a:t>
            </a:r>
          </a:p>
          <a:p>
            <a:pPr marL="457200" indent="-457200">
              <a:buFont typeface="Arial" panose="020B0604020202020204" pitchFamily="34" charset="0"/>
              <a:buChar char="•"/>
            </a:pPr>
            <a:r>
              <a:rPr lang="en-US" sz="2800" dirty="0"/>
              <a:t>Most riders (96%) did not wear a helmet while riding, despite it being provided by the manufacturer.</a:t>
            </a:r>
          </a:p>
          <a:p>
            <a:pPr marL="457200" indent="-457200">
              <a:buFont typeface="Arial" panose="020B0604020202020204" pitchFamily="34" charset="0"/>
              <a:buChar char="•"/>
            </a:pPr>
            <a:r>
              <a:rPr lang="en-US" sz="2800" dirty="0"/>
              <a:t>The most common unsafe behavior recorded was aggressive riding. Sign/signal violation and trick riding are listed as second and third among unsafe riding behaviors.</a:t>
            </a:r>
          </a:p>
          <a:p>
            <a:pPr marL="457200" indent="-457200">
              <a:buFont typeface="Arial" panose="020B0604020202020204" pitchFamily="34" charset="0"/>
              <a:buChar char="•"/>
            </a:pPr>
            <a:r>
              <a:rPr lang="en-US" sz="2800" dirty="0"/>
              <a:t>E-scooter riding occurred most on crosswalks and sidewalks, which is consistent with the high frequency of interaction with pedestrians.</a:t>
            </a:r>
          </a:p>
          <a:p>
            <a:pPr marL="457200" indent="-457200">
              <a:buFont typeface="Arial" panose="020B0604020202020204" pitchFamily="34" charset="0"/>
              <a:buChar char="•"/>
            </a:pPr>
            <a:r>
              <a:rPr lang="en-US" sz="2800" dirty="0"/>
              <a:t>When e-scooter riders traversed sidewalks, crosswalks, access ramps, bike lanes, parking lanes, or shoulders, and were traveling in the same direction as cars, they generally exhibited behavior that followed the rules of the location of travel.</a:t>
            </a:r>
          </a:p>
          <a:p>
            <a:pPr marL="457200" indent="-457200">
              <a:buFont typeface="Arial" panose="020B0604020202020204" pitchFamily="34" charset="0"/>
              <a:buChar char="•"/>
            </a:pPr>
            <a:r>
              <a:rPr lang="en-US" sz="2800" dirty="0"/>
              <a:t>A total number of 72 interactions between e-scooters and other road users were identified. </a:t>
            </a:r>
          </a:p>
          <a:p>
            <a:pPr marL="457200" indent="-457200">
              <a:buFont typeface="Arial" panose="020B0604020202020204" pitchFamily="34" charset="0"/>
              <a:buChar char="•"/>
            </a:pPr>
            <a:r>
              <a:rPr lang="en-US" sz="2800" dirty="0"/>
              <a:t>Pedestrians were the most common road user present during an interaction (n=51). Interactions with pedestrians were 4 times more frequent than interactions with motorized vehicles (n=13).</a:t>
            </a:r>
          </a:p>
          <a:p>
            <a:pPr marL="457200" indent="-457200">
              <a:buFont typeface="Arial" panose="020B0604020202020204" pitchFamily="34" charset="0"/>
              <a:buChar char="•"/>
            </a:pPr>
            <a:r>
              <a:rPr lang="en-US" sz="2800" dirty="0"/>
              <a:t>When e-scooters interacted with pedestrians, they were faster than the pedestrian (n=29).</a:t>
            </a:r>
          </a:p>
          <a:p>
            <a:endParaRPr lang="en-US" sz="2800" dirty="0"/>
          </a:p>
          <a:p>
            <a:endParaRPr lang="en-US" sz="4000" b="1" dirty="0">
              <a:solidFill>
                <a:srgbClr val="CC3300"/>
              </a:solidFill>
            </a:endParaRPr>
          </a:p>
        </p:txBody>
      </p:sp>
      <p:sp>
        <p:nvSpPr>
          <p:cNvPr id="15368" name="Rectangle 52"/>
          <p:cNvSpPr>
            <a:spLocks noChangeArrowheads="1"/>
          </p:cNvSpPr>
          <p:nvPr/>
        </p:nvSpPr>
        <p:spPr bwMode="auto">
          <a:xfrm>
            <a:off x="32918400" y="5181600"/>
            <a:ext cx="9829800" cy="1486459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131F33"/>
                </a:solidFill>
              </a:rPr>
              <a:t>RESULTS</a:t>
            </a:r>
            <a:endParaRPr lang="en-GB" sz="4000" b="1" dirty="0">
              <a:solidFill>
                <a:srgbClr val="131F33"/>
              </a:solidFill>
            </a:endParaRPr>
          </a:p>
          <a:p>
            <a:endParaRPr lang="en-US" sz="4000" dirty="0">
              <a:latin typeface="+mn-lt"/>
            </a:endParaRPr>
          </a:p>
          <a:p>
            <a:endParaRPr lang="en-US" sz="2800" dirty="0"/>
          </a:p>
        </p:txBody>
      </p:sp>
      <p:sp>
        <p:nvSpPr>
          <p:cNvPr id="15375" name="Text Box 17"/>
          <p:cNvSpPr txBox="1">
            <a:spLocks noChangeArrowheads="1"/>
          </p:cNvSpPr>
          <p:nvPr/>
        </p:nvSpPr>
        <p:spPr bwMode="auto">
          <a:xfrm>
            <a:off x="12159636" y="22715395"/>
            <a:ext cx="2743200" cy="221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algn="r" eaLnBrk="1" hangingPunct="1"/>
            <a:r>
              <a:rPr lang="en-AU" sz="2000" i="1" dirty="0"/>
              <a:t>Color-coded infrastructure elements at camera location Ambler Johnston Hall East-Wing</a:t>
            </a:r>
            <a:r>
              <a:rPr lang="en-US" sz="2000" i="1" dirty="0"/>
              <a:t>.</a:t>
            </a:r>
            <a:endParaRPr lang="en-AU" sz="2000" i="1" dirty="0"/>
          </a:p>
        </p:txBody>
      </p:sp>
      <p:sp>
        <p:nvSpPr>
          <p:cNvPr id="15378" name="Text Box 20"/>
          <p:cNvSpPr txBox="1">
            <a:spLocks noChangeArrowheads="1"/>
          </p:cNvSpPr>
          <p:nvPr/>
        </p:nvSpPr>
        <p:spPr bwMode="auto">
          <a:xfrm>
            <a:off x="14929644" y="29994225"/>
            <a:ext cx="89154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2000" i="1" dirty="0"/>
              <a:t>Interaction Radius Definition</a:t>
            </a:r>
            <a:endParaRPr lang="en-AU" sz="2000" i="1" dirty="0"/>
          </a:p>
        </p:txBody>
      </p:sp>
      <p:sp>
        <p:nvSpPr>
          <p:cNvPr id="15380" name="Text Box 22"/>
          <p:cNvSpPr txBox="1">
            <a:spLocks noChangeArrowheads="1"/>
          </p:cNvSpPr>
          <p:nvPr/>
        </p:nvSpPr>
        <p:spPr bwMode="auto">
          <a:xfrm>
            <a:off x="18458044" y="19369564"/>
            <a:ext cx="2785612" cy="1286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r>
              <a:rPr lang="en-US" sz="2000" i="1" dirty="0"/>
              <a:t>Camera view at Ambler Johnston Hall East-Wing location.</a:t>
            </a:r>
          </a:p>
        </p:txBody>
      </p:sp>
      <p:sp>
        <p:nvSpPr>
          <p:cNvPr id="15382" name="Text Box 22"/>
          <p:cNvSpPr txBox="1">
            <a:spLocks noChangeArrowheads="1"/>
          </p:cNvSpPr>
          <p:nvPr/>
        </p:nvSpPr>
        <p:spPr bwMode="auto">
          <a:xfrm>
            <a:off x="28025146" y="18200031"/>
            <a:ext cx="2630488" cy="1286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dirty="0"/>
              <a:t>Gender distribution among e-scooter riders.</a:t>
            </a:r>
          </a:p>
        </p:txBody>
      </p:sp>
      <p:pic>
        <p:nvPicPr>
          <p:cNvPr id="24" name="Picture 23" descr="A scooter parked on a sidewalk&#10;&#10;Description automatically generated with medium confidence">
            <a:extLst>
              <a:ext uri="{FF2B5EF4-FFF2-40B4-BE49-F238E27FC236}">
                <a16:creationId xmlns:a16="http://schemas.microsoft.com/office/drawing/2014/main" id="{10663220-A182-BE48-A0F0-E0B573B3E5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5052" y="17257819"/>
            <a:ext cx="6019179" cy="5672295"/>
          </a:xfrm>
          <a:prstGeom prst="rect">
            <a:avLst/>
          </a:prstGeom>
        </p:spPr>
      </p:pic>
      <p:sp>
        <p:nvSpPr>
          <p:cNvPr id="26" name="Text Box 22">
            <a:extLst>
              <a:ext uri="{FF2B5EF4-FFF2-40B4-BE49-F238E27FC236}">
                <a16:creationId xmlns:a16="http://schemas.microsoft.com/office/drawing/2014/main" id="{D7353B4D-84A0-434B-8700-560490B35C50}"/>
              </a:ext>
            </a:extLst>
          </p:cNvPr>
          <p:cNvSpPr txBox="1">
            <a:spLocks noChangeArrowheads="1"/>
          </p:cNvSpPr>
          <p:nvPr/>
        </p:nvSpPr>
        <p:spPr bwMode="auto">
          <a:xfrm>
            <a:off x="7700201" y="19486876"/>
            <a:ext cx="2471150" cy="1594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2000" i="1" dirty="0"/>
              <a:t>SPIN Electric scooter from actual deployment on VT campus</a:t>
            </a:r>
            <a:endParaRPr lang="en-AU" sz="2000" i="1" dirty="0"/>
          </a:p>
        </p:txBody>
      </p:sp>
      <p:pic>
        <p:nvPicPr>
          <p:cNvPr id="4" name="Picture 3" descr="Graphical user interface, application&#10;&#10;Description automatically generated">
            <a:extLst>
              <a:ext uri="{FF2B5EF4-FFF2-40B4-BE49-F238E27FC236}">
                <a16:creationId xmlns:a16="http://schemas.microsoft.com/office/drawing/2014/main" id="{A9EBAD1E-2425-884E-8F1D-225BF66D95CD}"/>
              </a:ext>
            </a:extLst>
          </p:cNvPr>
          <p:cNvPicPr>
            <a:picLocks noChangeAspect="1"/>
          </p:cNvPicPr>
          <p:nvPr/>
        </p:nvPicPr>
        <p:blipFill>
          <a:blip r:embed="rId3"/>
          <a:stretch>
            <a:fillRect/>
          </a:stretch>
        </p:blipFill>
        <p:spPr>
          <a:xfrm>
            <a:off x="12239082" y="26125253"/>
            <a:ext cx="8947944" cy="3733800"/>
          </a:xfrm>
          <a:prstGeom prst="rect">
            <a:avLst/>
          </a:prstGeom>
        </p:spPr>
      </p:pic>
      <p:pic>
        <p:nvPicPr>
          <p:cNvPr id="6" name="Picture 5">
            <a:extLst>
              <a:ext uri="{FF2B5EF4-FFF2-40B4-BE49-F238E27FC236}">
                <a16:creationId xmlns:a16="http://schemas.microsoft.com/office/drawing/2014/main" id="{D6CBA440-30BE-044C-BE04-E69E113C62E8}"/>
              </a:ext>
            </a:extLst>
          </p:cNvPr>
          <p:cNvPicPr>
            <a:picLocks noChangeAspect="1"/>
          </p:cNvPicPr>
          <p:nvPr/>
        </p:nvPicPr>
        <p:blipFill>
          <a:blip r:embed="rId4"/>
          <a:stretch>
            <a:fillRect/>
          </a:stretch>
        </p:blipFill>
        <p:spPr>
          <a:xfrm>
            <a:off x="15148305" y="22081734"/>
            <a:ext cx="6172469" cy="3587799"/>
          </a:xfrm>
          <a:prstGeom prst="rect">
            <a:avLst/>
          </a:prstGeom>
        </p:spPr>
      </p:pic>
      <p:pic>
        <p:nvPicPr>
          <p:cNvPr id="8" name="Picture 7">
            <a:extLst>
              <a:ext uri="{FF2B5EF4-FFF2-40B4-BE49-F238E27FC236}">
                <a16:creationId xmlns:a16="http://schemas.microsoft.com/office/drawing/2014/main" id="{04F9A57A-F508-B849-9FBF-AE6532D104AA}"/>
              </a:ext>
            </a:extLst>
          </p:cNvPr>
          <p:cNvPicPr>
            <a:picLocks noChangeAspect="1"/>
          </p:cNvPicPr>
          <p:nvPr/>
        </p:nvPicPr>
        <p:blipFill>
          <a:blip r:embed="rId5"/>
          <a:stretch>
            <a:fillRect/>
          </a:stretch>
        </p:blipFill>
        <p:spPr>
          <a:xfrm>
            <a:off x="12011508" y="18561920"/>
            <a:ext cx="6446536" cy="3064094"/>
          </a:xfrm>
          <a:prstGeom prst="rect">
            <a:avLst/>
          </a:prstGeom>
        </p:spPr>
      </p:pic>
      <p:pic>
        <p:nvPicPr>
          <p:cNvPr id="10" name="Picture 9">
            <a:extLst>
              <a:ext uri="{FF2B5EF4-FFF2-40B4-BE49-F238E27FC236}">
                <a16:creationId xmlns:a16="http://schemas.microsoft.com/office/drawing/2014/main" id="{3916E5F4-7EA9-EF42-9E12-829A4A21FF2C}"/>
              </a:ext>
            </a:extLst>
          </p:cNvPr>
          <p:cNvPicPr>
            <a:picLocks noChangeAspect="1"/>
          </p:cNvPicPr>
          <p:nvPr/>
        </p:nvPicPr>
        <p:blipFill>
          <a:blip r:embed="rId6"/>
          <a:stretch>
            <a:fillRect/>
          </a:stretch>
        </p:blipFill>
        <p:spPr>
          <a:xfrm>
            <a:off x="21901032" y="17046858"/>
            <a:ext cx="7611903" cy="3755741"/>
          </a:xfrm>
          <a:prstGeom prst="rect">
            <a:avLst/>
          </a:prstGeom>
        </p:spPr>
      </p:pic>
      <p:pic>
        <p:nvPicPr>
          <p:cNvPr id="12" name="Picture 11">
            <a:extLst>
              <a:ext uri="{FF2B5EF4-FFF2-40B4-BE49-F238E27FC236}">
                <a16:creationId xmlns:a16="http://schemas.microsoft.com/office/drawing/2014/main" id="{E29FD05D-F390-194F-8349-7D1F2886549B}"/>
              </a:ext>
            </a:extLst>
          </p:cNvPr>
          <p:cNvPicPr>
            <a:picLocks noChangeAspect="1"/>
          </p:cNvPicPr>
          <p:nvPr/>
        </p:nvPicPr>
        <p:blipFill>
          <a:blip r:embed="rId7"/>
          <a:stretch>
            <a:fillRect/>
          </a:stretch>
        </p:blipFill>
        <p:spPr>
          <a:xfrm>
            <a:off x="22817538" y="20934773"/>
            <a:ext cx="7503279" cy="3658777"/>
          </a:xfrm>
          <a:prstGeom prst="rect">
            <a:avLst/>
          </a:prstGeom>
        </p:spPr>
      </p:pic>
      <p:pic>
        <p:nvPicPr>
          <p:cNvPr id="14" name="Picture 13" descr="Chart, bar chart&#10;&#10;Description automatically generated">
            <a:extLst>
              <a:ext uri="{FF2B5EF4-FFF2-40B4-BE49-F238E27FC236}">
                <a16:creationId xmlns:a16="http://schemas.microsoft.com/office/drawing/2014/main" id="{6FC2BFF1-39A4-3744-B911-EADC4379E83A}"/>
              </a:ext>
            </a:extLst>
          </p:cNvPr>
          <p:cNvPicPr>
            <a:picLocks noChangeAspect="1"/>
          </p:cNvPicPr>
          <p:nvPr/>
        </p:nvPicPr>
        <p:blipFill>
          <a:blip r:embed="rId8"/>
          <a:stretch>
            <a:fillRect/>
          </a:stretch>
        </p:blipFill>
        <p:spPr>
          <a:xfrm>
            <a:off x="24421890" y="25669533"/>
            <a:ext cx="7704334" cy="2469338"/>
          </a:xfrm>
          <a:prstGeom prst="rect">
            <a:avLst/>
          </a:prstGeom>
        </p:spPr>
      </p:pic>
      <p:pic>
        <p:nvPicPr>
          <p:cNvPr id="18" name="Picture 17">
            <a:extLst>
              <a:ext uri="{FF2B5EF4-FFF2-40B4-BE49-F238E27FC236}">
                <a16:creationId xmlns:a16="http://schemas.microsoft.com/office/drawing/2014/main" id="{BFAD6A2F-9891-6B43-9D1B-B9C7557CA90A}"/>
              </a:ext>
            </a:extLst>
          </p:cNvPr>
          <p:cNvPicPr>
            <a:picLocks noChangeAspect="1"/>
          </p:cNvPicPr>
          <p:nvPr/>
        </p:nvPicPr>
        <p:blipFill>
          <a:blip r:embed="rId9"/>
          <a:stretch>
            <a:fillRect/>
          </a:stretch>
        </p:blipFill>
        <p:spPr>
          <a:xfrm>
            <a:off x="33429871" y="10213197"/>
            <a:ext cx="5297389" cy="3202758"/>
          </a:xfrm>
          <a:prstGeom prst="rect">
            <a:avLst/>
          </a:prstGeom>
        </p:spPr>
      </p:pic>
      <p:pic>
        <p:nvPicPr>
          <p:cNvPr id="20" name="Picture 19">
            <a:extLst>
              <a:ext uri="{FF2B5EF4-FFF2-40B4-BE49-F238E27FC236}">
                <a16:creationId xmlns:a16="http://schemas.microsoft.com/office/drawing/2014/main" id="{F77874D9-9918-4849-9951-51A45CE97BD3}"/>
              </a:ext>
            </a:extLst>
          </p:cNvPr>
          <p:cNvPicPr>
            <a:picLocks noChangeAspect="1"/>
          </p:cNvPicPr>
          <p:nvPr/>
        </p:nvPicPr>
        <p:blipFill>
          <a:blip r:embed="rId10"/>
          <a:stretch>
            <a:fillRect/>
          </a:stretch>
        </p:blipFill>
        <p:spPr>
          <a:xfrm>
            <a:off x="32937449" y="6512957"/>
            <a:ext cx="5963247" cy="3479800"/>
          </a:xfrm>
          <a:prstGeom prst="rect">
            <a:avLst/>
          </a:prstGeom>
        </p:spPr>
      </p:pic>
      <p:pic>
        <p:nvPicPr>
          <p:cNvPr id="22" name="Picture 21">
            <a:extLst>
              <a:ext uri="{FF2B5EF4-FFF2-40B4-BE49-F238E27FC236}">
                <a16:creationId xmlns:a16="http://schemas.microsoft.com/office/drawing/2014/main" id="{545FAF08-EC3D-284A-AE44-C1A707181232}"/>
              </a:ext>
            </a:extLst>
          </p:cNvPr>
          <p:cNvPicPr>
            <a:picLocks noChangeAspect="1"/>
          </p:cNvPicPr>
          <p:nvPr/>
        </p:nvPicPr>
        <p:blipFill>
          <a:blip r:embed="rId11"/>
          <a:stretch>
            <a:fillRect/>
          </a:stretch>
        </p:blipFill>
        <p:spPr>
          <a:xfrm>
            <a:off x="36391935" y="13337486"/>
            <a:ext cx="6194650" cy="3121714"/>
          </a:xfrm>
          <a:prstGeom prst="rect">
            <a:avLst/>
          </a:prstGeom>
        </p:spPr>
      </p:pic>
      <p:pic>
        <p:nvPicPr>
          <p:cNvPr id="27" name="Picture 26">
            <a:extLst>
              <a:ext uri="{FF2B5EF4-FFF2-40B4-BE49-F238E27FC236}">
                <a16:creationId xmlns:a16="http://schemas.microsoft.com/office/drawing/2014/main" id="{C5F8CE45-57FE-5141-B622-4FFAEE57F6D4}"/>
              </a:ext>
            </a:extLst>
          </p:cNvPr>
          <p:cNvPicPr>
            <a:picLocks noChangeAspect="1"/>
          </p:cNvPicPr>
          <p:nvPr/>
        </p:nvPicPr>
        <p:blipFill>
          <a:blip r:embed="rId12"/>
          <a:stretch>
            <a:fillRect/>
          </a:stretch>
        </p:blipFill>
        <p:spPr>
          <a:xfrm>
            <a:off x="36652200" y="16378857"/>
            <a:ext cx="6194650" cy="3642348"/>
          </a:xfrm>
          <a:prstGeom prst="rect">
            <a:avLst/>
          </a:prstGeom>
        </p:spPr>
      </p:pic>
      <p:sp>
        <p:nvSpPr>
          <p:cNvPr id="49" name="Text Box 22">
            <a:extLst>
              <a:ext uri="{FF2B5EF4-FFF2-40B4-BE49-F238E27FC236}">
                <a16:creationId xmlns:a16="http://schemas.microsoft.com/office/drawing/2014/main" id="{5FE5F6CA-123A-8F44-9FC7-85E73CB5878D}"/>
              </a:ext>
            </a:extLst>
          </p:cNvPr>
          <p:cNvSpPr txBox="1">
            <a:spLocks noChangeArrowheads="1"/>
          </p:cNvSpPr>
          <p:nvPr/>
        </p:nvSpPr>
        <p:spPr bwMode="auto">
          <a:xfrm>
            <a:off x="28025146" y="21148548"/>
            <a:ext cx="3505200" cy="979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dirty="0"/>
              <a:t>Helmet use </a:t>
            </a:r>
            <a:r>
              <a:rPr lang="en-AU" sz="2000" i="1" dirty="0" err="1"/>
              <a:t>behavior</a:t>
            </a:r>
            <a:r>
              <a:rPr lang="en-AU" sz="2000" i="1" dirty="0"/>
              <a:t> among e-scooter riders.</a:t>
            </a:r>
          </a:p>
        </p:txBody>
      </p:sp>
      <p:sp>
        <p:nvSpPr>
          <p:cNvPr id="52" name="Text Box 22">
            <a:extLst>
              <a:ext uri="{FF2B5EF4-FFF2-40B4-BE49-F238E27FC236}">
                <a16:creationId xmlns:a16="http://schemas.microsoft.com/office/drawing/2014/main" id="{9C14DAAE-396A-2B4E-8BC6-37FA6E110354}"/>
              </a:ext>
            </a:extLst>
          </p:cNvPr>
          <p:cNvSpPr txBox="1">
            <a:spLocks noChangeArrowheads="1"/>
          </p:cNvSpPr>
          <p:nvPr/>
        </p:nvSpPr>
        <p:spPr bwMode="auto">
          <a:xfrm>
            <a:off x="22851018" y="25910609"/>
            <a:ext cx="1988052" cy="221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dirty="0"/>
              <a:t>E-scooter rider unsafe riding </a:t>
            </a:r>
            <a:r>
              <a:rPr lang="en-AU" sz="2000" i="1" dirty="0" err="1"/>
              <a:t>behavior</a:t>
            </a:r>
            <a:r>
              <a:rPr lang="en-AU" sz="2000" i="1" dirty="0"/>
              <a:t> frequency counts.</a:t>
            </a:r>
          </a:p>
        </p:txBody>
      </p:sp>
      <p:sp>
        <p:nvSpPr>
          <p:cNvPr id="53" name="Rectangle 34">
            <a:extLst>
              <a:ext uri="{FF2B5EF4-FFF2-40B4-BE49-F238E27FC236}">
                <a16:creationId xmlns:a16="http://schemas.microsoft.com/office/drawing/2014/main" id="{0D9C3C80-E132-D442-9940-1FF15A83C256}"/>
              </a:ext>
            </a:extLst>
          </p:cNvPr>
          <p:cNvSpPr>
            <a:spLocks noChangeArrowheads="1"/>
          </p:cNvSpPr>
          <p:nvPr/>
        </p:nvSpPr>
        <p:spPr bwMode="auto">
          <a:xfrm>
            <a:off x="32904113" y="20767297"/>
            <a:ext cx="9829800" cy="62484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131F33"/>
                </a:solidFill>
              </a:rPr>
              <a:t>CONCLUSIONS</a:t>
            </a:r>
          </a:p>
          <a:p>
            <a:endParaRPr lang="en-US" sz="2800" dirty="0"/>
          </a:p>
          <a:p>
            <a:pPr marL="457200" indent="-457200">
              <a:buFont typeface="Arial" panose="020B0604020202020204" pitchFamily="34" charset="0"/>
              <a:buChar char="•"/>
            </a:pPr>
            <a:r>
              <a:rPr lang="en-US" sz="2800" dirty="0">
                <a:latin typeface="Georgia" charset="0"/>
                <a:cs typeface="Georgia" charset="0"/>
              </a:rPr>
              <a:t>E-scooters, when not appropriately ridden, can become a threat to other road users, especially pedestrians. </a:t>
            </a:r>
          </a:p>
          <a:p>
            <a:pPr marL="457200" indent="-457200">
              <a:buFont typeface="Arial" panose="020B0604020202020204" pitchFamily="34" charset="0"/>
              <a:buChar char="•"/>
            </a:pPr>
            <a:r>
              <a:rPr lang="en-US" sz="2800" dirty="0">
                <a:latin typeface="Georgia" charset="0"/>
                <a:cs typeface="Georgia" charset="0"/>
              </a:rPr>
              <a:t>E-scooter riders have the ability to adjust the operation rules they follow when traveling on different roadways.</a:t>
            </a:r>
          </a:p>
          <a:p>
            <a:pPr marL="457200" indent="-457200">
              <a:buFont typeface="Arial" panose="020B0604020202020204" pitchFamily="34" charset="0"/>
              <a:buChar char="•"/>
            </a:pPr>
            <a:r>
              <a:rPr lang="en-US" sz="2800" dirty="0">
                <a:latin typeface="Georgia" charset="0"/>
                <a:cs typeface="Georgia" charset="0"/>
              </a:rPr>
              <a:t>These results suggest that it might be safer for e-scooters to be operated on designated lanes, bike lanes, or roadways with a speed limit of 25 mph or less. </a:t>
            </a:r>
          </a:p>
          <a:p>
            <a:pPr marL="457200" indent="-457200">
              <a:buFont typeface="Arial" panose="020B0604020202020204" pitchFamily="34" charset="0"/>
              <a:buChar char="•"/>
            </a:pPr>
            <a:r>
              <a:rPr lang="en-US" sz="2800" dirty="0">
                <a:latin typeface="Georgia" charset="0"/>
                <a:cs typeface="Georgia" charset="0"/>
              </a:rPr>
              <a:t>On roadways with faster speed limits, additional countermeasures to separate e-scooter traffic from vehicles may be required. </a:t>
            </a:r>
          </a:p>
        </p:txBody>
      </p:sp>
      <p:pic>
        <p:nvPicPr>
          <p:cNvPr id="30" name="Picture 29">
            <a:extLst>
              <a:ext uri="{FF2B5EF4-FFF2-40B4-BE49-F238E27FC236}">
                <a16:creationId xmlns:a16="http://schemas.microsoft.com/office/drawing/2014/main" id="{8EC27827-1CFF-EE45-ACB6-917A4ACF0563}"/>
              </a:ext>
            </a:extLst>
          </p:cNvPr>
          <p:cNvPicPr>
            <a:picLocks noChangeAspect="1"/>
          </p:cNvPicPr>
          <p:nvPr/>
        </p:nvPicPr>
        <p:blipFill>
          <a:blip r:embed="rId13"/>
          <a:stretch>
            <a:fillRect/>
          </a:stretch>
        </p:blipFill>
        <p:spPr>
          <a:xfrm>
            <a:off x="24592757" y="28675652"/>
            <a:ext cx="7426979" cy="2977264"/>
          </a:xfrm>
          <a:prstGeom prst="rect">
            <a:avLst/>
          </a:prstGeom>
        </p:spPr>
      </p:pic>
      <p:sp>
        <p:nvSpPr>
          <p:cNvPr id="56" name="Text Box 22">
            <a:extLst>
              <a:ext uri="{FF2B5EF4-FFF2-40B4-BE49-F238E27FC236}">
                <a16:creationId xmlns:a16="http://schemas.microsoft.com/office/drawing/2014/main" id="{427389C6-FE68-6E46-B83E-615D09065244}"/>
              </a:ext>
            </a:extLst>
          </p:cNvPr>
          <p:cNvSpPr txBox="1">
            <a:spLocks noChangeArrowheads="1"/>
          </p:cNvSpPr>
          <p:nvPr/>
        </p:nvSpPr>
        <p:spPr bwMode="auto">
          <a:xfrm>
            <a:off x="22836731" y="28955192"/>
            <a:ext cx="1988052" cy="1902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dirty="0"/>
              <a:t>E-scooter rider riding location frequency count.</a:t>
            </a:r>
          </a:p>
        </p:txBody>
      </p:sp>
      <p:sp>
        <p:nvSpPr>
          <p:cNvPr id="57" name="Text Box 22">
            <a:extLst>
              <a:ext uri="{FF2B5EF4-FFF2-40B4-BE49-F238E27FC236}">
                <a16:creationId xmlns:a16="http://schemas.microsoft.com/office/drawing/2014/main" id="{F9E7BDAE-6BAC-3441-8474-EFE5DD29A6ED}"/>
              </a:ext>
            </a:extLst>
          </p:cNvPr>
          <p:cNvSpPr txBox="1">
            <a:spLocks noChangeArrowheads="1"/>
          </p:cNvSpPr>
          <p:nvPr/>
        </p:nvSpPr>
        <p:spPr bwMode="auto">
          <a:xfrm>
            <a:off x="38727260" y="6934621"/>
            <a:ext cx="2981016" cy="221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dirty="0"/>
              <a:t>Trend comparison by camera location between rider behaving like a cyclist and riding in bike lanes.</a:t>
            </a:r>
          </a:p>
        </p:txBody>
      </p:sp>
      <p:sp>
        <p:nvSpPr>
          <p:cNvPr id="58" name="Text Box 22">
            <a:extLst>
              <a:ext uri="{FF2B5EF4-FFF2-40B4-BE49-F238E27FC236}">
                <a16:creationId xmlns:a16="http://schemas.microsoft.com/office/drawing/2014/main" id="{567D4BE2-153A-4D47-B65B-1B85EA354AF4}"/>
              </a:ext>
            </a:extLst>
          </p:cNvPr>
          <p:cNvSpPr txBox="1">
            <a:spLocks noChangeArrowheads="1"/>
          </p:cNvSpPr>
          <p:nvPr/>
        </p:nvSpPr>
        <p:spPr bwMode="auto">
          <a:xfrm>
            <a:off x="38727260" y="10613059"/>
            <a:ext cx="2981015" cy="221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dirty="0"/>
              <a:t>Trend comparison by camera location between rider behaving like a pedestrian and riding on the sidewalk.</a:t>
            </a:r>
          </a:p>
        </p:txBody>
      </p:sp>
      <p:sp>
        <p:nvSpPr>
          <p:cNvPr id="59" name="Text Box 22">
            <a:extLst>
              <a:ext uri="{FF2B5EF4-FFF2-40B4-BE49-F238E27FC236}">
                <a16:creationId xmlns:a16="http://schemas.microsoft.com/office/drawing/2014/main" id="{76E673BD-081B-7D46-AD26-731D8E5382DA}"/>
              </a:ext>
            </a:extLst>
          </p:cNvPr>
          <p:cNvSpPr txBox="1">
            <a:spLocks noChangeArrowheads="1"/>
          </p:cNvSpPr>
          <p:nvPr/>
        </p:nvSpPr>
        <p:spPr bwMode="auto">
          <a:xfrm>
            <a:off x="34271386" y="14137058"/>
            <a:ext cx="2885864" cy="1286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dirty="0"/>
              <a:t>E-scooter rider interaction actor frequency count.</a:t>
            </a:r>
          </a:p>
        </p:txBody>
      </p:sp>
      <p:sp>
        <p:nvSpPr>
          <p:cNvPr id="60" name="Text Box 22">
            <a:extLst>
              <a:ext uri="{FF2B5EF4-FFF2-40B4-BE49-F238E27FC236}">
                <a16:creationId xmlns:a16="http://schemas.microsoft.com/office/drawing/2014/main" id="{1A7E258D-2DAF-5D4A-B531-74E012F8AD18}"/>
              </a:ext>
            </a:extLst>
          </p:cNvPr>
          <p:cNvSpPr txBox="1">
            <a:spLocks noChangeArrowheads="1"/>
          </p:cNvSpPr>
          <p:nvPr/>
        </p:nvSpPr>
        <p:spPr bwMode="auto">
          <a:xfrm>
            <a:off x="34271386" y="17121825"/>
            <a:ext cx="2657264" cy="1902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dirty="0"/>
              <a:t>E-scooter speed during interaction frequency count by interaction actor type.</a:t>
            </a:r>
          </a:p>
        </p:txBody>
      </p:sp>
      <p:pic>
        <p:nvPicPr>
          <p:cNvPr id="62" name="Picture 61">
            <a:extLst>
              <a:ext uri="{FF2B5EF4-FFF2-40B4-BE49-F238E27FC236}">
                <a16:creationId xmlns:a16="http://schemas.microsoft.com/office/drawing/2014/main" id="{181636C0-8C90-4C47-B718-C3ED4761A7E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632965" y="209391"/>
            <a:ext cx="6239185" cy="885964"/>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131F33"/>
      </a:dk1>
      <a:lt1>
        <a:srgbClr val="FFFFFF"/>
      </a:lt1>
      <a:dk2>
        <a:srgbClr val="DC4D3A"/>
      </a:dk2>
      <a:lt2>
        <a:srgbClr val="FAFAFA"/>
      </a:lt2>
      <a:accent1>
        <a:srgbClr val="131F33"/>
      </a:accent1>
      <a:accent2>
        <a:srgbClr val="DB4C3A"/>
      </a:accent2>
      <a:accent3>
        <a:srgbClr val="555555"/>
      </a:accent3>
      <a:accent4>
        <a:srgbClr val="888888"/>
      </a:accent4>
      <a:accent5>
        <a:srgbClr val="3D64A7"/>
      </a:accent5>
      <a:accent6>
        <a:srgbClr val="B23E2F"/>
      </a:accent6>
      <a:hlink>
        <a:srgbClr val="666666"/>
      </a:hlink>
      <a:folHlink>
        <a:srgbClr val="AAAA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410CA1B-542D-3244-B814-5E899E0E5892}" vid="{0D1DA440-3E1F-1243-A175-747014F56C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733</TotalTime>
  <Words>940</Words>
  <Application>Microsoft Macintosh PowerPoint</Application>
  <PresentationFormat>Custom</PresentationFormat>
  <Paragraphs>60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Georgia</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Robin Hong</dc:creator>
  <cp:keywords/>
  <dc:description/>
  <cp:lastModifiedBy>Robin Hong</cp:lastModifiedBy>
  <cp:revision>8</cp:revision>
  <cp:lastPrinted>2009-06-18T18:06:01Z</cp:lastPrinted>
  <dcterms:created xsi:type="dcterms:W3CDTF">2022-01-05T08:24:51Z</dcterms:created>
  <dcterms:modified xsi:type="dcterms:W3CDTF">2022-01-05T21:24:46Z</dcterms:modified>
  <cp:category/>
</cp:coreProperties>
</file>