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417" r:id="rId3"/>
    <p:sldId id="421" r:id="rId4"/>
    <p:sldId id="422" r:id="rId5"/>
    <p:sldId id="423" r:id="rId6"/>
    <p:sldId id="424" r:id="rId7"/>
    <p:sldId id="42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F20"/>
    <a:srgbClr val="C23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5" autoAdjust="0"/>
    <p:restoredTop sz="91194" autoAdjust="0"/>
  </p:normalViewPr>
  <p:slideViewPr>
    <p:cSldViewPr snapToGrid="0">
      <p:cViewPr varScale="1">
        <p:scale>
          <a:sx n="95" d="100"/>
          <a:sy n="95" d="100"/>
        </p:scale>
        <p:origin x="1188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76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EA37F-4F21-4032-BAB0-2B5E1108145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13E6E-F6FC-4128-BC66-7B134FDC6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72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3B5EB-0F4A-4A58-84E2-FF33F8595DE4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479EC-E5C8-4FB5-A510-8D6D2ACF3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8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479EC-E5C8-4FB5-A510-8D6D2ACF34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7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Queue: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479EC-E5C8-4FB5-A510-8D6D2ACF34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6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Queue: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479EC-E5C8-4FB5-A510-8D6D2ACF34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68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Queue: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479EC-E5C8-4FB5-A510-8D6D2ACF34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1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Queue: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479EC-E5C8-4FB5-A510-8D6D2ACF34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09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Queue: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479EC-E5C8-4FB5-A510-8D6D2ACF34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Queue: delay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479EC-E5C8-4FB5-A510-8D6D2ACF34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8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C23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6CAF4-6721-4116-A716-8F121BE401AB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Reza Akhavian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9" y="6426695"/>
            <a:ext cx="1922702" cy="38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0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34BCB-C6B7-4ED0-A51E-7638E11FF12A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Reza Akhavian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3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9F0A-786B-40B4-B801-6B89AB7EA801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Reza Akhavian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45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A8AB5-0907-4DF9-A20C-EA6F3355955D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Footlight MT Light" panose="0204060206030A020304" pitchFamily="18" charset="0"/>
              </a:defRPr>
            </a:lvl1pPr>
          </a:lstStyle>
          <a:p>
            <a:r>
              <a:rPr lang="en-US" dirty="0"/>
              <a:t>Dr. Reza Akhavian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Footlight MT Light" panose="0204060206030A020304" pitchFamily="18" charset="0"/>
              </a:defRPr>
            </a:lvl1pPr>
          </a:lstStyle>
          <a:p>
            <a:fld id="{629637A9-119A-49DA-BD12-AAC58B377D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FDB2-5FA0-4277-93E5-4073C7A10C22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Reza Akhavian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37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AE29-EAF7-4E4C-A8B6-1EDB76864530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Reza Akhavian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6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B8BA-B068-4FE9-8483-C56AF197508A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Reza Akhavian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0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85ABE-73B5-4120-B30F-541F459483C3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Reza Akhavian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3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FDA7-8DBB-40DF-93D1-A2A8BA027388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Dr. Reza Akhavian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5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764B0F-9316-4EEF-A068-4666A1A9EDB3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Dr. Reza Akhavian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2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2D50-80EA-4789-AC1C-E4D7B9B2E56C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Reza Akhavian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04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C23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2354" y="37222"/>
            <a:ext cx="10058400" cy="11353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2354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0B5BCC-988E-43A8-BA07-41E8C8078181}" type="datetime1">
              <a:rPr lang="en-US" smtClean="0"/>
              <a:t>4/19/2023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Dr. Reza Akhavian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68606" y="1172581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9" y="6426695"/>
            <a:ext cx="1922702" cy="38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9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956907"/>
            <a:ext cx="10058400" cy="356616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231F20"/>
                </a:solidFill>
              </a:rPr>
              <a:t>San Diego State University</a:t>
            </a:r>
            <a:br>
              <a:rPr lang="en-US" sz="2800" b="1" dirty="0">
                <a:solidFill>
                  <a:srgbClr val="231F20"/>
                </a:solidFill>
              </a:rPr>
            </a:br>
            <a:r>
              <a:rPr lang="en-US" sz="2800" b="1" dirty="0">
                <a:solidFill>
                  <a:srgbClr val="231F20"/>
                </a:solidFill>
              </a:rPr>
              <a:t>College of Engineering</a:t>
            </a:r>
            <a:br>
              <a:rPr lang="en-US" sz="2800" b="1" dirty="0">
                <a:solidFill>
                  <a:srgbClr val="231F20"/>
                </a:solidFill>
              </a:rPr>
            </a:br>
            <a:r>
              <a:rPr lang="en-US" sz="2800" b="1" dirty="0">
                <a:solidFill>
                  <a:srgbClr val="231F20"/>
                </a:solidFill>
              </a:rPr>
              <a:t>Department of Civil, Construction, and Environmental Engineering</a:t>
            </a:r>
            <a:br>
              <a:rPr lang="en-US" sz="2800" b="1" dirty="0">
                <a:solidFill>
                  <a:srgbClr val="231F20"/>
                </a:solidFill>
              </a:rPr>
            </a:br>
            <a:endParaRPr lang="en-US" sz="2800" dirty="0">
              <a:solidFill>
                <a:srgbClr val="231F2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9520" y="4596482"/>
            <a:ext cx="9834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31F20"/>
                </a:solidFill>
                <a:latin typeface="+mj-lt"/>
              </a:rPr>
              <a:t>CON E 652 – Work zone Safety with Wearable Sensors</a:t>
            </a:r>
          </a:p>
          <a:p>
            <a:r>
              <a:rPr lang="en-US" sz="2800" dirty="0">
                <a:solidFill>
                  <a:srgbClr val="231F20"/>
                </a:solidFill>
                <a:latin typeface="+mj-lt"/>
              </a:rPr>
              <a:t>Dr. Reza Akhavian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46" y="418856"/>
            <a:ext cx="2089068" cy="235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50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54" y="37222"/>
            <a:ext cx="11068412" cy="11353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31F20"/>
                </a:solidFill>
              </a:rPr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231F20"/>
                </a:solidFill>
                <a:latin typeface="+mn-lt"/>
                <a:cs typeface="Times New Roman" panose="02020603050405020304" pitchFamily="18" charset="0"/>
              </a:rPr>
              <a:t>Dr. Reza Akhavian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b="1" smtClean="0">
                <a:solidFill>
                  <a:srgbClr val="231F20"/>
                </a:solidFill>
                <a:latin typeface="Calibri "/>
              </a:rPr>
              <a:t>2</a:t>
            </a:fld>
            <a:endParaRPr lang="en-US" b="1" dirty="0">
              <a:solidFill>
                <a:srgbClr val="231F20"/>
              </a:solidFill>
              <a:latin typeface="Calibri 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B0AB17-D5FD-4D78-BE72-0AFE637840A0}"/>
              </a:ext>
            </a:extLst>
          </p:cNvPr>
          <p:cNvSpPr txBox="1">
            <a:spLocks/>
          </p:cNvSpPr>
          <p:nvPr/>
        </p:nvSpPr>
        <p:spPr>
          <a:xfrm>
            <a:off x="469725" y="1481203"/>
            <a:ext cx="10941485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zone construction workers are exposed to both internal and external safety risks. 	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risks refer to potential injuries as a result of ergonomic hazards, whereas external risks concern the possibility of accidents with oncoming vehicles.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Injuries due to improper or prolonged use of hand tools are examples of internal or ergonomic risks and motor vehicles speeding towards or near work zones illustrate possible external risks.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/>
            </a:pPr>
            <a:endParaRPr lang="en-US" i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32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54" y="37222"/>
            <a:ext cx="11068412" cy="11353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31F20"/>
                </a:solidFill>
              </a:rPr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231F20"/>
                </a:solidFill>
                <a:latin typeface="+mn-lt"/>
                <a:cs typeface="Times New Roman" panose="02020603050405020304" pitchFamily="18" charset="0"/>
              </a:rPr>
              <a:t>Dr. Reza Akhavian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b="1" smtClean="0">
                <a:solidFill>
                  <a:srgbClr val="231F20"/>
                </a:solidFill>
                <a:latin typeface="Calibri "/>
              </a:rPr>
              <a:t>3</a:t>
            </a:fld>
            <a:endParaRPr lang="en-US" b="1" dirty="0">
              <a:solidFill>
                <a:srgbClr val="231F20"/>
              </a:solidFill>
              <a:latin typeface="Calibri 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B0AB17-D5FD-4D78-BE72-0AFE637840A0}"/>
              </a:ext>
            </a:extLst>
          </p:cNvPr>
          <p:cNvSpPr txBox="1">
            <a:spLocks/>
          </p:cNvSpPr>
          <p:nvPr/>
        </p:nvSpPr>
        <p:spPr>
          <a:xfrm>
            <a:off x="469725" y="1481203"/>
            <a:ext cx="10941485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6032" indent="-256032" algn="l" defTabSz="914400" rtl="0" eaLnBrk="1" latinLnBrk="0" hangingPunct="1">
              <a:spcBef>
                <a:spcPts val="1500"/>
              </a:spcBef>
              <a:buClr>
                <a:srgbClr val="007FA3"/>
              </a:buClr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ts val="300"/>
              </a:spcBef>
              <a:buClr>
                <a:srgbClr val="007FA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Informed by the statistics of workers’ safety issues in work zones and inspired by recent advancements in pervasive sensing devices and computing powers, this project aimed at developing a holistic approach to recognize a hazard and inform workers to respond in time. 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 this goal, a smartphone application was developed to detect internal and external risks and alert exposed workers.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integrated system that captures signals from the smartphone sensors as well as cameras installed on the road leading to the work zone. </a:t>
            </a:r>
          </a:p>
          <a:p>
            <a:pPr lvl="0">
              <a:spcBef>
                <a:spcPts val="0"/>
              </a:spcBef>
              <a:spcAft>
                <a:spcPts val="1800"/>
              </a:spcAft>
              <a:buFont typeface="Arial"/>
              <a:buChar char="•"/>
              <a:defRPr/>
            </a:pPr>
            <a:endParaRPr lang="en-US" i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59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54" y="37222"/>
            <a:ext cx="11068412" cy="11353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31F20"/>
                </a:solidFill>
              </a:rPr>
              <a:t>Methodology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231F20"/>
                </a:solidFill>
                <a:latin typeface="+mn-lt"/>
                <a:cs typeface="Times New Roman" panose="02020603050405020304" pitchFamily="18" charset="0"/>
              </a:rPr>
              <a:t>Dr. Reza Akhavian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b="1" smtClean="0">
                <a:solidFill>
                  <a:srgbClr val="231F20"/>
                </a:solidFill>
                <a:latin typeface="Calibri "/>
              </a:rPr>
              <a:t>4</a:t>
            </a:fld>
            <a:endParaRPr lang="en-US" b="1" dirty="0">
              <a:solidFill>
                <a:srgbClr val="231F20"/>
              </a:solidFill>
              <a:latin typeface="Calibri 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852F8E80-2E7A-49B6-A055-AC672FB328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69" y="1401744"/>
            <a:ext cx="7168661" cy="48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3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54" y="37222"/>
            <a:ext cx="11068412" cy="11353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31F20"/>
                </a:solidFill>
              </a:rPr>
              <a:t>Data Collection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231F20"/>
                </a:solidFill>
                <a:latin typeface="+mn-lt"/>
                <a:cs typeface="Times New Roman" panose="02020603050405020304" pitchFamily="18" charset="0"/>
              </a:rPr>
              <a:t>Dr. Reza Akhavian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b="1" smtClean="0">
                <a:solidFill>
                  <a:srgbClr val="231F20"/>
                </a:solidFill>
                <a:latin typeface="Calibri "/>
              </a:rPr>
              <a:t>5</a:t>
            </a:fld>
            <a:endParaRPr lang="en-US" b="1" dirty="0">
              <a:solidFill>
                <a:srgbClr val="231F20"/>
              </a:solidFill>
              <a:latin typeface="Calibri "/>
            </a:endParaRPr>
          </a:p>
        </p:txBody>
      </p:sp>
      <p:pic>
        <p:nvPicPr>
          <p:cNvPr id="7" name="Picture 6" descr="Picture of the construction worker with a smartphone strapped to both arms. ">
            <a:extLst>
              <a:ext uri="{FF2B5EF4-FFF2-40B4-BE49-F238E27FC236}">
                <a16:creationId xmlns:a16="http://schemas.microsoft.com/office/drawing/2014/main" id="{B75A294A-BAE9-4AA4-A35A-556C4D145A1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48" y="1373802"/>
            <a:ext cx="2086610" cy="4403090"/>
          </a:xfrm>
          <a:prstGeom prst="rect">
            <a:avLst/>
          </a:prstGeom>
          <a:noFill/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5FF3D3F-35AC-41C8-B503-61FDCFF424E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114479" y="1373802"/>
            <a:ext cx="2379349" cy="1434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Photo of the two jackhammers used by the worker. ">
            <a:extLst>
              <a:ext uri="{FF2B5EF4-FFF2-40B4-BE49-F238E27FC236}">
                <a16:creationId xmlns:a16="http://schemas.microsoft.com/office/drawing/2014/main" id="{8390D9C2-D701-4FF6-B6B4-9D26D1C8560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35" y="3009354"/>
            <a:ext cx="2877820" cy="2916555"/>
          </a:xfrm>
          <a:prstGeom prst="rect">
            <a:avLst/>
          </a:prstGeom>
          <a:noFill/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C7F0D11-6C2D-4E8B-8737-9F8AB86ED270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49" y="1311132"/>
            <a:ext cx="3186951" cy="452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49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54" y="37222"/>
            <a:ext cx="11068412" cy="11353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31F20"/>
                </a:solidFill>
              </a:rPr>
              <a:t>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231F20"/>
                </a:solidFill>
                <a:latin typeface="+mn-lt"/>
                <a:cs typeface="Times New Roman" panose="02020603050405020304" pitchFamily="18" charset="0"/>
              </a:rPr>
              <a:t>Dr. Reza Akhavian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b="1" smtClean="0">
                <a:solidFill>
                  <a:srgbClr val="231F20"/>
                </a:solidFill>
                <a:latin typeface="Calibri "/>
              </a:rPr>
              <a:t>6</a:t>
            </a:fld>
            <a:endParaRPr lang="en-US" b="1" dirty="0">
              <a:solidFill>
                <a:srgbClr val="231F20"/>
              </a:solidFill>
              <a:latin typeface="Calibri "/>
            </a:endParaRPr>
          </a:p>
        </p:txBody>
      </p:sp>
      <p:pic>
        <p:nvPicPr>
          <p:cNvPr id="11" name="Picture 10" descr="Application GUI screen, showing the X, Y, and Z axes, the Timer, Risk Level, and Start, restart, stop options. The check cars option is also shown on the GUI.&#10;">
            <a:extLst>
              <a:ext uri="{FF2B5EF4-FFF2-40B4-BE49-F238E27FC236}">
                <a16:creationId xmlns:a16="http://schemas.microsoft.com/office/drawing/2014/main" id="{28DB0F29-DCDD-4706-94A6-5909484BE5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69" y="1314159"/>
            <a:ext cx="2620934" cy="4825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33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54" y="37222"/>
            <a:ext cx="11068412" cy="11353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31F20"/>
                </a:solidFill>
              </a:rPr>
              <a:t>Results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rgbClr val="231F20"/>
                </a:solidFill>
                <a:latin typeface="+mn-lt"/>
                <a:cs typeface="Times New Roman" panose="02020603050405020304" pitchFamily="18" charset="0"/>
              </a:rPr>
              <a:t>Dr. Reza Akhavian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b="1" smtClean="0">
                <a:solidFill>
                  <a:srgbClr val="231F20"/>
                </a:solidFill>
                <a:latin typeface="Calibri "/>
              </a:rPr>
              <a:t>7</a:t>
            </a:fld>
            <a:endParaRPr lang="en-US" b="1" dirty="0">
              <a:solidFill>
                <a:srgbClr val="231F20"/>
              </a:solidFill>
              <a:latin typeface="Calibri 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7237102-53C2-414C-B8D6-90AE0F288A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467280"/>
                  </p:ext>
                </p:extLst>
              </p:nvPr>
            </p:nvGraphicFramePr>
            <p:xfrm>
              <a:off x="1740718" y="1830462"/>
              <a:ext cx="8815752" cy="3435357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2861895">
                      <a:extLst>
                        <a:ext uri="{9D8B030D-6E8A-4147-A177-3AD203B41FA5}">
                          <a16:colId xmlns:a16="http://schemas.microsoft.com/office/drawing/2014/main" val="102868785"/>
                        </a:ext>
                      </a:extLst>
                    </a:gridCol>
                    <a:gridCol w="1928220">
                      <a:extLst>
                        <a:ext uri="{9D8B030D-6E8A-4147-A177-3AD203B41FA5}">
                          <a16:colId xmlns:a16="http://schemas.microsoft.com/office/drawing/2014/main" val="1469527127"/>
                        </a:ext>
                      </a:extLst>
                    </a:gridCol>
                    <a:gridCol w="1928220">
                      <a:extLst>
                        <a:ext uri="{9D8B030D-6E8A-4147-A177-3AD203B41FA5}">
                          <a16:colId xmlns:a16="http://schemas.microsoft.com/office/drawing/2014/main" val="1007116657"/>
                        </a:ext>
                      </a:extLst>
                    </a:gridCol>
                    <a:gridCol w="2097417">
                      <a:extLst>
                        <a:ext uri="{9D8B030D-6E8A-4147-A177-3AD203B41FA5}">
                          <a16:colId xmlns:a16="http://schemas.microsoft.com/office/drawing/2014/main" val="1264093498"/>
                        </a:ext>
                      </a:extLst>
                    </a:gridCol>
                  </a:tblGrid>
                  <a:tr h="9801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Activity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Tool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Duration (minutes)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𝒉𝒗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𝒓𝒎𝒔</m:t>
                                  </m:r>
                                  <m:r>
                                    <a:rPr lang="en-US" sz="2400" b="1" i="1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 (m/s</a:t>
                          </a:r>
                          <a:r>
                            <a:rPr lang="en-US" sz="2400" b="1" baseline="30000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CCC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4307410"/>
                      </a:ext>
                    </a:extLst>
                  </a:tr>
                  <a:tr h="49104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Break Concrete Slab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TE 1000 AVR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58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5.99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04477105"/>
                      </a:ext>
                    </a:extLst>
                  </a:tr>
                  <a:tr h="49104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Rest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3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1313126"/>
                      </a:ext>
                    </a:extLst>
                  </a:tr>
                  <a:tr h="49104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Break Concrete Slab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TE 1000 AVR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5.99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7583467"/>
                      </a:ext>
                    </a:extLst>
                  </a:tr>
                  <a:tr h="49104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Switching Tool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35252556"/>
                      </a:ext>
                    </a:extLst>
                  </a:tr>
                  <a:tr h="49104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Break Concrete Slab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HM1203C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0.98</a:t>
                          </a:r>
                          <a:endParaRPr lang="en-US" sz="3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13907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D7237102-53C2-414C-B8D6-90AE0F288A1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467280"/>
                  </p:ext>
                </p:extLst>
              </p:nvPr>
            </p:nvGraphicFramePr>
            <p:xfrm>
              <a:off x="1740718" y="1830462"/>
              <a:ext cx="8815752" cy="3435357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2861895">
                      <a:extLst>
                        <a:ext uri="{9D8B030D-6E8A-4147-A177-3AD203B41FA5}">
                          <a16:colId xmlns:a16="http://schemas.microsoft.com/office/drawing/2014/main" val="102868785"/>
                        </a:ext>
                      </a:extLst>
                    </a:gridCol>
                    <a:gridCol w="1928220">
                      <a:extLst>
                        <a:ext uri="{9D8B030D-6E8A-4147-A177-3AD203B41FA5}">
                          <a16:colId xmlns:a16="http://schemas.microsoft.com/office/drawing/2014/main" val="1469527127"/>
                        </a:ext>
                      </a:extLst>
                    </a:gridCol>
                    <a:gridCol w="1928220">
                      <a:extLst>
                        <a:ext uri="{9D8B030D-6E8A-4147-A177-3AD203B41FA5}">
                          <a16:colId xmlns:a16="http://schemas.microsoft.com/office/drawing/2014/main" val="1007116657"/>
                        </a:ext>
                      </a:extLst>
                    </a:gridCol>
                    <a:gridCol w="2097417">
                      <a:extLst>
                        <a:ext uri="{9D8B030D-6E8A-4147-A177-3AD203B41FA5}">
                          <a16:colId xmlns:a16="http://schemas.microsoft.com/office/drawing/2014/main" val="1264093498"/>
                        </a:ext>
                      </a:extLst>
                    </a:gridCol>
                  </a:tblGrid>
                  <a:tr h="98014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Activity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Tool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 b="1"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Duration (minutes)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C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4610" marR="5461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20930" t="-621" r="-581" b="-2590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4307410"/>
                      </a:ext>
                    </a:extLst>
                  </a:tr>
                  <a:tr h="49104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Break Concrete Slab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TE 1000 AVR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58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5.99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04477105"/>
                      </a:ext>
                    </a:extLst>
                  </a:tr>
                  <a:tr h="49104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Rest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3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15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11313126"/>
                      </a:ext>
                    </a:extLst>
                  </a:tr>
                  <a:tr h="49104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Break Concrete Slab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TE 1000 AVR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25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5.99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67583467"/>
                      </a:ext>
                    </a:extLst>
                  </a:tr>
                  <a:tr h="49104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Switching Tool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35252556"/>
                      </a:ext>
                    </a:extLst>
                  </a:tr>
                  <a:tr h="49104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Break Concrete Slab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HM1203C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en-US" sz="360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a:t>0.98</a:t>
                          </a:r>
                          <a:endParaRPr lang="en-US" sz="3600" dirty="0">
                            <a:effectLst/>
                            <a:latin typeface="Times New Roman" panose="02020603050405020304" pitchFamily="18" charset="0"/>
                            <a:ea typeface="MS Mincho" panose="02020609040205080304" pitchFamily="49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54610" marR="5461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913907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850501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0000"/>
      </a:accent1>
      <a:accent2>
        <a:srgbClr val="C70C2B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13211</TotalTime>
  <Words>300</Words>
  <Application>Microsoft Office PowerPoint</Application>
  <PresentationFormat>Widescreen</PresentationFormat>
  <Paragraphs>64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MS Mincho</vt:lpstr>
      <vt:lpstr>Arial</vt:lpstr>
      <vt:lpstr>Calibri</vt:lpstr>
      <vt:lpstr>Calibri </vt:lpstr>
      <vt:lpstr>Calibri Light</vt:lpstr>
      <vt:lpstr>Cambria Math</vt:lpstr>
      <vt:lpstr>Footlight MT Light</vt:lpstr>
      <vt:lpstr>Times New Roman</vt:lpstr>
      <vt:lpstr>Retrospect</vt:lpstr>
      <vt:lpstr>San Diego State University College of Engineering Department of Civil, Construction, and Environmental Engineering </vt:lpstr>
      <vt:lpstr>Introduction</vt:lpstr>
      <vt:lpstr>Introduction</vt:lpstr>
      <vt:lpstr>Methodology</vt:lpstr>
      <vt:lpstr>Data Collection</vt:lpstr>
      <vt:lpstr>Results</vt:lpstr>
      <vt:lpstr>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SDSU</dc:title>
  <dc:creator>Reza Akhavian</dc:creator>
  <cp:lastModifiedBy>Reza Akhavian</cp:lastModifiedBy>
  <cp:revision>652</cp:revision>
  <cp:lastPrinted>2015-09-28T19:53:39Z</cp:lastPrinted>
  <dcterms:created xsi:type="dcterms:W3CDTF">2015-06-24T03:36:47Z</dcterms:created>
  <dcterms:modified xsi:type="dcterms:W3CDTF">2023-04-19T16:03:50Z</dcterms:modified>
</cp:coreProperties>
</file>