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336" r:id="rId5"/>
    <p:sldId id="256" r:id="rId6"/>
    <p:sldId id="328" r:id="rId7"/>
    <p:sldId id="364" r:id="rId8"/>
    <p:sldId id="374" r:id="rId9"/>
    <p:sldId id="365" r:id="rId10"/>
    <p:sldId id="406" r:id="rId11"/>
    <p:sldId id="375" r:id="rId12"/>
    <p:sldId id="366" r:id="rId13"/>
    <p:sldId id="376" r:id="rId14"/>
    <p:sldId id="377" r:id="rId15"/>
    <p:sldId id="379" r:id="rId16"/>
    <p:sldId id="381" r:id="rId17"/>
    <p:sldId id="390" r:id="rId18"/>
    <p:sldId id="391" r:id="rId19"/>
    <p:sldId id="392" r:id="rId20"/>
    <p:sldId id="394" r:id="rId21"/>
    <p:sldId id="383" r:id="rId22"/>
    <p:sldId id="371" r:id="rId23"/>
    <p:sldId id="369" r:id="rId24"/>
    <p:sldId id="384" r:id="rId25"/>
    <p:sldId id="385" r:id="rId26"/>
    <p:sldId id="386" r:id="rId27"/>
    <p:sldId id="396" r:id="rId28"/>
    <p:sldId id="395" r:id="rId29"/>
    <p:sldId id="397" r:id="rId30"/>
    <p:sldId id="399" r:id="rId31"/>
    <p:sldId id="398" r:id="rId32"/>
    <p:sldId id="400" r:id="rId33"/>
    <p:sldId id="401" r:id="rId34"/>
    <p:sldId id="402" r:id="rId35"/>
    <p:sldId id="387" r:id="rId36"/>
    <p:sldId id="405" r:id="rId37"/>
    <p:sldId id="373" r:id="rId38"/>
    <p:sldId id="33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573" autoAdjust="0"/>
  </p:normalViewPr>
  <p:slideViewPr>
    <p:cSldViewPr snapToGrid="0">
      <p:cViewPr varScale="1">
        <p:scale>
          <a:sx n="73" d="100"/>
          <a:sy n="73" d="100"/>
        </p:scale>
        <p:origin x="9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1CE5B-B8CC-4CBE-B270-26836CA2E817}" type="doc">
      <dgm:prSet loTypeId="urn:microsoft.com/office/officeart/2005/8/layout/bList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C1A284F9-8839-44ED-B977-7D2707FFB0C6}">
      <dgm:prSet phldrT="[Text]"/>
      <dgm:spPr/>
      <dgm:t>
        <a:bodyPr/>
        <a:lstStyle/>
        <a:p>
          <a:r>
            <a:rPr lang="en-US" b="0" dirty="0">
              <a:solidFill>
                <a:schemeClr val="accent1"/>
              </a:solidFill>
            </a:rPr>
            <a:t>Hospital Data</a:t>
          </a:r>
        </a:p>
      </dgm:t>
    </dgm:pt>
    <dgm:pt modelId="{59D38A02-56E4-451D-BC79-984C7123DD24}" type="parTrans" cxnId="{34C303B1-AC34-4D6E-8310-9E19B6A9056A}">
      <dgm:prSet/>
      <dgm:spPr/>
      <dgm:t>
        <a:bodyPr/>
        <a:lstStyle/>
        <a:p>
          <a:endParaRPr lang="en-US"/>
        </a:p>
      </dgm:t>
    </dgm:pt>
    <dgm:pt modelId="{72819D73-8903-4A40-BFC4-D4ABC561A643}" type="sibTrans" cxnId="{34C303B1-AC34-4D6E-8310-9E19B6A9056A}">
      <dgm:prSet/>
      <dgm:spPr/>
      <dgm:t>
        <a:bodyPr/>
        <a:lstStyle/>
        <a:p>
          <a:endParaRPr lang="en-US"/>
        </a:p>
      </dgm:t>
    </dgm:pt>
    <dgm:pt modelId="{F21B945C-C60E-4E51-BE1B-0336D996E7A0}">
      <dgm:prSet phldrT="[Text]" custT="1"/>
      <dgm:spPr/>
      <dgm:t>
        <a:bodyPr/>
        <a:lstStyle/>
        <a:p>
          <a:r>
            <a:rPr lang="en-US" sz="2000" dirty="0">
              <a:solidFill>
                <a:schemeClr val="accent3"/>
              </a:solidFill>
            </a:rPr>
            <a:t>The hospital emergency room patient records were obtained from Dell Seton Medical Center at the University of Texas.  </a:t>
          </a:r>
        </a:p>
      </dgm:t>
    </dgm:pt>
    <dgm:pt modelId="{A66CA94A-A191-4AAD-B870-CA504C3EAB4E}" type="parTrans" cxnId="{EDD336D4-F262-4D63-834A-F3DD6D3325CC}">
      <dgm:prSet/>
      <dgm:spPr/>
      <dgm:t>
        <a:bodyPr/>
        <a:lstStyle/>
        <a:p>
          <a:endParaRPr lang="en-US"/>
        </a:p>
      </dgm:t>
    </dgm:pt>
    <dgm:pt modelId="{0CAC2163-786F-4C8B-A35C-FDA1354DB581}" type="sibTrans" cxnId="{EDD336D4-F262-4D63-834A-F3DD6D3325CC}">
      <dgm:prSet/>
      <dgm:spPr/>
      <dgm:t>
        <a:bodyPr/>
        <a:lstStyle/>
        <a:p>
          <a:endParaRPr lang="en-US"/>
        </a:p>
      </dgm:t>
    </dgm:pt>
    <dgm:pt modelId="{4C7145F7-58CF-4753-9368-17001BC377D9}">
      <dgm:prSet phldrT="[Text]"/>
      <dgm:spPr/>
      <dgm:t>
        <a:bodyPr/>
        <a:lstStyle/>
        <a:p>
          <a:r>
            <a:rPr lang="en-US" b="0" dirty="0">
              <a:solidFill>
                <a:schemeClr val="accent1"/>
              </a:solidFill>
            </a:rPr>
            <a:t>TxDOT CRIS Data</a:t>
          </a:r>
        </a:p>
      </dgm:t>
    </dgm:pt>
    <dgm:pt modelId="{5E5628B5-4776-447C-9893-DCDE68BD8FC6}" type="parTrans" cxnId="{40B303E2-5663-4148-BE6F-3C1D109B763D}">
      <dgm:prSet/>
      <dgm:spPr/>
      <dgm:t>
        <a:bodyPr/>
        <a:lstStyle/>
        <a:p>
          <a:endParaRPr lang="en-US"/>
        </a:p>
      </dgm:t>
    </dgm:pt>
    <dgm:pt modelId="{F9AC548E-8398-45A7-9809-68AE0269A13E}" type="sibTrans" cxnId="{40B303E2-5663-4148-BE6F-3C1D109B763D}">
      <dgm:prSet/>
      <dgm:spPr/>
      <dgm:t>
        <a:bodyPr/>
        <a:lstStyle/>
        <a:p>
          <a:endParaRPr lang="en-US"/>
        </a:p>
      </dgm:t>
    </dgm:pt>
    <dgm:pt modelId="{202BE212-ADDD-4DEC-BD35-08AE1D4A4D31}">
      <dgm:prSet phldrT="[Text]" custT="1"/>
      <dgm:spPr/>
      <dgm:t>
        <a:bodyPr/>
        <a:lstStyle/>
        <a:p>
          <a:r>
            <a:rPr lang="en-US" sz="2000" dirty="0">
              <a:solidFill>
                <a:schemeClr val="accent3"/>
              </a:solidFill>
            </a:rPr>
            <a:t>A total of 2,195 crash records were available for analysis, including crashes involving bicycle, pedestrian, or motorized conveyance.</a:t>
          </a:r>
        </a:p>
      </dgm:t>
    </dgm:pt>
    <dgm:pt modelId="{C6705F3F-B539-4ED0-B2EA-56CB230130D3}" type="parTrans" cxnId="{1CEDE743-68D1-4868-8C50-3FC04FCA93D4}">
      <dgm:prSet/>
      <dgm:spPr/>
      <dgm:t>
        <a:bodyPr/>
        <a:lstStyle/>
        <a:p>
          <a:endParaRPr lang="en-US"/>
        </a:p>
      </dgm:t>
    </dgm:pt>
    <dgm:pt modelId="{0A9E7F90-0D92-45E2-BC9A-690ECB6640E2}" type="sibTrans" cxnId="{1CEDE743-68D1-4868-8C50-3FC04FCA93D4}">
      <dgm:prSet/>
      <dgm:spPr/>
      <dgm:t>
        <a:bodyPr/>
        <a:lstStyle/>
        <a:p>
          <a:endParaRPr lang="en-US"/>
        </a:p>
      </dgm:t>
    </dgm:pt>
    <dgm:pt modelId="{CAD7278D-6740-4483-A934-927A8137CFBC}">
      <dgm:prSet phldrT="[Text]"/>
      <dgm:spPr/>
      <dgm:t>
        <a:bodyPr/>
        <a:lstStyle/>
        <a:p>
          <a:r>
            <a:rPr lang="en-US" b="0" dirty="0">
              <a:solidFill>
                <a:schemeClr val="accent1"/>
              </a:solidFill>
            </a:rPr>
            <a:t>Field Data</a:t>
          </a:r>
        </a:p>
      </dgm:t>
    </dgm:pt>
    <dgm:pt modelId="{432D1876-CD3A-4CEE-AA47-15899471B363}" type="parTrans" cxnId="{455A9AC4-B241-4B0D-AE75-92E3206949AF}">
      <dgm:prSet/>
      <dgm:spPr/>
      <dgm:t>
        <a:bodyPr/>
        <a:lstStyle/>
        <a:p>
          <a:endParaRPr lang="en-US"/>
        </a:p>
      </dgm:t>
    </dgm:pt>
    <dgm:pt modelId="{428455DB-5CA3-4D68-A86A-B5AA335776EB}" type="sibTrans" cxnId="{455A9AC4-B241-4B0D-AE75-92E3206949AF}">
      <dgm:prSet/>
      <dgm:spPr/>
      <dgm:t>
        <a:bodyPr/>
        <a:lstStyle/>
        <a:p>
          <a:endParaRPr lang="en-US"/>
        </a:p>
      </dgm:t>
    </dgm:pt>
    <dgm:pt modelId="{8A39DDDF-7D77-4ED4-9262-5006AD72C37E}">
      <dgm:prSet phldrT="[Text]" custT="1"/>
      <dgm:spPr/>
      <dgm:t>
        <a:bodyPr/>
        <a:lstStyle/>
        <a:p>
          <a:r>
            <a:rPr lang="en-US" sz="2000" dirty="0">
              <a:solidFill>
                <a:schemeClr val="accent3"/>
              </a:solidFill>
            </a:rPr>
            <a:t>A total of 131 locations from the e-scooter-related CRIS data were examined for the purpose of gathering additional micro-level data on the built environment.</a:t>
          </a:r>
        </a:p>
      </dgm:t>
    </dgm:pt>
    <dgm:pt modelId="{CD501F88-3615-4910-A769-179FE7BEF8A3}" type="parTrans" cxnId="{EC0E1068-5677-4A9B-9B51-41BBA945EB9E}">
      <dgm:prSet/>
      <dgm:spPr/>
      <dgm:t>
        <a:bodyPr/>
        <a:lstStyle/>
        <a:p>
          <a:endParaRPr lang="en-US"/>
        </a:p>
      </dgm:t>
    </dgm:pt>
    <dgm:pt modelId="{F39D6313-3EE0-4F39-B3DA-458CC7794732}" type="sibTrans" cxnId="{EC0E1068-5677-4A9B-9B51-41BBA945EB9E}">
      <dgm:prSet/>
      <dgm:spPr/>
      <dgm:t>
        <a:bodyPr/>
        <a:lstStyle/>
        <a:p>
          <a:endParaRPr lang="en-US"/>
        </a:p>
      </dgm:t>
    </dgm:pt>
    <dgm:pt modelId="{D0E69F57-277F-4DCD-A4AA-92AE4CBBE438}">
      <dgm:prSet phldrT="[Text]" custT="1"/>
      <dgm:spPr/>
      <dgm:t>
        <a:bodyPr/>
        <a:lstStyle/>
        <a:p>
          <a:r>
            <a:rPr lang="en-US" sz="2000" dirty="0">
              <a:solidFill>
                <a:schemeClr val="accent3"/>
              </a:solidFill>
            </a:rPr>
            <a:t>Data were obtained for 369 e-scooter-related patients.</a:t>
          </a:r>
        </a:p>
      </dgm:t>
    </dgm:pt>
    <dgm:pt modelId="{B96DB964-264B-49D8-8BD4-1AFE74593435}" type="parTrans" cxnId="{E7415898-6763-466F-882E-0FA98CCC4284}">
      <dgm:prSet/>
      <dgm:spPr/>
      <dgm:t>
        <a:bodyPr/>
        <a:lstStyle/>
        <a:p>
          <a:endParaRPr lang="en-US"/>
        </a:p>
      </dgm:t>
    </dgm:pt>
    <dgm:pt modelId="{FE3CF4CA-B3C4-4E70-A401-4726FCB8E7E4}" type="sibTrans" cxnId="{E7415898-6763-466F-882E-0FA98CCC4284}">
      <dgm:prSet/>
      <dgm:spPr/>
      <dgm:t>
        <a:bodyPr/>
        <a:lstStyle/>
        <a:p>
          <a:endParaRPr lang="en-US"/>
        </a:p>
      </dgm:t>
    </dgm:pt>
    <dgm:pt modelId="{34DC93CB-640D-48A2-8086-94C112331FB2}">
      <dgm:prSet custT="1"/>
      <dgm:spPr/>
      <dgm:t>
        <a:bodyPr/>
        <a:lstStyle/>
        <a:p>
          <a:endParaRPr lang="en-US" sz="2000" dirty="0">
            <a:solidFill>
              <a:schemeClr val="accent3"/>
            </a:solidFill>
          </a:endParaRPr>
        </a:p>
      </dgm:t>
    </dgm:pt>
    <dgm:pt modelId="{CB7120A5-64E8-459B-91AB-C648C81A3541}" type="parTrans" cxnId="{548B03C4-2093-40E7-A872-53A8229664A3}">
      <dgm:prSet/>
      <dgm:spPr/>
      <dgm:t>
        <a:bodyPr/>
        <a:lstStyle/>
        <a:p>
          <a:endParaRPr lang="en-US"/>
        </a:p>
      </dgm:t>
    </dgm:pt>
    <dgm:pt modelId="{277DC917-B81E-4310-98B3-AA1975DBB94F}" type="sibTrans" cxnId="{548B03C4-2093-40E7-A872-53A8229664A3}">
      <dgm:prSet/>
      <dgm:spPr/>
      <dgm:t>
        <a:bodyPr/>
        <a:lstStyle/>
        <a:p>
          <a:endParaRPr lang="en-US"/>
        </a:p>
      </dgm:t>
    </dgm:pt>
    <dgm:pt modelId="{6CC2A73D-803C-4342-B91D-03AFBD38C421}">
      <dgm:prSet phldrT="[Text]" custT="1"/>
      <dgm:spPr/>
      <dgm:t>
        <a:bodyPr/>
        <a:lstStyle/>
        <a:p>
          <a:r>
            <a:rPr lang="en-US" sz="2000" dirty="0">
              <a:solidFill>
                <a:schemeClr val="accent3"/>
              </a:solidFill>
            </a:rPr>
            <a:t>In total, 153 police crash reports were identified as e-scooter related. </a:t>
          </a:r>
        </a:p>
      </dgm:t>
    </dgm:pt>
    <dgm:pt modelId="{8D08A9AB-7945-49E5-AB9B-34FE36C8B13D}" type="parTrans" cxnId="{BE2B4539-3AF4-4D16-91BD-820E48084AEC}">
      <dgm:prSet/>
      <dgm:spPr/>
      <dgm:t>
        <a:bodyPr/>
        <a:lstStyle/>
        <a:p>
          <a:endParaRPr lang="en-US"/>
        </a:p>
      </dgm:t>
    </dgm:pt>
    <dgm:pt modelId="{54544B56-835A-4EC5-89C3-1635BB8F27DB}" type="sibTrans" cxnId="{BE2B4539-3AF4-4D16-91BD-820E48084AEC}">
      <dgm:prSet/>
      <dgm:spPr/>
      <dgm:t>
        <a:bodyPr/>
        <a:lstStyle/>
        <a:p>
          <a:endParaRPr lang="en-US"/>
        </a:p>
      </dgm:t>
    </dgm:pt>
    <dgm:pt modelId="{09D2FE11-B8D2-441A-84E9-082DECE2B61F}" type="pres">
      <dgm:prSet presAssocID="{5831CE5B-B8CC-4CBE-B270-26836CA2E817}" presName="diagram" presStyleCnt="0">
        <dgm:presLayoutVars>
          <dgm:dir/>
          <dgm:animLvl val="lvl"/>
          <dgm:resizeHandles val="exact"/>
        </dgm:presLayoutVars>
      </dgm:prSet>
      <dgm:spPr/>
    </dgm:pt>
    <dgm:pt modelId="{3DD0DF0E-36FA-4B93-B217-C86EAF036B3B}" type="pres">
      <dgm:prSet presAssocID="{C1A284F9-8839-44ED-B977-7D2707FFB0C6}" presName="compNode" presStyleCnt="0"/>
      <dgm:spPr/>
    </dgm:pt>
    <dgm:pt modelId="{692E46D5-CD53-4944-BF1D-87336CD87CC6}" type="pres">
      <dgm:prSet presAssocID="{C1A284F9-8839-44ED-B977-7D2707FFB0C6}" presName="childRect" presStyleLbl="bgAcc1" presStyleIdx="0" presStyleCnt="3" custScaleY="188353">
        <dgm:presLayoutVars>
          <dgm:bulletEnabled val="1"/>
        </dgm:presLayoutVars>
      </dgm:prSet>
      <dgm:spPr/>
    </dgm:pt>
    <dgm:pt modelId="{B5E8B919-8EB0-4E8D-92A2-0DF9B6F941DD}" type="pres">
      <dgm:prSet presAssocID="{C1A284F9-8839-44ED-B977-7D2707FFB0C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E29F6F8-21C1-4851-9B82-608F3A776494}" type="pres">
      <dgm:prSet presAssocID="{C1A284F9-8839-44ED-B977-7D2707FFB0C6}" presName="parentRect" presStyleLbl="alignNode1" presStyleIdx="0" presStyleCnt="3"/>
      <dgm:spPr/>
    </dgm:pt>
    <dgm:pt modelId="{CD57BD47-EE83-4C67-ACEB-AF36A263F601}" type="pres">
      <dgm:prSet presAssocID="{C1A284F9-8839-44ED-B977-7D2707FFB0C6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172734E5-6E92-4A0D-8F13-98ACBD2582E3}" type="pres">
      <dgm:prSet presAssocID="{72819D73-8903-4A40-BFC4-D4ABC561A643}" presName="sibTrans" presStyleLbl="sibTrans2D1" presStyleIdx="0" presStyleCnt="0"/>
      <dgm:spPr/>
    </dgm:pt>
    <dgm:pt modelId="{DD55EB30-4AA8-4EBB-B28E-2BD3C30AB28F}" type="pres">
      <dgm:prSet presAssocID="{4C7145F7-58CF-4753-9368-17001BC377D9}" presName="compNode" presStyleCnt="0"/>
      <dgm:spPr/>
    </dgm:pt>
    <dgm:pt modelId="{F964E112-B5E0-4D78-A978-E1A7AE293341}" type="pres">
      <dgm:prSet presAssocID="{4C7145F7-58CF-4753-9368-17001BC377D9}" presName="childRect" presStyleLbl="bgAcc1" presStyleIdx="1" presStyleCnt="3" custScaleY="188353">
        <dgm:presLayoutVars>
          <dgm:bulletEnabled val="1"/>
        </dgm:presLayoutVars>
      </dgm:prSet>
      <dgm:spPr/>
    </dgm:pt>
    <dgm:pt modelId="{D2AACAFF-87BF-4CA9-88D5-EFB72E31A24A}" type="pres">
      <dgm:prSet presAssocID="{4C7145F7-58CF-4753-9368-17001BC377D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A857B8E-6C79-4844-81FA-264B247948FC}" type="pres">
      <dgm:prSet presAssocID="{4C7145F7-58CF-4753-9368-17001BC377D9}" presName="parentRect" presStyleLbl="alignNode1" presStyleIdx="1" presStyleCnt="3"/>
      <dgm:spPr/>
    </dgm:pt>
    <dgm:pt modelId="{F4A68843-99CE-4AE3-ABEB-F29D44DAA9C0}" type="pres">
      <dgm:prSet presAssocID="{4C7145F7-58CF-4753-9368-17001BC377D9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BE9D296F-58F4-468D-9CB0-EBA33A38B469}" type="pres">
      <dgm:prSet presAssocID="{F9AC548E-8398-45A7-9809-68AE0269A13E}" presName="sibTrans" presStyleLbl="sibTrans2D1" presStyleIdx="0" presStyleCnt="0"/>
      <dgm:spPr/>
    </dgm:pt>
    <dgm:pt modelId="{F8D88A68-680E-4815-8BFC-7E27EFF004E9}" type="pres">
      <dgm:prSet presAssocID="{CAD7278D-6740-4483-A934-927A8137CFBC}" presName="compNode" presStyleCnt="0"/>
      <dgm:spPr/>
    </dgm:pt>
    <dgm:pt modelId="{3CA7D0B9-15D2-4F81-9ABD-29767732FD8B}" type="pres">
      <dgm:prSet presAssocID="{CAD7278D-6740-4483-A934-927A8137CFBC}" presName="childRect" presStyleLbl="bgAcc1" presStyleIdx="2" presStyleCnt="3" custScaleY="188353">
        <dgm:presLayoutVars>
          <dgm:bulletEnabled val="1"/>
        </dgm:presLayoutVars>
      </dgm:prSet>
      <dgm:spPr/>
    </dgm:pt>
    <dgm:pt modelId="{07CC41B2-C76C-4979-9223-B114844114B9}" type="pres">
      <dgm:prSet presAssocID="{CAD7278D-6740-4483-A934-927A8137CFB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FEE1326-1C30-4FF1-AA36-6D0BDCDD37F1}" type="pres">
      <dgm:prSet presAssocID="{CAD7278D-6740-4483-A934-927A8137CFBC}" presName="parentRect" presStyleLbl="alignNode1" presStyleIdx="2" presStyleCnt="3"/>
      <dgm:spPr/>
    </dgm:pt>
    <dgm:pt modelId="{3F9606DC-EDCD-408F-8763-73B93A006E01}" type="pres">
      <dgm:prSet presAssocID="{CAD7278D-6740-4483-A934-927A8137CFBC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noculars"/>
        </a:ext>
      </dgm:extLst>
    </dgm:pt>
  </dgm:ptLst>
  <dgm:cxnLst>
    <dgm:cxn modelId="{69332919-8377-4FBC-9D80-98E361B8CD4E}" type="presOf" srcId="{C1A284F9-8839-44ED-B977-7D2707FFB0C6}" destId="{B5E8B919-8EB0-4E8D-92A2-0DF9B6F941DD}" srcOrd="0" destOrd="0" presId="urn:microsoft.com/office/officeart/2005/8/layout/bList2"/>
    <dgm:cxn modelId="{7ACAD81D-28E0-4C63-A8F7-61F6D865DB16}" type="presOf" srcId="{F9AC548E-8398-45A7-9809-68AE0269A13E}" destId="{BE9D296F-58F4-468D-9CB0-EBA33A38B469}" srcOrd="0" destOrd="0" presId="urn:microsoft.com/office/officeart/2005/8/layout/bList2"/>
    <dgm:cxn modelId="{BAD1991F-575C-4122-A480-213D447BB607}" type="presOf" srcId="{CAD7278D-6740-4483-A934-927A8137CFBC}" destId="{07CC41B2-C76C-4979-9223-B114844114B9}" srcOrd="0" destOrd="0" presId="urn:microsoft.com/office/officeart/2005/8/layout/bList2"/>
    <dgm:cxn modelId="{4F94C92E-32B4-4BAB-A873-32579C8C8C7D}" type="presOf" srcId="{34DC93CB-640D-48A2-8086-94C112331FB2}" destId="{3CA7D0B9-15D2-4F81-9ABD-29767732FD8B}" srcOrd="0" destOrd="1" presId="urn:microsoft.com/office/officeart/2005/8/layout/bList2"/>
    <dgm:cxn modelId="{D6FE7937-EF4F-45B5-A06D-460DFA990901}" type="presOf" srcId="{5831CE5B-B8CC-4CBE-B270-26836CA2E817}" destId="{09D2FE11-B8D2-441A-84E9-082DECE2B61F}" srcOrd="0" destOrd="0" presId="urn:microsoft.com/office/officeart/2005/8/layout/bList2"/>
    <dgm:cxn modelId="{BE2B4539-3AF4-4D16-91BD-820E48084AEC}" srcId="{4C7145F7-58CF-4753-9368-17001BC377D9}" destId="{6CC2A73D-803C-4342-B91D-03AFBD38C421}" srcOrd="1" destOrd="0" parTransId="{8D08A9AB-7945-49E5-AB9B-34FE36C8B13D}" sibTransId="{54544B56-835A-4EC5-89C3-1635BB8F27DB}"/>
    <dgm:cxn modelId="{1CEDE743-68D1-4868-8C50-3FC04FCA93D4}" srcId="{4C7145F7-58CF-4753-9368-17001BC377D9}" destId="{202BE212-ADDD-4DEC-BD35-08AE1D4A4D31}" srcOrd="0" destOrd="0" parTransId="{C6705F3F-B539-4ED0-B2EA-56CB230130D3}" sibTransId="{0A9E7F90-0D92-45E2-BC9A-690ECB6640E2}"/>
    <dgm:cxn modelId="{14A8D965-1C56-4729-B7F6-F74B0D6CBFD9}" type="presOf" srcId="{CAD7278D-6740-4483-A934-927A8137CFBC}" destId="{FFEE1326-1C30-4FF1-AA36-6D0BDCDD37F1}" srcOrd="1" destOrd="0" presId="urn:microsoft.com/office/officeart/2005/8/layout/bList2"/>
    <dgm:cxn modelId="{EC0E1068-5677-4A9B-9B51-41BBA945EB9E}" srcId="{CAD7278D-6740-4483-A934-927A8137CFBC}" destId="{8A39DDDF-7D77-4ED4-9262-5006AD72C37E}" srcOrd="0" destOrd="0" parTransId="{CD501F88-3615-4910-A769-179FE7BEF8A3}" sibTransId="{F39D6313-3EE0-4F39-B3DA-458CC7794732}"/>
    <dgm:cxn modelId="{6BBF7D4D-C892-4AE7-B9A4-108C21E0BE4B}" type="presOf" srcId="{4C7145F7-58CF-4753-9368-17001BC377D9}" destId="{1A857B8E-6C79-4844-81FA-264B247948FC}" srcOrd="1" destOrd="0" presId="urn:microsoft.com/office/officeart/2005/8/layout/bList2"/>
    <dgm:cxn modelId="{BE0F446F-E01B-40D7-B842-CF0FC07FEB2C}" type="presOf" srcId="{6CC2A73D-803C-4342-B91D-03AFBD38C421}" destId="{F964E112-B5E0-4D78-A978-E1A7AE293341}" srcOrd="0" destOrd="1" presId="urn:microsoft.com/office/officeart/2005/8/layout/bList2"/>
    <dgm:cxn modelId="{40EDB772-AC76-4D2B-B950-A63F4058A2ED}" type="presOf" srcId="{C1A284F9-8839-44ED-B977-7D2707FFB0C6}" destId="{5E29F6F8-21C1-4851-9B82-608F3A776494}" srcOrd="1" destOrd="0" presId="urn:microsoft.com/office/officeart/2005/8/layout/bList2"/>
    <dgm:cxn modelId="{18E14E57-DFA3-483C-9C07-464F113217A1}" type="presOf" srcId="{4C7145F7-58CF-4753-9368-17001BC377D9}" destId="{D2AACAFF-87BF-4CA9-88D5-EFB72E31A24A}" srcOrd="0" destOrd="0" presId="urn:microsoft.com/office/officeart/2005/8/layout/bList2"/>
    <dgm:cxn modelId="{91558C95-49DF-453F-A402-B43355D7FC43}" type="presOf" srcId="{F21B945C-C60E-4E51-BE1B-0336D996E7A0}" destId="{692E46D5-CD53-4944-BF1D-87336CD87CC6}" srcOrd="0" destOrd="0" presId="urn:microsoft.com/office/officeart/2005/8/layout/bList2"/>
    <dgm:cxn modelId="{E7415898-6763-466F-882E-0FA98CCC4284}" srcId="{C1A284F9-8839-44ED-B977-7D2707FFB0C6}" destId="{D0E69F57-277F-4DCD-A4AA-92AE4CBBE438}" srcOrd="1" destOrd="0" parTransId="{B96DB964-264B-49D8-8BD4-1AFE74593435}" sibTransId="{FE3CF4CA-B3C4-4E70-A401-4726FCB8E7E4}"/>
    <dgm:cxn modelId="{9CB178A6-59FA-4BB2-8E8D-291800D8D766}" type="presOf" srcId="{D0E69F57-277F-4DCD-A4AA-92AE4CBBE438}" destId="{692E46D5-CD53-4944-BF1D-87336CD87CC6}" srcOrd="0" destOrd="1" presId="urn:microsoft.com/office/officeart/2005/8/layout/bList2"/>
    <dgm:cxn modelId="{CE572AAC-6A14-480D-A1EE-49CC38DC6847}" type="presOf" srcId="{8A39DDDF-7D77-4ED4-9262-5006AD72C37E}" destId="{3CA7D0B9-15D2-4F81-9ABD-29767732FD8B}" srcOrd="0" destOrd="0" presId="urn:microsoft.com/office/officeart/2005/8/layout/bList2"/>
    <dgm:cxn modelId="{34C303B1-AC34-4D6E-8310-9E19B6A9056A}" srcId="{5831CE5B-B8CC-4CBE-B270-26836CA2E817}" destId="{C1A284F9-8839-44ED-B977-7D2707FFB0C6}" srcOrd="0" destOrd="0" parTransId="{59D38A02-56E4-451D-BC79-984C7123DD24}" sibTransId="{72819D73-8903-4A40-BFC4-D4ABC561A643}"/>
    <dgm:cxn modelId="{51C88EB6-F5CF-4B91-9572-50A7A3A917C8}" type="presOf" srcId="{202BE212-ADDD-4DEC-BD35-08AE1D4A4D31}" destId="{F964E112-B5E0-4D78-A978-E1A7AE293341}" srcOrd="0" destOrd="0" presId="urn:microsoft.com/office/officeart/2005/8/layout/bList2"/>
    <dgm:cxn modelId="{548B03C4-2093-40E7-A872-53A8229664A3}" srcId="{CAD7278D-6740-4483-A934-927A8137CFBC}" destId="{34DC93CB-640D-48A2-8086-94C112331FB2}" srcOrd="1" destOrd="0" parTransId="{CB7120A5-64E8-459B-91AB-C648C81A3541}" sibTransId="{277DC917-B81E-4310-98B3-AA1975DBB94F}"/>
    <dgm:cxn modelId="{455A9AC4-B241-4B0D-AE75-92E3206949AF}" srcId="{5831CE5B-B8CC-4CBE-B270-26836CA2E817}" destId="{CAD7278D-6740-4483-A934-927A8137CFBC}" srcOrd="2" destOrd="0" parTransId="{432D1876-CD3A-4CEE-AA47-15899471B363}" sibTransId="{428455DB-5CA3-4D68-A86A-B5AA335776EB}"/>
    <dgm:cxn modelId="{EDD336D4-F262-4D63-834A-F3DD6D3325CC}" srcId="{C1A284F9-8839-44ED-B977-7D2707FFB0C6}" destId="{F21B945C-C60E-4E51-BE1B-0336D996E7A0}" srcOrd="0" destOrd="0" parTransId="{A66CA94A-A191-4AAD-B870-CA504C3EAB4E}" sibTransId="{0CAC2163-786F-4C8B-A35C-FDA1354DB581}"/>
    <dgm:cxn modelId="{40B303E2-5663-4148-BE6F-3C1D109B763D}" srcId="{5831CE5B-B8CC-4CBE-B270-26836CA2E817}" destId="{4C7145F7-58CF-4753-9368-17001BC377D9}" srcOrd="1" destOrd="0" parTransId="{5E5628B5-4776-447C-9893-DCDE68BD8FC6}" sibTransId="{F9AC548E-8398-45A7-9809-68AE0269A13E}"/>
    <dgm:cxn modelId="{17B4E2EB-FDA8-49A7-9D49-00506F970D6F}" type="presOf" srcId="{72819D73-8903-4A40-BFC4-D4ABC561A643}" destId="{172734E5-6E92-4A0D-8F13-98ACBD2582E3}" srcOrd="0" destOrd="0" presId="urn:microsoft.com/office/officeart/2005/8/layout/bList2"/>
    <dgm:cxn modelId="{4A39581E-3F13-4EF3-91E3-A2E0987C37CA}" type="presParOf" srcId="{09D2FE11-B8D2-441A-84E9-082DECE2B61F}" destId="{3DD0DF0E-36FA-4B93-B217-C86EAF036B3B}" srcOrd="0" destOrd="0" presId="urn:microsoft.com/office/officeart/2005/8/layout/bList2"/>
    <dgm:cxn modelId="{2540ECAF-6306-4B77-84E7-8CAC81D4A2D3}" type="presParOf" srcId="{3DD0DF0E-36FA-4B93-B217-C86EAF036B3B}" destId="{692E46D5-CD53-4944-BF1D-87336CD87CC6}" srcOrd="0" destOrd="0" presId="urn:microsoft.com/office/officeart/2005/8/layout/bList2"/>
    <dgm:cxn modelId="{D280AED0-2F1D-4C44-BA0D-EEB5A14C3327}" type="presParOf" srcId="{3DD0DF0E-36FA-4B93-B217-C86EAF036B3B}" destId="{B5E8B919-8EB0-4E8D-92A2-0DF9B6F941DD}" srcOrd="1" destOrd="0" presId="urn:microsoft.com/office/officeart/2005/8/layout/bList2"/>
    <dgm:cxn modelId="{04A6430A-EB03-4C6B-9320-F29CF7997F09}" type="presParOf" srcId="{3DD0DF0E-36FA-4B93-B217-C86EAF036B3B}" destId="{5E29F6F8-21C1-4851-9B82-608F3A776494}" srcOrd="2" destOrd="0" presId="urn:microsoft.com/office/officeart/2005/8/layout/bList2"/>
    <dgm:cxn modelId="{59A8E414-6F30-4FBE-90D3-1FEE3D66B555}" type="presParOf" srcId="{3DD0DF0E-36FA-4B93-B217-C86EAF036B3B}" destId="{CD57BD47-EE83-4C67-ACEB-AF36A263F601}" srcOrd="3" destOrd="0" presId="urn:microsoft.com/office/officeart/2005/8/layout/bList2"/>
    <dgm:cxn modelId="{F2D6C9EF-5070-4056-945E-C756D37F0433}" type="presParOf" srcId="{09D2FE11-B8D2-441A-84E9-082DECE2B61F}" destId="{172734E5-6E92-4A0D-8F13-98ACBD2582E3}" srcOrd="1" destOrd="0" presId="urn:microsoft.com/office/officeart/2005/8/layout/bList2"/>
    <dgm:cxn modelId="{84B1B4D2-D56C-471C-B89A-A2BC767F2AFE}" type="presParOf" srcId="{09D2FE11-B8D2-441A-84E9-082DECE2B61F}" destId="{DD55EB30-4AA8-4EBB-B28E-2BD3C30AB28F}" srcOrd="2" destOrd="0" presId="urn:microsoft.com/office/officeart/2005/8/layout/bList2"/>
    <dgm:cxn modelId="{A71DF9B6-A461-4AA9-A041-B9C02810C014}" type="presParOf" srcId="{DD55EB30-4AA8-4EBB-B28E-2BD3C30AB28F}" destId="{F964E112-B5E0-4D78-A978-E1A7AE293341}" srcOrd="0" destOrd="0" presId="urn:microsoft.com/office/officeart/2005/8/layout/bList2"/>
    <dgm:cxn modelId="{677DA315-4275-4436-AB58-8A00441460BE}" type="presParOf" srcId="{DD55EB30-4AA8-4EBB-B28E-2BD3C30AB28F}" destId="{D2AACAFF-87BF-4CA9-88D5-EFB72E31A24A}" srcOrd="1" destOrd="0" presId="urn:microsoft.com/office/officeart/2005/8/layout/bList2"/>
    <dgm:cxn modelId="{4A854FB3-975C-4F0E-9F1B-3818CBAEC341}" type="presParOf" srcId="{DD55EB30-4AA8-4EBB-B28E-2BD3C30AB28F}" destId="{1A857B8E-6C79-4844-81FA-264B247948FC}" srcOrd="2" destOrd="0" presId="urn:microsoft.com/office/officeart/2005/8/layout/bList2"/>
    <dgm:cxn modelId="{FE9BFB2B-E7E9-445D-A6E0-067917A7DB27}" type="presParOf" srcId="{DD55EB30-4AA8-4EBB-B28E-2BD3C30AB28F}" destId="{F4A68843-99CE-4AE3-ABEB-F29D44DAA9C0}" srcOrd="3" destOrd="0" presId="urn:microsoft.com/office/officeart/2005/8/layout/bList2"/>
    <dgm:cxn modelId="{209E6639-A432-4B04-9159-431E1CA42744}" type="presParOf" srcId="{09D2FE11-B8D2-441A-84E9-082DECE2B61F}" destId="{BE9D296F-58F4-468D-9CB0-EBA33A38B469}" srcOrd="3" destOrd="0" presId="urn:microsoft.com/office/officeart/2005/8/layout/bList2"/>
    <dgm:cxn modelId="{E4884D34-A55B-43E4-A237-D3EDD9F4BE4B}" type="presParOf" srcId="{09D2FE11-B8D2-441A-84E9-082DECE2B61F}" destId="{F8D88A68-680E-4815-8BFC-7E27EFF004E9}" srcOrd="4" destOrd="0" presId="urn:microsoft.com/office/officeart/2005/8/layout/bList2"/>
    <dgm:cxn modelId="{B6CCB346-2383-410D-AF28-1E41DBEA5709}" type="presParOf" srcId="{F8D88A68-680E-4815-8BFC-7E27EFF004E9}" destId="{3CA7D0B9-15D2-4F81-9ABD-29767732FD8B}" srcOrd="0" destOrd="0" presId="urn:microsoft.com/office/officeart/2005/8/layout/bList2"/>
    <dgm:cxn modelId="{7C628486-D2CC-4019-A5CC-4424FB83C168}" type="presParOf" srcId="{F8D88A68-680E-4815-8BFC-7E27EFF004E9}" destId="{07CC41B2-C76C-4979-9223-B114844114B9}" srcOrd="1" destOrd="0" presId="urn:microsoft.com/office/officeart/2005/8/layout/bList2"/>
    <dgm:cxn modelId="{A1C8AACB-2F3D-4F07-A0A6-11C6B75D3ACC}" type="presParOf" srcId="{F8D88A68-680E-4815-8BFC-7E27EFF004E9}" destId="{FFEE1326-1C30-4FF1-AA36-6D0BDCDD37F1}" srcOrd="2" destOrd="0" presId="urn:microsoft.com/office/officeart/2005/8/layout/bList2"/>
    <dgm:cxn modelId="{CFF11E83-9F02-4273-BC9D-85F5D8B23E51}" type="presParOf" srcId="{F8D88A68-680E-4815-8BFC-7E27EFF004E9}" destId="{3F9606DC-EDCD-408F-8763-73B93A006E0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31CE5B-B8CC-4CBE-B270-26836CA2E817}" type="doc">
      <dgm:prSet loTypeId="urn:microsoft.com/office/officeart/2005/8/layout/bList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C1A284F9-8839-44ED-B977-7D2707FFB0C6}">
      <dgm:prSet phldrT="[Text]"/>
      <dgm:spPr/>
      <dgm:t>
        <a:bodyPr/>
        <a:lstStyle/>
        <a:p>
          <a:r>
            <a:rPr lang="en-US" b="0" dirty="0">
              <a:solidFill>
                <a:schemeClr val="accent1"/>
              </a:solidFill>
            </a:rPr>
            <a:t>Demographic and Socioeconomic Data</a:t>
          </a:r>
        </a:p>
      </dgm:t>
    </dgm:pt>
    <dgm:pt modelId="{59D38A02-56E4-451D-BC79-984C7123DD24}" type="parTrans" cxnId="{34C303B1-AC34-4D6E-8310-9E19B6A9056A}">
      <dgm:prSet/>
      <dgm:spPr/>
      <dgm:t>
        <a:bodyPr/>
        <a:lstStyle/>
        <a:p>
          <a:endParaRPr lang="en-US"/>
        </a:p>
      </dgm:t>
    </dgm:pt>
    <dgm:pt modelId="{72819D73-8903-4A40-BFC4-D4ABC561A643}" type="sibTrans" cxnId="{34C303B1-AC34-4D6E-8310-9E19B6A9056A}">
      <dgm:prSet/>
      <dgm:spPr/>
      <dgm:t>
        <a:bodyPr/>
        <a:lstStyle/>
        <a:p>
          <a:endParaRPr lang="en-US"/>
        </a:p>
      </dgm:t>
    </dgm:pt>
    <dgm:pt modelId="{F21B945C-C60E-4E51-BE1B-0336D996E7A0}">
      <dgm:prSet phldrT="[Text]" custT="1"/>
      <dgm:spPr/>
      <dgm:t>
        <a:bodyPr/>
        <a:lstStyle/>
        <a:p>
          <a:r>
            <a:rPr lang="en-US" sz="2000" dirty="0">
              <a:solidFill>
                <a:schemeClr val="accent3"/>
              </a:solidFill>
            </a:rPr>
            <a:t>United States Census Bureau’s American Community Survey</a:t>
          </a:r>
        </a:p>
      </dgm:t>
    </dgm:pt>
    <dgm:pt modelId="{A66CA94A-A191-4AAD-B870-CA504C3EAB4E}" type="parTrans" cxnId="{EDD336D4-F262-4D63-834A-F3DD6D3325CC}">
      <dgm:prSet/>
      <dgm:spPr/>
      <dgm:t>
        <a:bodyPr/>
        <a:lstStyle/>
        <a:p>
          <a:endParaRPr lang="en-US"/>
        </a:p>
      </dgm:t>
    </dgm:pt>
    <dgm:pt modelId="{0CAC2163-786F-4C8B-A35C-FDA1354DB581}" type="sibTrans" cxnId="{EDD336D4-F262-4D63-834A-F3DD6D3325CC}">
      <dgm:prSet/>
      <dgm:spPr/>
      <dgm:t>
        <a:bodyPr/>
        <a:lstStyle/>
        <a:p>
          <a:endParaRPr lang="en-US"/>
        </a:p>
      </dgm:t>
    </dgm:pt>
    <dgm:pt modelId="{4C7145F7-58CF-4753-9368-17001BC377D9}">
      <dgm:prSet phldrT="[Text]"/>
      <dgm:spPr/>
      <dgm:t>
        <a:bodyPr/>
        <a:lstStyle/>
        <a:p>
          <a:r>
            <a:rPr lang="en-US" b="0" dirty="0">
              <a:solidFill>
                <a:schemeClr val="accent1"/>
              </a:solidFill>
            </a:rPr>
            <a:t>Built Environment Data</a:t>
          </a:r>
        </a:p>
      </dgm:t>
    </dgm:pt>
    <dgm:pt modelId="{5E5628B5-4776-447C-9893-DCDE68BD8FC6}" type="parTrans" cxnId="{40B303E2-5663-4148-BE6F-3C1D109B763D}">
      <dgm:prSet/>
      <dgm:spPr/>
      <dgm:t>
        <a:bodyPr/>
        <a:lstStyle/>
        <a:p>
          <a:endParaRPr lang="en-US"/>
        </a:p>
      </dgm:t>
    </dgm:pt>
    <dgm:pt modelId="{F9AC548E-8398-45A7-9809-68AE0269A13E}" type="sibTrans" cxnId="{40B303E2-5663-4148-BE6F-3C1D109B763D}">
      <dgm:prSet/>
      <dgm:spPr/>
      <dgm:t>
        <a:bodyPr/>
        <a:lstStyle/>
        <a:p>
          <a:endParaRPr lang="en-US"/>
        </a:p>
      </dgm:t>
    </dgm:pt>
    <dgm:pt modelId="{202BE212-ADDD-4DEC-BD35-08AE1D4A4D31}">
      <dgm:prSet phldrT="[Text]" custT="1"/>
      <dgm:spPr/>
      <dgm:t>
        <a:bodyPr/>
        <a:lstStyle/>
        <a:p>
          <a:r>
            <a:rPr lang="en-US" sz="2000" dirty="0">
              <a:solidFill>
                <a:schemeClr val="accent3"/>
              </a:solidFill>
            </a:rPr>
            <a:t>City of Austin’s data</a:t>
          </a:r>
        </a:p>
      </dgm:t>
    </dgm:pt>
    <dgm:pt modelId="{C6705F3F-B539-4ED0-B2EA-56CB230130D3}" type="parTrans" cxnId="{1CEDE743-68D1-4868-8C50-3FC04FCA93D4}">
      <dgm:prSet/>
      <dgm:spPr/>
      <dgm:t>
        <a:bodyPr/>
        <a:lstStyle/>
        <a:p>
          <a:endParaRPr lang="en-US"/>
        </a:p>
      </dgm:t>
    </dgm:pt>
    <dgm:pt modelId="{0A9E7F90-0D92-45E2-BC9A-690ECB6640E2}" type="sibTrans" cxnId="{1CEDE743-68D1-4868-8C50-3FC04FCA93D4}">
      <dgm:prSet/>
      <dgm:spPr/>
      <dgm:t>
        <a:bodyPr/>
        <a:lstStyle/>
        <a:p>
          <a:endParaRPr lang="en-US"/>
        </a:p>
      </dgm:t>
    </dgm:pt>
    <dgm:pt modelId="{FFC597B7-4EF8-46AC-BC31-88821BACDC6B}">
      <dgm:prSet phldrT="[Text]" custT="1"/>
      <dgm:spPr/>
      <dgm:t>
        <a:bodyPr/>
        <a:lstStyle/>
        <a:p>
          <a:r>
            <a:rPr lang="en-US" sz="2000" dirty="0">
              <a:solidFill>
                <a:schemeClr val="accent3"/>
              </a:solidFill>
            </a:rPr>
            <a:t>TxDOT’s roadway inventory</a:t>
          </a:r>
        </a:p>
      </dgm:t>
    </dgm:pt>
    <dgm:pt modelId="{9ECB85D7-653D-4A37-8148-9BDDB4A3A453}" type="parTrans" cxnId="{3729F245-EB63-487E-A209-EFC17B0ED474}">
      <dgm:prSet/>
      <dgm:spPr/>
      <dgm:t>
        <a:bodyPr/>
        <a:lstStyle/>
        <a:p>
          <a:endParaRPr lang="en-US"/>
        </a:p>
      </dgm:t>
    </dgm:pt>
    <dgm:pt modelId="{F485C60B-539F-4688-B516-C95BA0959F4D}" type="sibTrans" cxnId="{3729F245-EB63-487E-A209-EFC17B0ED474}">
      <dgm:prSet/>
      <dgm:spPr/>
      <dgm:t>
        <a:bodyPr/>
        <a:lstStyle/>
        <a:p>
          <a:endParaRPr lang="en-US"/>
        </a:p>
      </dgm:t>
    </dgm:pt>
    <dgm:pt modelId="{8B35E706-9F9E-42B2-959B-8498091432C7}">
      <dgm:prSet phldrT="[Text]" custT="1"/>
      <dgm:spPr/>
      <dgm:t>
        <a:bodyPr/>
        <a:lstStyle/>
        <a:p>
          <a:r>
            <a:rPr lang="en-US" sz="2000" dirty="0">
              <a:solidFill>
                <a:schemeClr val="accent3"/>
              </a:solidFill>
            </a:rPr>
            <a:t>Bicycle facility dataset &amp; Land use dataset</a:t>
          </a:r>
        </a:p>
      </dgm:t>
    </dgm:pt>
    <dgm:pt modelId="{EBF1B3EB-156B-4E89-AD94-78C56AC3F7A3}" type="parTrans" cxnId="{D6368312-AECC-4982-A57A-2E11ED7DA47B}">
      <dgm:prSet/>
      <dgm:spPr/>
      <dgm:t>
        <a:bodyPr/>
        <a:lstStyle/>
        <a:p>
          <a:endParaRPr lang="en-US"/>
        </a:p>
      </dgm:t>
    </dgm:pt>
    <dgm:pt modelId="{74008CE3-FF4E-4F82-BF66-BD7D4F40473D}" type="sibTrans" cxnId="{D6368312-AECC-4982-A57A-2E11ED7DA47B}">
      <dgm:prSet/>
      <dgm:spPr/>
      <dgm:t>
        <a:bodyPr/>
        <a:lstStyle/>
        <a:p>
          <a:endParaRPr lang="en-US"/>
        </a:p>
      </dgm:t>
    </dgm:pt>
    <dgm:pt modelId="{DADDD2CA-4701-41FA-9C06-96437689530B}">
      <dgm:prSet phldrT="[Text]" custT="1"/>
      <dgm:spPr/>
      <dgm:t>
        <a:bodyPr/>
        <a:lstStyle/>
        <a:p>
          <a:r>
            <a:rPr lang="en-US" sz="2000" dirty="0">
              <a:solidFill>
                <a:schemeClr val="accent3"/>
              </a:solidFill>
            </a:rPr>
            <a:t>Environmental Protection Agency’s Smart Location Database</a:t>
          </a:r>
        </a:p>
      </dgm:t>
    </dgm:pt>
    <dgm:pt modelId="{3A94D12D-CDDA-4B98-B657-CF59130D3D2C}" type="parTrans" cxnId="{E1D2A069-BFE5-42FF-9D70-A78EDC40AA7C}">
      <dgm:prSet/>
      <dgm:spPr/>
      <dgm:t>
        <a:bodyPr/>
        <a:lstStyle/>
        <a:p>
          <a:endParaRPr lang="en-US"/>
        </a:p>
      </dgm:t>
    </dgm:pt>
    <dgm:pt modelId="{E8B268A1-9D63-46B0-9722-8C1E2F84FD46}" type="sibTrans" cxnId="{E1D2A069-BFE5-42FF-9D70-A78EDC40AA7C}">
      <dgm:prSet/>
      <dgm:spPr/>
      <dgm:t>
        <a:bodyPr/>
        <a:lstStyle/>
        <a:p>
          <a:endParaRPr lang="en-US"/>
        </a:p>
      </dgm:t>
    </dgm:pt>
    <dgm:pt modelId="{C564F2A2-2D77-4BAE-8C3A-C37C0A0B7CD2}">
      <dgm:prSet phldrT="[Text]" custT="1"/>
      <dgm:spPr/>
      <dgm:t>
        <a:bodyPr/>
        <a:lstStyle/>
        <a:p>
          <a:r>
            <a:rPr lang="en-US" sz="2000" dirty="0">
              <a:solidFill>
                <a:schemeClr val="accent3"/>
              </a:solidFill>
            </a:rPr>
            <a:t>Five-year averaged data</a:t>
          </a:r>
        </a:p>
      </dgm:t>
    </dgm:pt>
    <dgm:pt modelId="{573600EE-FB5E-46DD-8787-6FEBBADE219C}" type="parTrans" cxnId="{C2336533-B9EF-49EA-81BF-C3E818ED777A}">
      <dgm:prSet/>
      <dgm:spPr/>
      <dgm:t>
        <a:bodyPr/>
        <a:lstStyle/>
        <a:p>
          <a:endParaRPr lang="en-US"/>
        </a:p>
      </dgm:t>
    </dgm:pt>
    <dgm:pt modelId="{1871669C-AD08-4C3D-B2D3-C31D233CD65C}" type="sibTrans" cxnId="{C2336533-B9EF-49EA-81BF-C3E818ED777A}">
      <dgm:prSet/>
      <dgm:spPr/>
      <dgm:t>
        <a:bodyPr/>
        <a:lstStyle/>
        <a:p>
          <a:endParaRPr lang="en-US"/>
        </a:p>
      </dgm:t>
    </dgm:pt>
    <dgm:pt modelId="{0210323F-4E4F-4F16-A865-5906A725FBE9}">
      <dgm:prSet phldrT="[Text]" custT="1"/>
      <dgm:spPr/>
      <dgm:t>
        <a:bodyPr/>
        <a:lstStyle/>
        <a:p>
          <a:r>
            <a:rPr lang="en-US" sz="2000" dirty="0">
              <a:solidFill>
                <a:schemeClr val="accent3"/>
              </a:solidFill>
            </a:rPr>
            <a:t>Block-group-level</a:t>
          </a:r>
        </a:p>
      </dgm:t>
    </dgm:pt>
    <dgm:pt modelId="{3A3D51E0-343F-44B8-BB3F-22646538CDFC}" type="parTrans" cxnId="{0E9E2295-A990-4828-ACE9-85B4128FBE00}">
      <dgm:prSet/>
      <dgm:spPr/>
      <dgm:t>
        <a:bodyPr/>
        <a:lstStyle/>
        <a:p>
          <a:endParaRPr lang="en-US"/>
        </a:p>
      </dgm:t>
    </dgm:pt>
    <dgm:pt modelId="{72A264F0-E1AC-4AEC-8A62-9984B5611577}" type="sibTrans" cxnId="{0E9E2295-A990-4828-ACE9-85B4128FBE00}">
      <dgm:prSet/>
      <dgm:spPr/>
      <dgm:t>
        <a:bodyPr/>
        <a:lstStyle/>
        <a:p>
          <a:endParaRPr lang="en-US"/>
        </a:p>
      </dgm:t>
    </dgm:pt>
    <dgm:pt modelId="{09D2FE11-B8D2-441A-84E9-082DECE2B61F}" type="pres">
      <dgm:prSet presAssocID="{5831CE5B-B8CC-4CBE-B270-26836CA2E817}" presName="diagram" presStyleCnt="0">
        <dgm:presLayoutVars>
          <dgm:dir/>
          <dgm:animLvl val="lvl"/>
          <dgm:resizeHandles val="exact"/>
        </dgm:presLayoutVars>
      </dgm:prSet>
      <dgm:spPr/>
    </dgm:pt>
    <dgm:pt modelId="{3DD0DF0E-36FA-4B93-B217-C86EAF036B3B}" type="pres">
      <dgm:prSet presAssocID="{C1A284F9-8839-44ED-B977-7D2707FFB0C6}" presName="compNode" presStyleCnt="0"/>
      <dgm:spPr/>
    </dgm:pt>
    <dgm:pt modelId="{692E46D5-CD53-4944-BF1D-87336CD87CC6}" type="pres">
      <dgm:prSet presAssocID="{C1A284F9-8839-44ED-B977-7D2707FFB0C6}" presName="childRect" presStyleLbl="bgAcc1" presStyleIdx="0" presStyleCnt="2" custScaleX="551963" custScaleY="188353">
        <dgm:presLayoutVars>
          <dgm:bulletEnabled val="1"/>
        </dgm:presLayoutVars>
      </dgm:prSet>
      <dgm:spPr/>
    </dgm:pt>
    <dgm:pt modelId="{B5E8B919-8EB0-4E8D-92A2-0DF9B6F941DD}" type="pres">
      <dgm:prSet presAssocID="{C1A284F9-8839-44ED-B977-7D2707FFB0C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E29F6F8-21C1-4851-9B82-608F3A776494}" type="pres">
      <dgm:prSet presAssocID="{C1A284F9-8839-44ED-B977-7D2707FFB0C6}" presName="parentRect" presStyleLbl="alignNode1" presStyleIdx="0" presStyleCnt="2" custScaleX="551963"/>
      <dgm:spPr/>
    </dgm:pt>
    <dgm:pt modelId="{CD57BD47-EE83-4C67-ACEB-AF36A263F601}" type="pres">
      <dgm:prSet presAssocID="{C1A284F9-8839-44ED-B977-7D2707FFB0C6}" presName="adorn" presStyleLbl="fgAccFollowNode1" presStyleIdx="0" presStyleCnt="2" custScaleX="214625" custScaleY="214625" custLinFactX="283171" custLinFactNeighborX="300000" custLinFactNeighborY="-2691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 with solid fill"/>
        </a:ext>
      </dgm:extLst>
    </dgm:pt>
    <dgm:pt modelId="{172734E5-6E92-4A0D-8F13-98ACBD2582E3}" type="pres">
      <dgm:prSet presAssocID="{72819D73-8903-4A40-BFC4-D4ABC561A643}" presName="sibTrans" presStyleLbl="sibTrans2D1" presStyleIdx="0" presStyleCnt="0"/>
      <dgm:spPr/>
    </dgm:pt>
    <dgm:pt modelId="{DD55EB30-4AA8-4EBB-B28E-2BD3C30AB28F}" type="pres">
      <dgm:prSet presAssocID="{4C7145F7-58CF-4753-9368-17001BC377D9}" presName="compNode" presStyleCnt="0"/>
      <dgm:spPr/>
    </dgm:pt>
    <dgm:pt modelId="{F964E112-B5E0-4D78-A978-E1A7AE293341}" type="pres">
      <dgm:prSet presAssocID="{4C7145F7-58CF-4753-9368-17001BC377D9}" presName="childRect" presStyleLbl="bgAcc1" presStyleIdx="1" presStyleCnt="2" custScaleX="551963" custScaleY="188353">
        <dgm:presLayoutVars>
          <dgm:bulletEnabled val="1"/>
        </dgm:presLayoutVars>
      </dgm:prSet>
      <dgm:spPr/>
    </dgm:pt>
    <dgm:pt modelId="{D2AACAFF-87BF-4CA9-88D5-EFB72E31A24A}" type="pres">
      <dgm:prSet presAssocID="{4C7145F7-58CF-4753-9368-17001BC377D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A857B8E-6C79-4844-81FA-264B247948FC}" type="pres">
      <dgm:prSet presAssocID="{4C7145F7-58CF-4753-9368-17001BC377D9}" presName="parentRect" presStyleLbl="alignNode1" presStyleIdx="1" presStyleCnt="2" custScaleX="551963"/>
      <dgm:spPr/>
    </dgm:pt>
    <dgm:pt modelId="{F4A68843-99CE-4AE3-ABEB-F29D44DAA9C0}" type="pres">
      <dgm:prSet presAssocID="{4C7145F7-58CF-4753-9368-17001BC377D9}" presName="adorn" presStyleLbl="fgAccFollowNode1" presStyleIdx="1" presStyleCnt="2" custScaleX="220352" custScaleY="220352" custLinFactX="292143" custLinFactNeighborX="300000" custLinFactNeighborY="-1345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ad with solid fill"/>
        </a:ext>
      </dgm:extLst>
    </dgm:pt>
  </dgm:ptLst>
  <dgm:cxnLst>
    <dgm:cxn modelId="{1A2E8F0E-6CB2-4F79-9B3B-3571E6076425}" type="presOf" srcId="{DADDD2CA-4701-41FA-9C06-96437689530B}" destId="{F964E112-B5E0-4D78-A978-E1A7AE293341}" srcOrd="0" destOrd="2" presId="urn:microsoft.com/office/officeart/2005/8/layout/bList2"/>
    <dgm:cxn modelId="{D6368312-AECC-4982-A57A-2E11ED7DA47B}" srcId="{202BE212-ADDD-4DEC-BD35-08AE1D4A4D31}" destId="{8B35E706-9F9E-42B2-959B-8498091432C7}" srcOrd="0" destOrd="0" parTransId="{EBF1B3EB-156B-4E89-AD94-78C56AC3F7A3}" sibTransId="{74008CE3-FF4E-4F82-BF66-BD7D4F40473D}"/>
    <dgm:cxn modelId="{69332919-8377-4FBC-9D80-98E361B8CD4E}" type="presOf" srcId="{C1A284F9-8839-44ED-B977-7D2707FFB0C6}" destId="{B5E8B919-8EB0-4E8D-92A2-0DF9B6F941DD}" srcOrd="0" destOrd="0" presId="urn:microsoft.com/office/officeart/2005/8/layout/bList2"/>
    <dgm:cxn modelId="{C2336533-B9EF-49EA-81BF-C3E818ED777A}" srcId="{F21B945C-C60E-4E51-BE1B-0336D996E7A0}" destId="{C564F2A2-2D77-4BAE-8C3A-C37C0A0B7CD2}" srcOrd="0" destOrd="0" parTransId="{573600EE-FB5E-46DD-8787-6FEBBADE219C}" sibTransId="{1871669C-AD08-4C3D-B2D3-C31D233CD65C}"/>
    <dgm:cxn modelId="{D6FE7937-EF4F-45B5-A06D-460DFA990901}" type="presOf" srcId="{5831CE5B-B8CC-4CBE-B270-26836CA2E817}" destId="{09D2FE11-B8D2-441A-84E9-082DECE2B61F}" srcOrd="0" destOrd="0" presId="urn:microsoft.com/office/officeart/2005/8/layout/bList2"/>
    <dgm:cxn modelId="{1CEDE743-68D1-4868-8C50-3FC04FCA93D4}" srcId="{4C7145F7-58CF-4753-9368-17001BC377D9}" destId="{202BE212-ADDD-4DEC-BD35-08AE1D4A4D31}" srcOrd="0" destOrd="0" parTransId="{C6705F3F-B539-4ED0-B2EA-56CB230130D3}" sibTransId="{0A9E7F90-0D92-45E2-BC9A-690ECB6640E2}"/>
    <dgm:cxn modelId="{3729F245-EB63-487E-A209-EFC17B0ED474}" srcId="{4C7145F7-58CF-4753-9368-17001BC377D9}" destId="{FFC597B7-4EF8-46AC-BC31-88821BACDC6B}" srcOrd="2" destOrd="0" parTransId="{9ECB85D7-653D-4A37-8148-9BDDB4A3A453}" sibTransId="{F485C60B-539F-4688-B516-C95BA0959F4D}"/>
    <dgm:cxn modelId="{E1D2A069-BFE5-42FF-9D70-A78EDC40AA7C}" srcId="{4C7145F7-58CF-4753-9368-17001BC377D9}" destId="{DADDD2CA-4701-41FA-9C06-96437689530B}" srcOrd="1" destOrd="0" parTransId="{3A94D12D-CDDA-4B98-B657-CF59130D3D2C}" sibTransId="{E8B268A1-9D63-46B0-9722-8C1E2F84FD46}"/>
    <dgm:cxn modelId="{6BBF7D4D-C892-4AE7-B9A4-108C21E0BE4B}" type="presOf" srcId="{4C7145F7-58CF-4753-9368-17001BC377D9}" destId="{1A857B8E-6C79-4844-81FA-264B247948FC}" srcOrd="1" destOrd="0" presId="urn:microsoft.com/office/officeart/2005/8/layout/bList2"/>
    <dgm:cxn modelId="{40EDB772-AC76-4D2B-B950-A63F4058A2ED}" type="presOf" srcId="{C1A284F9-8839-44ED-B977-7D2707FFB0C6}" destId="{5E29F6F8-21C1-4851-9B82-608F3A776494}" srcOrd="1" destOrd="0" presId="urn:microsoft.com/office/officeart/2005/8/layout/bList2"/>
    <dgm:cxn modelId="{18E14E57-DFA3-483C-9C07-464F113217A1}" type="presOf" srcId="{4C7145F7-58CF-4753-9368-17001BC377D9}" destId="{D2AACAFF-87BF-4CA9-88D5-EFB72E31A24A}" srcOrd="0" destOrd="0" presId="urn:microsoft.com/office/officeart/2005/8/layout/bList2"/>
    <dgm:cxn modelId="{0E9E2295-A990-4828-ACE9-85B4128FBE00}" srcId="{F21B945C-C60E-4E51-BE1B-0336D996E7A0}" destId="{0210323F-4E4F-4F16-A865-5906A725FBE9}" srcOrd="1" destOrd="0" parTransId="{3A3D51E0-343F-44B8-BB3F-22646538CDFC}" sibTransId="{72A264F0-E1AC-4AEC-8A62-9984B5611577}"/>
    <dgm:cxn modelId="{91558C95-49DF-453F-A402-B43355D7FC43}" type="presOf" srcId="{F21B945C-C60E-4E51-BE1B-0336D996E7A0}" destId="{692E46D5-CD53-4944-BF1D-87336CD87CC6}" srcOrd="0" destOrd="0" presId="urn:microsoft.com/office/officeart/2005/8/layout/bList2"/>
    <dgm:cxn modelId="{34C303B1-AC34-4D6E-8310-9E19B6A9056A}" srcId="{5831CE5B-B8CC-4CBE-B270-26836CA2E817}" destId="{C1A284F9-8839-44ED-B977-7D2707FFB0C6}" srcOrd="0" destOrd="0" parTransId="{59D38A02-56E4-451D-BC79-984C7123DD24}" sibTransId="{72819D73-8903-4A40-BFC4-D4ABC561A643}"/>
    <dgm:cxn modelId="{3126FAB4-2FA0-4C5C-B579-214EED38482F}" type="presOf" srcId="{FFC597B7-4EF8-46AC-BC31-88821BACDC6B}" destId="{F964E112-B5E0-4D78-A978-E1A7AE293341}" srcOrd="0" destOrd="3" presId="urn:microsoft.com/office/officeart/2005/8/layout/bList2"/>
    <dgm:cxn modelId="{7B9207B6-FCE8-4E51-915C-FB2661560077}" type="presOf" srcId="{8B35E706-9F9E-42B2-959B-8498091432C7}" destId="{F964E112-B5E0-4D78-A978-E1A7AE293341}" srcOrd="0" destOrd="1" presId="urn:microsoft.com/office/officeart/2005/8/layout/bList2"/>
    <dgm:cxn modelId="{51C88EB6-F5CF-4B91-9572-50A7A3A917C8}" type="presOf" srcId="{202BE212-ADDD-4DEC-BD35-08AE1D4A4D31}" destId="{F964E112-B5E0-4D78-A978-E1A7AE293341}" srcOrd="0" destOrd="0" presId="urn:microsoft.com/office/officeart/2005/8/layout/bList2"/>
    <dgm:cxn modelId="{166CDBBB-B337-4661-AB16-0949B62AE885}" type="presOf" srcId="{C564F2A2-2D77-4BAE-8C3A-C37C0A0B7CD2}" destId="{692E46D5-CD53-4944-BF1D-87336CD87CC6}" srcOrd="0" destOrd="1" presId="urn:microsoft.com/office/officeart/2005/8/layout/bList2"/>
    <dgm:cxn modelId="{E04C84BF-A14C-4AD6-A4FE-A01023740DD8}" type="presOf" srcId="{0210323F-4E4F-4F16-A865-5906A725FBE9}" destId="{692E46D5-CD53-4944-BF1D-87336CD87CC6}" srcOrd="0" destOrd="2" presId="urn:microsoft.com/office/officeart/2005/8/layout/bList2"/>
    <dgm:cxn modelId="{EDD336D4-F262-4D63-834A-F3DD6D3325CC}" srcId="{C1A284F9-8839-44ED-B977-7D2707FFB0C6}" destId="{F21B945C-C60E-4E51-BE1B-0336D996E7A0}" srcOrd="0" destOrd="0" parTransId="{A66CA94A-A191-4AAD-B870-CA504C3EAB4E}" sibTransId="{0CAC2163-786F-4C8B-A35C-FDA1354DB581}"/>
    <dgm:cxn modelId="{40B303E2-5663-4148-BE6F-3C1D109B763D}" srcId="{5831CE5B-B8CC-4CBE-B270-26836CA2E817}" destId="{4C7145F7-58CF-4753-9368-17001BC377D9}" srcOrd="1" destOrd="0" parTransId="{5E5628B5-4776-447C-9893-DCDE68BD8FC6}" sibTransId="{F9AC548E-8398-45A7-9809-68AE0269A13E}"/>
    <dgm:cxn modelId="{17B4E2EB-FDA8-49A7-9D49-00506F970D6F}" type="presOf" srcId="{72819D73-8903-4A40-BFC4-D4ABC561A643}" destId="{172734E5-6E92-4A0D-8F13-98ACBD2582E3}" srcOrd="0" destOrd="0" presId="urn:microsoft.com/office/officeart/2005/8/layout/bList2"/>
    <dgm:cxn modelId="{4A39581E-3F13-4EF3-91E3-A2E0987C37CA}" type="presParOf" srcId="{09D2FE11-B8D2-441A-84E9-082DECE2B61F}" destId="{3DD0DF0E-36FA-4B93-B217-C86EAF036B3B}" srcOrd="0" destOrd="0" presId="urn:microsoft.com/office/officeart/2005/8/layout/bList2"/>
    <dgm:cxn modelId="{2540ECAF-6306-4B77-84E7-8CAC81D4A2D3}" type="presParOf" srcId="{3DD0DF0E-36FA-4B93-B217-C86EAF036B3B}" destId="{692E46D5-CD53-4944-BF1D-87336CD87CC6}" srcOrd="0" destOrd="0" presId="urn:microsoft.com/office/officeart/2005/8/layout/bList2"/>
    <dgm:cxn modelId="{D280AED0-2F1D-4C44-BA0D-EEB5A14C3327}" type="presParOf" srcId="{3DD0DF0E-36FA-4B93-B217-C86EAF036B3B}" destId="{B5E8B919-8EB0-4E8D-92A2-0DF9B6F941DD}" srcOrd="1" destOrd="0" presId="urn:microsoft.com/office/officeart/2005/8/layout/bList2"/>
    <dgm:cxn modelId="{04A6430A-EB03-4C6B-9320-F29CF7997F09}" type="presParOf" srcId="{3DD0DF0E-36FA-4B93-B217-C86EAF036B3B}" destId="{5E29F6F8-21C1-4851-9B82-608F3A776494}" srcOrd="2" destOrd="0" presId="urn:microsoft.com/office/officeart/2005/8/layout/bList2"/>
    <dgm:cxn modelId="{59A8E414-6F30-4FBE-90D3-1FEE3D66B555}" type="presParOf" srcId="{3DD0DF0E-36FA-4B93-B217-C86EAF036B3B}" destId="{CD57BD47-EE83-4C67-ACEB-AF36A263F601}" srcOrd="3" destOrd="0" presId="urn:microsoft.com/office/officeart/2005/8/layout/bList2"/>
    <dgm:cxn modelId="{F2D6C9EF-5070-4056-945E-C756D37F0433}" type="presParOf" srcId="{09D2FE11-B8D2-441A-84E9-082DECE2B61F}" destId="{172734E5-6E92-4A0D-8F13-98ACBD2582E3}" srcOrd="1" destOrd="0" presId="urn:microsoft.com/office/officeart/2005/8/layout/bList2"/>
    <dgm:cxn modelId="{84B1B4D2-D56C-471C-B89A-A2BC767F2AFE}" type="presParOf" srcId="{09D2FE11-B8D2-441A-84E9-082DECE2B61F}" destId="{DD55EB30-4AA8-4EBB-B28E-2BD3C30AB28F}" srcOrd="2" destOrd="0" presId="urn:microsoft.com/office/officeart/2005/8/layout/bList2"/>
    <dgm:cxn modelId="{A71DF9B6-A461-4AA9-A041-B9C02810C014}" type="presParOf" srcId="{DD55EB30-4AA8-4EBB-B28E-2BD3C30AB28F}" destId="{F964E112-B5E0-4D78-A978-E1A7AE293341}" srcOrd="0" destOrd="0" presId="urn:microsoft.com/office/officeart/2005/8/layout/bList2"/>
    <dgm:cxn modelId="{677DA315-4275-4436-AB58-8A00441460BE}" type="presParOf" srcId="{DD55EB30-4AA8-4EBB-B28E-2BD3C30AB28F}" destId="{D2AACAFF-87BF-4CA9-88D5-EFB72E31A24A}" srcOrd="1" destOrd="0" presId="urn:microsoft.com/office/officeart/2005/8/layout/bList2"/>
    <dgm:cxn modelId="{4A854FB3-975C-4F0E-9F1B-3818CBAEC341}" type="presParOf" srcId="{DD55EB30-4AA8-4EBB-B28E-2BD3C30AB28F}" destId="{1A857B8E-6C79-4844-81FA-264B247948FC}" srcOrd="2" destOrd="0" presId="urn:microsoft.com/office/officeart/2005/8/layout/bList2"/>
    <dgm:cxn modelId="{FE9BFB2B-E7E9-445D-A6E0-067917A7DB27}" type="presParOf" srcId="{DD55EB30-4AA8-4EBB-B28E-2BD3C30AB28F}" destId="{F4A68843-99CE-4AE3-ABEB-F29D44DAA9C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44212A-1EC3-43FD-853B-6DEDE17BDE5D}" type="doc">
      <dgm:prSet loTypeId="urn:microsoft.com/office/officeart/2005/8/layout/bList2" loCatId="pictur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CE44931-04DE-498E-B0B3-E73B893E444B}">
      <dgm:prSet phldrT="[Text]"/>
      <dgm:spPr/>
      <dgm:t>
        <a:bodyPr/>
        <a:lstStyle/>
        <a:p>
          <a:r>
            <a:rPr lang="en-US" dirty="0"/>
            <a:t>Data Fusion</a:t>
          </a:r>
        </a:p>
      </dgm:t>
    </dgm:pt>
    <dgm:pt modelId="{AA5CCBD7-1CD3-4ED6-82CD-24489018485C}" type="parTrans" cxnId="{DFA419BA-4B39-4C8D-AA27-85A613D8486C}">
      <dgm:prSet/>
      <dgm:spPr/>
      <dgm:t>
        <a:bodyPr/>
        <a:lstStyle/>
        <a:p>
          <a:endParaRPr lang="en-US"/>
        </a:p>
      </dgm:t>
    </dgm:pt>
    <dgm:pt modelId="{0DDE8556-A732-48D7-B3F6-E8094169B7A9}" type="sibTrans" cxnId="{DFA419BA-4B39-4C8D-AA27-85A613D8486C}">
      <dgm:prSet/>
      <dgm:spPr/>
      <dgm:t>
        <a:bodyPr/>
        <a:lstStyle/>
        <a:p>
          <a:endParaRPr lang="en-US"/>
        </a:p>
      </dgm:t>
    </dgm:pt>
    <dgm:pt modelId="{1D0E5E5C-C67A-452C-BC31-063DC62B96BD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777777"/>
              </a:solidFill>
              <a:latin typeface="Eurostar"/>
              <a:ea typeface="+mn-ea"/>
              <a:cs typeface="+mn-cs"/>
            </a:rPr>
            <a:t>Various methods were employed to merge hospital data with the CRIS datasets.</a:t>
          </a:r>
        </a:p>
      </dgm:t>
    </dgm:pt>
    <dgm:pt modelId="{21BD9C07-64EA-4B19-B143-B28AE9DC12D8}" type="parTrans" cxnId="{DBDB6582-B993-4836-808A-19D6097B0E0D}">
      <dgm:prSet/>
      <dgm:spPr/>
      <dgm:t>
        <a:bodyPr/>
        <a:lstStyle/>
        <a:p>
          <a:endParaRPr lang="en-US"/>
        </a:p>
      </dgm:t>
    </dgm:pt>
    <dgm:pt modelId="{47703661-194F-43A5-956D-ED57545C9780}" type="sibTrans" cxnId="{DBDB6582-B993-4836-808A-19D6097B0E0D}">
      <dgm:prSet/>
      <dgm:spPr/>
      <dgm:t>
        <a:bodyPr/>
        <a:lstStyle/>
        <a:p>
          <a:endParaRPr lang="en-US"/>
        </a:p>
      </dgm:t>
    </dgm:pt>
    <dgm:pt modelId="{715E8E50-E6CC-4E17-9FE6-E53F34FF5BEA}">
      <dgm:prSet phldrT="[Text]"/>
      <dgm:spPr/>
      <dgm:t>
        <a:bodyPr/>
        <a:lstStyle/>
        <a:p>
          <a:r>
            <a:rPr lang="en-US" dirty="0"/>
            <a:t>Text Mining</a:t>
          </a:r>
        </a:p>
      </dgm:t>
    </dgm:pt>
    <dgm:pt modelId="{AF642C05-8A61-4B6B-B1DC-119DC9551C22}" type="parTrans" cxnId="{A67D3ACE-067B-40CF-8C7C-99E163891FDA}">
      <dgm:prSet/>
      <dgm:spPr/>
      <dgm:t>
        <a:bodyPr/>
        <a:lstStyle/>
        <a:p>
          <a:endParaRPr lang="en-US"/>
        </a:p>
      </dgm:t>
    </dgm:pt>
    <dgm:pt modelId="{C421F2B8-541C-46BF-9E4A-142A121C5F34}" type="sibTrans" cxnId="{A67D3ACE-067B-40CF-8C7C-99E163891FDA}">
      <dgm:prSet/>
      <dgm:spPr/>
      <dgm:t>
        <a:bodyPr/>
        <a:lstStyle/>
        <a:p>
          <a:endParaRPr lang="en-US"/>
        </a:p>
      </dgm:t>
    </dgm:pt>
    <dgm:pt modelId="{5675465B-8A6E-4D4B-9274-C718B4FC492A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777777"/>
              </a:solidFill>
              <a:latin typeface="Eurostar"/>
              <a:ea typeface="+mn-ea"/>
              <a:cs typeface="+mn-cs"/>
            </a:rPr>
            <a:t>Text mining techniques were used to identify and extract e-scooter-related crashes within the crash reports. </a:t>
          </a:r>
        </a:p>
      </dgm:t>
    </dgm:pt>
    <dgm:pt modelId="{E5A36CA6-514C-4AFE-A4AD-CFD08761E34A}" type="parTrans" cxnId="{B94EC113-076C-4F67-8739-F8CC00C2B899}">
      <dgm:prSet/>
      <dgm:spPr/>
      <dgm:t>
        <a:bodyPr/>
        <a:lstStyle/>
        <a:p>
          <a:endParaRPr lang="en-US"/>
        </a:p>
      </dgm:t>
    </dgm:pt>
    <dgm:pt modelId="{680C4CBD-DFAE-47BB-B1B3-CDB4196CDFCD}" type="sibTrans" cxnId="{B94EC113-076C-4F67-8739-F8CC00C2B899}">
      <dgm:prSet/>
      <dgm:spPr/>
      <dgm:t>
        <a:bodyPr/>
        <a:lstStyle/>
        <a:p>
          <a:endParaRPr lang="en-US"/>
        </a:p>
      </dgm:t>
    </dgm:pt>
    <dgm:pt modelId="{A79C8345-0C1A-435F-A47E-997C141D2C3C}">
      <dgm:prSet phldrT="[Text]"/>
      <dgm:spPr/>
      <dgm:t>
        <a:bodyPr/>
        <a:lstStyle/>
        <a:p>
          <a:r>
            <a:rPr lang="en-US" dirty="0"/>
            <a:t>Verification</a:t>
          </a:r>
        </a:p>
      </dgm:t>
    </dgm:pt>
    <dgm:pt modelId="{FEDF2CB2-C0EF-4B4C-995E-770B28CCFC9B}" type="parTrans" cxnId="{5BA1363D-8ADC-4B21-9271-49E2EC612CC0}">
      <dgm:prSet/>
      <dgm:spPr/>
      <dgm:t>
        <a:bodyPr/>
        <a:lstStyle/>
        <a:p>
          <a:endParaRPr lang="en-US"/>
        </a:p>
      </dgm:t>
    </dgm:pt>
    <dgm:pt modelId="{153BD0A1-5F45-4E90-B2E5-6976A3A7B9D6}" type="sibTrans" cxnId="{5BA1363D-8ADC-4B21-9271-49E2EC612CC0}">
      <dgm:prSet/>
      <dgm:spPr/>
      <dgm:t>
        <a:bodyPr/>
        <a:lstStyle/>
        <a:p>
          <a:endParaRPr lang="en-US"/>
        </a:p>
      </dgm:t>
    </dgm:pt>
    <dgm:pt modelId="{7B4D71D5-E61D-4846-9C6C-C22C01C927E5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777777"/>
              </a:solidFill>
              <a:latin typeface="Eurostar"/>
              <a:ea typeface="+mn-ea"/>
              <a:cs typeface="+mn-cs"/>
            </a:rPr>
            <a:t>The identified e-scooter-related reports were manually reviewed to identify/correct any errors, and to extract additional information from the descriptive section.</a:t>
          </a:r>
        </a:p>
      </dgm:t>
    </dgm:pt>
    <dgm:pt modelId="{E29A7150-E37D-486E-B8A2-9F36A27CF700}" type="parTrans" cxnId="{F50866A6-05BB-4616-875F-8D0CDFCD7723}">
      <dgm:prSet/>
      <dgm:spPr/>
      <dgm:t>
        <a:bodyPr/>
        <a:lstStyle/>
        <a:p>
          <a:endParaRPr lang="en-US"/>
        </a:p>
      </dgm:t>
    </dgm:pt>
    <dgm:pt modelId="{A12C8D1F-E6DC-4A6D-8D26-5EF1C91A6D3A}" type="sibTrans" cxnId="{F50866A6-05BB-4616-875F-8D0CDFCD7723}">
      <dgm:prSet/>
      <dgm:spPr/>
      <dgm:t>
        <a:bodyPr/>
        <a:lstStyle/>
        <a:p>
          <a:endParaRPr lang="en-US"/>
        </a:p>
      </dgm:t>
    </dgm:pt>
    <dgm:pt modelId="{295A8F90-8427-4C2F-9885-FABF022CC782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srgbClr val="777777"/>
            </a:solidFill>
            <a:latin typeface="Eurostar"/>
            <a:ea typeface="+mn-ea"/>
            <a:cs typeface="+mn-cs"/>
          </a:endParaRPr>
        </a:p>
      </dgm:t>
    </dgm:pt>
    <dgm:pt modelId="{874A0993-2506-42EC-80F4-875954ED26E8}" type="parTrans" cxnId="{EE2D565F-D3C8-43F7-80EA-D5D8318B55E1}">
      <dgm:prSet/>
      <dgm:spPr/>
      <dgm:t>
        <a:bodyPr/>
        <a:lstStyle/>
        <a:p>
          <a:endParaRPr lang="en-US"/>
        </a:p>
      </dgm:t>
    </dgm:pt>
    <dgm:pt modelId="{A751044A-E758-4C7D-BA80-06F5D2C1E73B}" type="sibTrans" cxnId="{EE2D565F-D3C8-43F7-80EA-D5D8318B55E1}">
      <dgm:prSet/>
      <dgm:spPr/>
      <dgm:t>
        <a:bodyPr/>
        <a:lstStyle/>
        <a:p>
          <a:endParaRPr lang="en-US"/>
        </a:p>
      </dgm:t>
    </dgm:pt>
    <dgm:pt modelId="{340FC45B-C56E-4411-B711-09BE2BFA5BA1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777777"/>
              </a:solidFill>
              <a:latin typeface="Eurostar"/>
              <a:ea typeface="+mn-ea"/>
              <a:cs typeface="+mn-cs"/>
            </a:rPr>
            <a:t>Keywords were searched within the descriptive section of each report.</a:t>
          </a:r>
        </a:p>
      </dgm:t>
    </dgm:pt>
    <dgm:pt modelId="{DC19652D-2B2F-4BDC-9B9B-36D0CB96212D}" type="parTrans" cxnId="{5FDFC3F0-5B9A-446E-9BA1-BC8AFF62BC48}">
      <dgm:prSet/>
      <dgm:spPr/>
      <dgm:t>
        <a:bodyPr/>
        <a:lstStyle/>
        <a:p>
          <a:endParaRPr lang="en-US"/>
        </a:p>
      </dgm:t>
    </dgm:pt>
    <dgm:pt modelId="{DAA3E6E2-DD53-4723-9E09-AC53D5E8B98E}" type="sibTrans" cxnId="{5FDFC3F0-5B9A-446E-9BA1-BC8AFF62BC48}">
      <dgm:prSet/>
      <dgm:spPr/>
      <dgm:t>
        <a:bodyPr/>
        <a:lstStyle/>
        <a:p>
          <a:endParaRPr lang="en-US"/>
        </a:p>
      </dgm:t>
    </dgm:pt>
    <dgm:pt modelId="{DD82EE9F-3ADE-4014-9015-B54CEA1E970E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srgbClr val="777777"/>
            </a:solidFill>
            <a:latin typeface="Eurostar"/>
            <a:ea typeface="+mn-ea"/>
            <a:cs typeface="+mn-cs"/>
          </a:endParaRPr>
        </a:p>
      </dgm:t>
    </dgm:pt>
    <dgm:pt modelId="{90BC8238-DE08-42E1-B16C-FF9516EB80D9}" type="parTrans" cxnId="{1A29915E-F534-49F8-9994-5D8FE74D96BE}">
      <dgm:prSet/>
      <dgm:spPr/>
      <dgm:t>
        <a:bodyPr/>
        <a:lstStyle/>
        <a:p>
          <a:endParaRPr lang="en-US"/>
        </a:p>
      </dgm:t>
    </dgm:pt>
    <dgm:pt modelId="{4080C58B-4729-4284-BD92-C117D7D9A0ED}" type="sibTrans" cxnId="{1A29915E-F534-49F8-9994-5D8FE74D96BE}">
      <dgm:prSet/>
      <dgm:spPr/>
      <dgm:t>
        <a:bodyPr/>
        <a:lstStyle/>
        <a:p>
          <a:endParaRPr lang="en-US"/>
        </a:p>
      </dgm:t>
    </dgm:pt>
    <dgm:pt modelId="{75C06FAA-AB6C-4ADF-A0A2-3BDE091ED28C}" type="pres">
      <dgm:prSet presAssocID="{7D44212A-1EC3-43FD-853B-6DEDE17BDE5D}" presName="diagram" presStyleCnt="0">
        <dgm:presLayoutVars>
          <dgm:dir/>
          <dgm:animLvl val="lvl"/>
          <dgm:resizeHandles val="exact"/>
        </dgm:presLayoutVars>
      </dgm:prSet>
      <dgm:spPr/>
    </dgm:pt>
    <dgm:pt modelId="{DE927A4C-ACBB-4965-9818-1CA2CEFBB73C}" type="pres">
      <dgm:prSet presAssocID="{5CE44931-04DE-498E-B0B3-E73B893E444B}" presName="compNode" presStyleCnt="0"/>
      <dgm:spPr/>
    </dgm:pt>
    <dgm:pt modelId="{A084DB01-56C2-400B-A09C-0E17F907AABC}" type="pres">
      <dgm:prSet presAssocID="{5CE44931-04DE-498E-B0B3-E73B893E444B}" presName="childRect" presStyleLbl="bgAcc1" presStyleIdx="0" presStyleCnt="3" custScaleY="181556">
        <dgm:presLayoutVars>
          <dgm:bulletEnabled val="1"/>
        </dgm:presLayoutVars>
      </dgm:prSet>
      <dgm:spPr/>
    </dgm:pt>
    <dgm:pt modelId="{089DAA0D-6672-4448-89F9-814929479DC3}" type="pres">
      <dgm:prSet presAssocID="{5CE44931-04DE-498E-B0B3-E73B893E444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75C2964-B97D-424E-9A89-581E51EC8689}" type="pres">
      <dgm:prSet presAssocID="{5CE44931-04DE-498E-B0B3-E73B893E444B}" presName="parentRect" presStyleLbl="alignNode1" presStyleIdx="0" presStyleCnt="3"/>
      <dgm:spPr/>
    </dgm:pt>
    <dgm:pt modelId="{DFEF6B1E-C2AF-4359-A0C3-5B973F05EDFC}" type="pres">
      <dgm:prSet presAssocID="{5CE44931-04DE-498E-B0B3-E73B893E444B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</dgm:spPr>
      <dgm:extLst>
        <a:ext uri="{E40237B7-FDA0-4F09-8148-C483321AD2D9}">
          <dgm14:cNvPr xmlns:dgm14="http://schemas.microsoft.com/office/drawing/2010/diagram" id="0" name="" descr="Puzzle pieces"/>
        </a:ext>
      </dgm:extLst>
    </dgm:pt>
    <dgm:pt modelId="{91B753B1-B397-4584-A7CA-607336F56AB2}" type="pres">
      <dgm:prSet presAssocID="{0DDE8556-A732-48D7-B3F6-E8094169B7A9}" presName="sibTrans" presStyleLbl="sibTrans2D1" presStyleIdx="0" presStyleCnt="0"/>
      <dgm:spPr/>
    </dgm:pt>
    <dgm:pt modelId="{BE438373-1DAB-4A86-B64C-50843907D956}" type="pres">
      <dgm:prSet presAssocID="{715E8E50-E6CC-4E17-9FE6-E53F34FF5BEA}" presName="compNode" presStyleCnt="0"/>
      <dgm:spPr/>
    </dgm:pt>
    <dgm:pt modelId="{C91CB0D4-A381-4E39-9D0A-F155527A47EB}" type="pres">
      <dgm:prSet presAssocID="{715E8E50-E6CC-4E17-9FE6-E53F34FF5BEA}" presName="childRect" presStyleLbl="bgAcc1" presStyleIdx="1" presStyleCnt="3" custScaleY="181556">
        <dgm:presLayoutVars>
          <dgm:bulletEnabled val="1"/>
        </dgm:presLayoutVars>
      </dgm:prSet>
      <dgm:spPr/>
    </dgm:pt>
    <dgm:pt modelId="{5AE50E57-6736-455A-BB23-CD5A73520871}" type="pres">
      <dgm:prSet presAssocID="{715E8E50-E6CC-4E17-9FE6-E53F34FF5BE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558C492-2105-4C7E-895E-1F3940C23F10}" type="pres">
      <dgm:prSet presAssocID="{715E8E50-E6CC-4E17-9FE6-E53F34FF5BEA}" presName="parentRect" presStyleLbl="alignNode1" presStyleIdx="1" presStyleCnt="3"/>
      <dgm:spPr/>
    </dgm:pt>
    <dgm:pt modelId="{03B900BF-1BBC-4210-B392-5E39CE0AE71A}" type="pres">
      <dgm:prSet presAssocID="{715E8E50-E6CC-4E17-9FE6-E53F34FF5BEA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D933836B-56CA-4E04-80E4-703B587CFA69}" type="pres">
      <dgm:prSet presAssocID="{C421F2B8-541C-46BF-9E4A-142A121C5F34}" presName="sibTrans" presStyleLbl="sibTrans2D1" presStyleIdx="0" presStyleCnt="0"/>
      <dgm:spPr/>
    </dgm:pt>
    <dgm:pt modelId="{9551AF68-5CF3-4814-AFC7-044092D6A6F7}" type="pres">
      <dgm:prSet presAssocID="{A79C8345-0C1A-435F-A47E-997C141D2C3C}" presName="compNode" presStyleCnt="0"/>
      <dgm:spPr/>
    </dgm:pt>
    <dgm:pt modelId="{CEC0BEB4-096C-4DFB-85A2-A92494E0B0CC}" type="pres">
      <dgm:prSet presAssocID="{A79C8345-0C1A-435F-A47E-997C141D2C3C}" presName="childRect" presStyleLbl="bgAcc1" presStyleIdx="2" presStyleCnt="3" custScaleY="181556">
        <dgm:presLayoutVars>
          <dgm:bulletEnabled val="1"/>
        </dgm:presLayoutVars>
      </dgm:prSet>
      <dgm:spPr/>
    </dgm:pt>
    <dgm:pt modelId="{555BEADA-CD6F-407E-B45B-2435F8233731}" type="pres">
      <dgm:prSet presAssocID="{A79C8345-0C1A-435F-A47E-997C141D2C3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3D0D0C4-13FC-42AF-A690-E37FFF4CDE22}" type="pres">
      <dgm:prSet presAssocID="{A79C8345-0C1A-435F-A47E-997C141D2C3C}" presName="parentRect" presStyleLbl="alignNode1" presStyleIdx="2" presStyleCnt="3"/>
      <dgm:spPr/>
    </dgm:pt>
    <dgm:pt modelId="{057D14CE-9614-4916-8702-C7961B413A01}" type="pres">
      <dgm:prSet presAssocID="{A79C8345-0C1A-435F-A47E-997C141D2C3C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</dgm:spPr>
      <dgm:extLst>
        <a:ext uri="{E40237B7-FDA0-4F09-8148-C483321AD2D9}">
          <dgm14:cNvPr xmlns:dgm14="http://schemas.microsoft.com/office/drawing/2010/diagram" id="0" name="" descr="Checklist RTL"/>
        </a:ext>
      </dgm:extLst>
    </dgm:pt>
  </dgm:ptLst>
  <dgm:cxnLst>
    <dgm:cxn modelId="{2E6DEA0A-8A66-41AF-8E68-CF738F4C36AA}" type="presOf" srcId="{340FC45B-C56E-4411-B711-09BE2BFA5BA1}" destId="{C91CB0D4-A381-4E39-9D0A-F155527A47EB}" srcOrd="0" destOrd="1" presId="urn:microsoft.com/office/officeart/2005/8/layout/bList2"/>
    <dgm:cxn modelId="{70CCA012-D396-49E8-A039-ABA29EBB59D6}" type="presOf" srcId="{715E8E50-E6CC-4E17-9FE6-E53F34FF5BEA}" destId="{A558C492-2105-4C7E-895E-1F3940C23F10}" srcOrd="1" destOrd="0" presId="urn:microsoft.com/office/officeart/2005/8/layout/bList2"/>
    <dgm:cxn modelId="{B94EC113-076C-4F67-8739-F8CC00C2B899}" srcId="{715E8E50-E6CC-4E17-9FE6-E53F34FF5BEA}" destId="{5675465B-8A6E-4D4B-9274-C718B4FC492A}" srcOrd="0" destOrd="0" parTransId="{E5A36CA6-514C-4AFE-A4AD-CFD08761E34A}" sibTransId="{680C4CBD-DFAE-47BB-B1B3-CDB4196CDFCD}"/>
    <dgm:cxn modelId="{18F1441F-4E14-4531-BB58-82F3F6C7C29B}" type="presOf" srcId="{DD82EE9F-3ADE-4014-9015-B54CEA1E970E}" destId="{C91CB0D4-A381-4E39-9D0A-F155527A47EB}" srcOrd="0" destOrd="2" presId="urn:microsoft.com/office/officeart/2005/8/layout/bList2"/>
    <dgm:cxn modelId="{80C55230-8CFF-44F2-8B86-ECC2E85FCD84}" type="presOf" srcId="{295A8F90-8427-4C2F-9885-FABF022CC782}" destId="{C91CB0D4-A381-4E39-9D0A-F155527A47EB}" srcOrd="0" destOrd="3" presId="urn:microsoft.com/office/officeart/2005/8/layout/bList2"/>
    <dgm:cxn modelId="{7D511038-A509-4784-89EF-13BEB9F51C9B}" type="presOf" srcId="{A79C8345-0C1A-435F-A47E-997C141D2C3C}" destId="{C3D0D0C4-13FC-42AF-A690-E37FFF4CDE22}" srcOrd="1" destOrd="0" presId="urn:microsoft.com/office/officeart/2005/8/layout/bList2"/>
    <dgm:cxn modelId="{5BA1363D-8ADC-4B21-9271-49E2EC612CC0}" srcId="{7D44212A-1EC3-43FD-853B-6DEDE17BDE5D}" destId="{A79C8345-0C1A-435F-A47E-997C141D2C3C}" srcOrd="2" destOrd="0" parTransId="{FEDF2CB2-C0EF-4B4C-995E-770B28CCFC9B}" sibTransId="{153BD0A1-5F45-4E90-B2E5-6976A3A7B9D6}"/>
    <dgm:cxn modelId="{1A29915E-F534-49F8-9994-5D8FE74D96BE}" srcId="{715E8E50-E6CC-4E17-9FE6-E53F34FF5BEA}" destId="{DD82EE9F-3ADE-4014-9015-B54CEA1E970E}" srcOrd="2" destOrd="0" parTransId="{90BC8238-DE08-42E1-B16C-FF9516EB80D9}" sibTransId="{4080C58B-4729-4284-BD92-C117D7D9A0ED}"/>
    <dgm:cxn modelId="{EE2D565F-D3C8-43F7-80EA-D5D8318B55E1}" srcId="{715E8E50-E6CC-4E17-9FE6-E53F34FF5BEA}" destId="{295A8F90-8427-4C2F-9885-FABF022CC782}" srcOrd="3" destOrd="0" parTransId="{874A0993-2506-42EC-80F4-875954ED26E8}" sibTransId="{A751044A-E758-4C7D-BA80-06F5D2C1E73B}"/>
    <dgm:cxn modelId="{7C2EAD5F-F6A6-49BA-B9D8-E84FB930BAEA}" type="presOf" srcId="{1D0E5E5C-C67A-452C-BC31-063DC62B96BD}" destId="{A084DB01-56C2-400B-A09C-0E17F907AABC}" srcOrd="0" destOrd="0" presId="urn:microsoft.com/office/officeart/2005/8/layout/bList2"/>
    <dgm:cxn modelId="{7F13E876-4F78-46BD-8AE9-98B40A3B64FA}" type="presOf" srcId="{7B4D71D5-E61D-4846-9C6C-C22C01C927E5}" destId="{CEC0BEB4-096C-4DFB-85A2-A92494E0B0CC}" srcOrd="0" destOrd="0" presId="urn:microsoft.com/office/officeart/2005/8/layout/bList2"/>
    <dgm:cxn modelId="{DBDB6582-B993-4836-808A-19D6097B0E0D}" srcId="{5CE44931-04DE-498E-B0B3-E73B893E444B}" destId="{1D0E5E5C-C67A-452C-BC31-063DC62B96BD}" srcOrd="0" destOrd="0" parTransId="{21BD9C07-64EA-4B19-B143-B28AE9DC12D8}" sibTransId="{47703661-194F-43A5-956D-ED57545C9780}"/>
    <dgm:cxn modelId="{DAE80493-6191-4160-B0D9-6FB17D41C1FC}" type="presOf" srcId="{5CE44931-04DE-498E-B0B3-E73B893E444B}" destId="{089DAA0D-6672-4448-89F9-814929479DC3}" srcOrd="0" destOrd="0" presId="urn:microsoft.com/office/officeart/2005/8/layout/bList2"/>
    <dgm:cxn modelId="{F50866A6-05BB-4616-875F-8D0CDFCD7723}" srcId="{A79C8345-0C1A-435F-A47E-997C141D2C3C}" destId="{7B4D71D5-E61D-4846-9C6C-C22C01C927E5}" srcOrd="0" destOrd="0" parTransId="{E29A7150-E37D-486E-B8A2-9F36A27CF700}" sibTransId="{A12C8D1F-E6DC-4A6D-8D26-5EF1C91A6D3A}"/>
    <dgm:cxn modelId="{DFA419BA-4B39-4C8D-AA27-85A613D8486C}" srcId="{7D44212A-1EC3-43FD-853B-6DEDE17BDE5D}" destId="{5CE44931-04DE-498E-B0B3-E73B893E444B}" srcOrd="0" destOrd="0" parTransId="{AA5CCBD7-1CD3-4ED6-82CD-24489018485C}" sibTransId="{0DDE8556-A732-48D7-B3F6-E8094169B7A9}"/>
    <dgm:cxn modelId="{994F27BE-E92B-449E-809D-9A22B0D2B2F5}" type="presOf" srcId="{0DDE8556-A732-48D7-B3F6-E8094169B7A9}" destId="{91B753B1-B397-4584-A7CA-607336F56AB2}" srcOrd="0" destOrd="0" presId="urn:microsoft.com/office/officeart/2005/8/layout/bList2"/>
    <dgm:cxn modelId="{98196AC8-A725-4D1A-9955-152E1724BE32}" type="presOf" srcId="{C421F2B8-541C-46BF-9E4A-142A121C5F34}" destId="{D933836B-56CA-4E04-80E4-703B587CFA69}" srcOrd="0" destOrd="0" presId="urn:microsoft.com/office/officeart/2005/8/layout/bList2"/>
    <dgm:cxn modelId="{2E058CCD-B2AE-4EAE-ABD2-B9566EE81CFB}" type="presOf" srcId="{5675465B-8A6E-4D4B-9274-C718B4FC492A}" destId="{C91CB0D4-A381-4E39-9D0A-F155527A47EB}" srcOrd="0" destOrd="0" presId="urn:microsoft.com/office/officeart/2005/8/layout/bList2"/>
    <dgm:cxn modelId="{A67D3ACE-067B-40CF-8C7C-99E163891FDA}" srcId="{7D44212A-1EC3-43FD-853B-6DEDE17BDE5D}" destId="{715E8E50-E6CC-4E17-9FE6-E53F34FF5BEA}" srcOrd="1" destOrd="0" parTransId="{AF642C05-8A61-4B6B-B1DC-119DC9551C22}" sibTransId="{C421F2B8-541C-46BF-9E4A-142A121C5F34}"/>
    <dgm:cxn modelId="{B5FB09D4-9885-4D68-AFE8-772A7700CFB4}" type="presOf" srcId="{7D44212A-1EC3-43FD-853B-6DEDE17BDE5D}" destId="{75C06FAA-AB6C-4ADF-A0A2-3BDE091ED28C}" srcOrd="0" destOrd="0" presId="urn:microsoft.com/office/officeart/2005/8/layout/bList2"/>
    <dgm:cxn modelId="{C03754D5-C017-46CA-868E-BE1F5E14FE4D}" type="presOf" srcId="{715E8E50-E6CC-4E17-9FE6-E53F34FF5BEA}" destId="{5AE50E57-6736-455A-BB23-CD5A73520871}" srcOrd="0" destOrd="0" presId="urn:microsoft.com/office/officeart/2005/8/layout/bList2"/>
    <dgm:cxn modelId="{2B5CE4D8-0689-4D1F-B732-8F786B550F51}" type="presOf" srcId="{A79C8345-0C1A-435F-A47E-997C141D2C3C}" destId="{555BEADA-CD6F-407E-B45B-2435F8233731}" srcOrd="0" destOrd="0" presId="urn:microsoft.com/office/officeart/2005/8/layout/bList2"/>
    <dgm:cxn modelId="{4913FCE9-9073-403B-85A1-191EF25A3D49}" type="presOf" srcId="{5CE44931-04DE-498E-B0B3-E73B893E444B}" destId="{475C2964-B97D-424E-9A89-581E51EC8689}" srcOrd="1" destOrd="0" presId="urn:microsoft.com/office/officeart/2005/8/layout/bList2"/>
    <dgm:cxn modelId="{5FDFC3F0-5B9A-446E-9BA1-BC8AFF62BC48}" srcId="{715E8E50-E6CC-4E17-9FE6-E53F34FF5BEA}" destId="{340FC45B-C56E-4411-B711-09BE2BFA5BA1}" srcOrd="1" destOrd="0" parTransId="{DC19652D-2B2F-4BDC-9B9B-36D0CB96212D}" sibTransId="{DAA3E6E2-DD53-4723-9E09-AC53D5E8B98E}"/>
    <dgm:cxn modelId="{B0373A1A-DAC9-4534-AA80-5D2EA55F6C01}" type="presParOf" srcId="{75C06FAA-AB6C-4ADF-A0A2-3BDE091ED28C}" destId="{DE927A4C-ACBB-4965-9818-1CA2CEFBB73C}" srcOrd="0" destOrd="0" presId="urn:microsoft.com/office/officeart/2005/8/layout/bList2"/>
    <dgm:cxn modelId="{6EEDF929-208E-472B-9CD6-79D0EBE57ADF}" type="presParOf" srcId="{DE927A4C-ACBB-4965-9818-1CA2CEFBB73C}" destId="{A084DB01-56C2-400B-A09C-0E17F907AABC}" srcOrd="0" destOrd="0" presId="urn:microsoft.com/office/officeart/2005/8/layout/bList2"/>
    <dgm:cxn modelId="{7CFF27EF-2980-42EB-9981-961FC0E0379F}" type="presParOf" srcId="{DE927A4C-ACBB-4965-9818-1CA2CEFBB73C}" destId="{089DAA0D-6672-4448-89F9-814929479DC3}" srcOrd="1" destOrd="0" presId="urn:microsoft.com/office/officeart/2005/8/layout/bList2"/>
    <dgm:cxn modelId="{3FE2BADA-8A64-4E99-A100-59601668353C}" type="presParOf" srcId="{DE927A4C-ACBB-4965-9818-1CA2CEFBB73C}" destId="{475C2964-B97D-424E-9A89-581E51EC8689}" srcOrd="2" destOrd="0" presId="urn:microsoft.com/office/officeart/2005/8/layout/bList2"/>
    <dgm:cxn modelId="{FE714FD7-CFFA-4DFC-9088-0AC265307431}" type="presParOf" srcId="{DE927A4C-ACBB-4965-9818-1CA2CEFBB73C}" destId="{DFEF6B1E-C2AF-4359-A0C3-5B973F05EDFC}" srcOrd="3" destOrd="0" presId="urn:microsoft.com/office/officeart/2005/8/layout/bList2"/>
    <dgm:cxn modelId="{39304D2F-72EC-4576-B847-FB714592D420}" type="presParOf" srcId="{75C06FAA-AB6C-4ADF-A0A2-3BDE091ED28C}" destId="{91B753B1-B397-4584-A7CA-607336F56AB2}" srcOrd="1" destOrd="0" presId="urn:microsoft.com/office/officeart/2005/8/layout/bList2"/>
    <dgm:cxn modelId="{671B730D-6687-4B4D-840B-7335260F81FD}" type="presParOf" srcId="{75C06FAA-AB6C-4ADF-A0A2-3BDE091ED28C}" destId="{BE438373-1DAB-4A86-B64C-50843907D956}" srcOrd="2" destOrd="0" presId="urn:microsoft.com/office/officeart/2005/8/layout/bList2"/>
    <dgm:cxn modelId="{76DAED0C-0824-4CDF-88D3-A3033A1AC5FF}" type="presParOf" srcId="{BE438373-1DAB-4A86-B64C-50843907D956}" destId="{C91CB0D4-A381-4E39-9D0A-F155527A47EB}" srcOrd="0" destOrd="0" presId="urn:microsoft.com/office/officeart/2005/8/layout/bList2"/>
    <dgm:cxn modelId="{0DE2FF63-9662-4572-8CB7-F8576D719E5A}" type="presParOf" srcId="{BE438373-1DAB-4A86-B64C-50843907D956}" destId="{5AE50E57-6736-455A-BB23-CD5A73520871}" srcOrd="1" destOrd="0" presId="urn:microsoft.com/office/officeart/2005/8/layout/bList2"/>
    <dgm:cxn modelId="{5F022C25-D7F0-4A26-A8C9-4DC86AB8D3BF}" type="presParOf" srcId="{BE438373-1DAB-4A86-B64C-50843907D956}" destId="{A558C492-2105-4C7E-895E-1F3940C23F10}" srcOrd="2" destOrd="0" presId="urn:microsoft.com/office/officeart/2005/8/layout/bList2"/>
    <dgm:cxn modelId="{39BAC142-2D6F-4A2D-8C25-D946A3AE41B7}" type="presParOf" srcId="{BE438373-1DAB-4A86-B64C-50843907D956}" destId="{03B900BF-1BBC-4210-B392-5E39CE0AE71A}" srcOrd="3" destOrd="0" presId="urn:microsoft.com/office/officeart/2005/8/layout/bList2"/>
    <dgm:cxn modelId="{9B4429C2-E79B-414A-9A7A-9842C464C119}" type="presParOf" srcId="{75C06FAA-AB6C-4ADF-A0A2-3BDE091ED28C}" destId="{D933836B-56CA-4E04-80E4-703B587CFA69}" srcOrd="3" destOrd="0" presId="urn:microsoft.com/office/officeart/2005/8/layout/bList2"/>
    <dgm:cxn modelId="{394FBF86-D07D-46D9-B01E-F823E2A3F038}" type="presParOf" srcId="{75C06FAA-AB6C-4ADF-A0A2-3BDE091ED28C}" destId="{9551AF68-5CF3-4814-AFC7-044092D6A6F7}" srcOrd="4" destOrd="0" presId="urn:microsoft.com/office/officeart/2005/8/layout/bList2"/>
    <dgm:cxn modelId="{492C5C2B-0BCE-4203-9393-DB027EA6FFB0}" type="presParOf" srcId="{9551AF68-5CF3-4814-AFC7-044092D6A6F7}" destId="{CEC0BEB4-096C-4DFB-85A2-A92494E0B0CC}" srcOrd="0" destOrd="0" presId="urn:microsoft.com/office/officeart/2005/8/layout/bList2"/>
    <dgm:cxn modelId="{4BB2EF6C-6A54-43CD-82D9-7289C4ABFD22}" type="presParOf" srcId="{9551AF68-5CF3-4814-AFC7-044092D6A6F7}" destId="{555BEADA-CD6F-407E-B45B-2435F8233731}" srcOrd="1" destOrd="0" presId="urn:microsoft.com/office/officeart/2005/8/layout/bList2"/>
    <dgm:cxn modelId="{03480B53-2E5D-44BA-BA18-F0FEA7339FA4}" type="presParOf" srcId="{9551AF68-5CF3-4814-AFC7-044092D6A6F7}" destId="{C3D0D0C4-13FC-42AF-A690-E37FFF4CDE22}" srcOrd="2" destOrd="0" presId="urn:microsoft.com/office/officeart/2005/8/layout/bList2"/>
    <dgm:cxn modelId="{251B405B-BE7D-415D-9EB2-FF89D3E77CE8}" type="presParOf" srcId="{9551AF68-5CF3-4814-AFC7-044092D6A6F7}" destId="{057D14CE-9614-4916-8702-C7961B413A0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44212A-1EC3-43FD-853B-6DEDE17BDE5D}" type="doc">
      <dgm:prSet loTypeId="urn:microsoft.com/office/officeart/2005/8/layout/bList2" loCatId="pictur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CE44931-04DE-498E-B0B3-E73B893E444B}">
      <dgm:prSet phldrT="[Text]"/>
      <dgm:spPr/>
      <dgm:t>
        <a:bodyPr/>
        <a:lstStyle/>
        <a:p>
          <a:r>
            <a:rPr lang="en-US" dirty="0"/>
            <a:t>Topic Modeling</a:t>
          </a:r>
        </a:p>
      </dgm:t>
    </dgm:pt>
    <dgm:pt modelId="{AA5CCBD7-1CD3-4ED6-82CD-24489018485C}" type="parTrans" cxnId="{DFA419BA-4B39-4C8D-AA27-85A613D8486C}">
      <dgm:prSet/>
      <dgm:spPr/>
      <dgm:t>
        <a:bodyPr/>
        <a:lstStyle/>
        <a:p>
          <a:endParaRPr lang="en-US"/>
        </a:p>
      </dgm:t>
    </dgm:pt>
    <dgm:pt modelId="{0DDE8556-A732-48D7-B3F6-E8094169B7A9}" type="sibTrans" cxnId="{DFA419BA-4B39-4C8D-AA27-85A613D8486C}">
      <dgm:prSet/>
      <dgm:spPr/>
      <dgm:t>
        <a:bodyPr/>
        <a:lstStyle/>
        <a:p>
          <a:endParaRPr lang="en-US"/>
        </a:p>
      </dgm:t>
    </dgm:pt>
    <dgm:pt modelId="{1D0E5E5C-C67A-452C-BC31-063DC62B96BD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777777"/>
              </a:solidFill>
              <a:latin typeface="Eurostar"/>
              <a:ea typeface="+mn-ea"/>
              <a:cs typeface="+mn-cs"/>
            </a:rPr>
            <a:t>Natural language processing techniques, in specifics topic modeling, were used to generate new features and understand the descriptive sections of crash reports. </a:t>
          </a:r>
        </a:p>
      </dgm:t>
    </dgm:pt>
    <dgm:pt modelId="{21BD9C07-64EA-4B19-B143-B28AE9DC12D8}" type="parTrans" cxnId="{DBDB6582-B993-4836-808A-19D6097B0E0D}">
      <dgm:prSet/>
      <dgm:spPr/>
      <dgm:t>
        <a:bodyPr/>
        <a:lstStyle/>
        <a:p>
          <a:endParaRPr lang="en-US"/>
        </a:p>
      </dgm:t>
    </dgm:pt>
    <dgm:pt modelId="{47703661-194F-43A5-956D-ED57545C9780}" type="sibTrans" cxnId="{DBDB6582-B993-4836-808A-19D6097B0E0D}">
      <dgm:prSet/>
      <dgm:spPr/>
      <dgm:t>
        <a:bodyPr/>
        <a:lstStyle/>
        <a:p>
          <a:endParaRPr lang="en-US"/>
        </a:p>
      </dgm:t>
    </dgm:pt>
    <dgm:pt modelId="{715E8E50-E6CC-4E17-9FE6-E53F34FF5BEA}">
      <dgm:prSet phldrT="[Text]"/>
      <dgm:spPr/>
      <dgm:t>
        <a:bodyPr/>
        <a:lstStyle/>
        <a:p>
          <a:r>
            <a:rPr lang="en-US" dirty="0"/>
            <a:t>Exploratory Analysis</a:t>
          </a:r>
        </a:p>
      </dgm:t>
    </dgm:pt>
    <dgm:pt modelId="{AF642C05-8A61-4B6B-B1DC-119DC9551C22}" type="parTrans" cxnId="{A67D3ACE-067B-40CF-8C7C-99E163891FDA}">
      <dgm:prSet/>
      <dgm:spPr/>
      <dgm:t>
        <a:bodyPr/>
        <a:lstStyle/>
        <a:p>
          <a:endParaRPr lang="en-US"/>
        </a:p>
      </dgm:t>
    </dgm:pt>
    <dgm:pt modelId="{C421F2B8-541C-46BF-9E4A-142A121C5F34}" type="sibTrans" cxnId="{A67D3ACE-067B-40CF-8C7C-99E163891FDA}">
      <dgm:prSet/>
      <dgm:spPr/>
      <dgm:t>
        <a:bodyPr/>
        <a:lstStyle/>
        <a:p>
          <a:endParaRPr lang="en-US"/>
        </a:p>
      </dgm:t>
    </dgm:pt>
    <dgm:pt modelId="{5675465B-8A6E-4D4B-9274-C718B4FC492A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777777"/>
              </a:solidFill>
              <a:latin typeface="Eurostar"/>
              <a:ea typeface="+mn-ea"/>
              <a:cs typeface="+mn-cs"/>
            </a:rPr>
            <a:t>Trends were identified, and cross tables were built to examine potential relationships. </a:t>
          </a:r>
        </a:p>
      </dgm:t>
    </dgm:pt>
    <dgm:pt modelId="{E5A36CA6-514C-4AFE-A4AD-CFD08761E34A}" type="parTrans" cxnId="{B94EC113-076C-4F67-8739-F8CC00C2B899}">
      <dgm:prSet/>
      <dgm:spPr/>
      <dgm:t>
        <a:bodyPr/>
        <a:lstStyle/>
        <a:p>
          <a:endParaRPr lang="en-US"/>
        </a:p>
      </dgm:t>
    </dgm:pt>
    <dgm:pt modelId="{680C4CBD-DFAE-47BB-B1B3-CDB4196CDFCD}" type="sibTrans" cxnId="{B94EC113-076C-4F67-8739-F8CC00C2B899}">
      <dgm:prSet/>
      <dgm:spPr/>
      <dgm:t>
        <a:bodyPr/>
        <a:lstStyle/>
        <a:p>
          <a:endParaRPr lang="en-US"/>
        </a:p>
      </dgm:t>
    </dgm:pt>
    <dgm:pt modelId="{A79C8345-0C1A-435F-A47E-997C141D2C3C}">
      <dgm:prSet phldrT="[Text]"/>
      <dgm:spPr/>
      <dgm:t>
        <a:bodyPr/>
        <a:lstStyle/>
        <a:p>
          <a:r>
            <a:rPr lang="en-US" dirty="0"/>
            <a:t>Predictive Modeling</a:t>
          </a:r>
        </a:p>
      </dgm:t>
    </dgm:pt>
    <dgm:pt modelId="{FEDF2CB2-C0EF-4B4C-995E-770B28CCFC9B}" type="parTrans" cxnId="{5BA1363D-8ADC-4B21-9271-49E2EC612CC0}">
      <dgm:prSet/>
      <dgm:spPr/>
      <dgm:t>
        <a:bodyPr/>
        <a:lstStyle/>
        <a:p>
          <a:endParaRPr lang="en-US"/>
        </a:p>
      </dgm:t>
    </dgm:pt>
    <dgm:pt modelId="{153BD0A1-5F45-4E90-B2E5-6976A3A7B9D6}" type="sibTrans" cxnId="{5BA1363D-8ADC-4B21-9271-49E2EC612CC0}">
      <dgm:prSet/>
      <dgm:spPr/>
      <dgm:t>
        <a:bodyPr/>
        <a:lstStyle/>
        <a:p>
          <a:endParaRPr lang="en-US"/>
        </a:p>
      </dgm:t>
    </dgm:pt>
    <dgm:pt modelId="{7B4D71D5-E61D-4846-9C6C-C22C01C927E5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777777"/>
              </a:solidFill>
              <a:latin typeface="Eurostar"/>
              <a:ea typeface="+mn-ea"/>
              <a:cs typeface="+mn-cs"/>
            </a:rPr>
            <a:t>Resampling techniques were utilized to address the imbalanced classification problem.</a:t>
          </a:r>
        </a:p>
      </dgm:t>
    </dgm:pt>
    <dgm:pt modelId="{E29A7150-E37D-486E-B8A2-9F36A27CF700}" type="parTrans" cxnId="{F50866A6-05BB-4616-875F-8D0CDFCD7723}">
      <dgm:prSet/>
      <dgm:spPr/>
      <dgm:t>
        <a:bodyPr/>
        <a:lstStyle/>
        <a:p>
          <a:endParaRPr lang="en-US"/>
        </a:p>
      </dgm:t>
    </dgm:pt>
    <dgm:pt modelId="{A12C8D1F-E6DC-4A6D-8D26-5EF1C91A6D3A}" type="sibTrans" cxnId="{F50866A6-05BB-4616-875F-8D0CDFCD7723}">
      <dgm:prSet/>
      <dgm:spPr/>
      <dgm:t>
        <a:bodyPr/>
        <a:lstStyle/>
        <a:p>
          <a:endParaRPr lang="en-US"/>
        </a:p>
      </dgm:t>
    </dgm:pt>
    <dgm:pt modelId="{295A8F90-8427-4C2F-9885-FABF022CC782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srgbClr val="777777"/>
            </a:solidFill>
            <a:latin typeface="Eurostar"/>
            <a:ea typeface="+mn-ea"/>
            <a:cs typeface="+mn-cs"/>
          </a:endParaRPr>
        </a:p>
      </dgm:t>
    </dgm:pt>
    <dgm:pt modelId="{874A0993-2506-42EC-80F4-875954ED26E8}" type="parTrans" cxnId="{EE2D565F-D3C8-43F7-80EA-D5D8318B55E1}">
      <dgm:prSet/>
      <dgm:spPr/>
      <dgm:t>
        <a:bodyPr/>
        <a:lstStyle/>
        <a:p>
          <a:endParaRPr lang="en-US"/>
        </a:p>
      </dgm:t>
    </dgm:pt>
    <dgm:pt modelId="{A751044A-E758-4C7D-BA80-06F5D2C1E73B}" type="sibTrans" cxnId="{EE2D565F-D3C8-43F7-80EA-D5D8318B55E1}">
      <dgm:prSet/>
      <dgm:spPr/>
      <dgm:t>
        <a:bodyPr/>
        <a:lstStyle/>
        <a:p>
          <a:endParaRPr lang="en-US"/>
        </a:p>
      </dgm:t>
    </dgm:pt>
    <dgm:pt modelId="{DD82EE9F-3ADE-4014-9015-B54CEA1E970E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srgbClr val="777777"/>
            </a:solidFill>
            <a:latin typeface="Eurostar"/>
            <a:ea typeface="+mn-ea"/>
            <a:cs typeface="+mn-cs"/>
          </a:endParaRPr>
        </a:p>
      </dgm:t>
    </dgm:pt>
    <dgm:pt modelId="{90BC8238-DE08-42E1-B16C-FF9516EB80D9}" type="parTrans" cxnId="{1A29915E-F534-49F8-9994-5D8FE74D96BE}">
      <dgm:prSet/>
      <dgm:spPr/>
      <dgm:t>
        <a:bodyPr/>
        <a:lstStyle/>
        <a:p>
          <a:endParaRPr lang="en-US"/>
        </a:p>
      </dgm:t>
    </dgm:pt>
    <dgm:pt modelId="{4080C58B-4729-4284-BD92-C117D7D9A0ED}" type="sibTrans" cxnId="{1A29915E-F534-49F8-9994-5D8FE74D96BE}">
      <dgm:prSet/>
      <dgm:spPr/>
      <dgm:t>
        <a:bodyPr/>
        <a:lstStyle/>
        <a:p>
          <a:endParaRPr lang="en-US"/>
        </a:p>
      </dgm:t>
    </dgm:pt>
    <dgm:pt modelId="{B4AF640B-BDE5-4CE5-A9FC-4FCCB98A282C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777777"/>
              </a:solidFill>
              <a:latin typeface="Eurostar"/>
              <a:ea typeface="+mn-ea"/>
              <a:cs typeface="+mn-cs"/>
            </a:rPr>
            <a:t>Statistical tests were conducted to determine the statistical significance of these relationships.</a:t>
          </a:r>
        </a:p>
      </dgm:t>
    </dgm:pt>
    <dgm:pt modelId="{BB76F3C8-41D8-4B8A-B6C0-E609371B8B51}" type="parTrans" cxnId="{ECCA1E4C-A0F0-4D71-95CC-AD99A1709677}">
      <dgm:prSet/>
      <dgm:spPr/>
      <dgm:t>
        <a:bodyPr/>
        <a:lstStyle/>
        <a:p>
          <a:endParaRPr lang="en-US"/>
        </a:p>
      </dgm:t>
    </dgm:pt>
    <dgm:pt modelId="{011E8B63-31B6-4D03-9F95-7BE474AEBFB3}" type="sibTrans" cxnId="{ECCA1E4C-A0F0-4D71-95CC-AD99A1709677}">
      <dgm:prSet/>
      <dgm:spPr/>
      <dgm:t>
        <a:bodyPr/>
        <a:lstStyle/>
        <a:p>
          <a:endParaRPr lang="en-US"/>
        </a:p>
      </dgm:t>
    </dgm:pt>
    <dgm:pt modelId="{2C410E03-DD99-490A-8099-6C3403868F55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srgbClr val="777777"/>
            </a:solidFill>
            <a:latin typeface="Eurostar"/>
            <a:ea typeface="+mn-ea"/>
            <a:cs typeface="+mn-cs"/>
          </a:endParaRPr>
        </a:p>
      </dgm:t>
    </dgm:pt>
    <dgm:pt modelId="{04E5B870-08E4-4C45-BA8C-11A50A5F145A}" type="parTrans" cxnId="{5F7026F9-EE2D-4690-89BA-AD9935225E40}">
      <dgm:prSet/>
      <dgm:spPr/>
      <dgm:t>
        <a:bodyPr/>
        <a:lstStyle/>
        <a:p>
          <a:endParaRPr lang="en-US"/>
        </a:p>
      </dgm:t>
    </dgm:pt>
    <dgm:pt modelId="{63128A0F-A804-44B2-9B8F-D59E74BF9695}" type="sibTrans" cxnId="{5F7026F9-EE2D-4690-89BA-AD9935225E40}">
      <dgm:prSet/>
      <dgm:spPr/>
      <dgm:t>
        <a:bodyPr/>
        <a:lstStyle/>
        <a:p>
          <a:endParaRPr lang="en-US"/>
        </a:p>
      </dgm:t>
    </dgm:pt>
    <dgm:pt modelId="{F5A6BD24-F44C-42D4-B995-3811A7E54C23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777777"/>
              </a:solidFill>
              <a:latin typeface="Eurostar"/>
              <a:ea typeface="+mn-ea"/>
              <a:cs typeface="+mn-cs"/>
            </a:rPr>
            <a:t>Three models to train the data: logistic regression model, random forest model, and extreme gradient boosting model.</a:t>
          </a:r>
        </a:p>
      </dgm:t>
    </dgm:pt>
    <dgm:pt modelId="{9E0060DA-879B-42C4-9762-FF945CEBFEA9}" type="parTrans" cxnId="{DA4C59EA-BE93-490D-AB33-95B822A36B9B}">
      <dgm:prSet/>
      <dgm:spPr/>
      <dgm:t>
        <a:bodyPr/>
        <a:lstStyle/>
        <a:p>
          <a:endParaRPr lang="en-US"/>
        </a:p>
      </dgm:t>
    </dgm:pt>
    <dgm:pt modelId="{FA01AF34-CD0A-48B4-A085-6DEE1ED90509}" type="sibTrans" cxnId="{DA4C59EA-BE93-490D-AB33-95B822A36B9B}">
      <dgm:prSet/>
      <dgm:spPr/>
      <dgm:t>
        <a:bodyPr/>
        <a:lstStyle/>
        <a:p>
          <a:endParaRPr lang="en-US"/>
        </a:p>
      </dgm:t>
    </dgm:pt>
    <dgm:pt modelId="{75C06FAA-AB6C-4ADF-A0A2-3BDE091ED28C}" type="pres">
      <dgm:prSet presAssocID="{7D44212A-1EC3-43FD-853B-6DEDE17BDE5D}" presName="diagram" presStyleCnt="0">
        <dgm:presLayoutVars>
          <dgm:dir/>
          <dgm:animLvl val="lvl"/>
          <dgm:resizeHandles val="exact"/>
        </dgm:presLayoutVars>
      </dgm:prSet>
      <dgm:spPr/>
    </dgm:pt>
    <dgm:pt modelId="{DE927A4C-ACBB-4965-9818-1CA2CEFBB73C}" type="pres">
      <dgm:prSet presAssocID="{5CE44931-04DE-498E-B0B3-E73B893E444B}" presName="compNode" presStyleCnt="0"/>
      <dgm:spPr/>
    </dgm:pt>
    <dgm:pt modelId="{A084DB01-56C2-400B-A09C-0E17F907AABC}" type="pres">
      <dgm:prSet presAssocID="{5CE44931-04DE-498E-B0B3-E73B893E444B}" presName="childRect" presStyleLbl="bgAcc1" presStyleIdx="0" presStyleCnt="3" custScaleY="181556">
        <dgm:presLayoutVars>
          <dgm:bulletEnabled val="1"/>
        </dgm:presLayoutVars>
      </dgm:prSet>
      <dgm:spPr/>
    </dgm:pt>
    <dgm:pt modelId="{089DAA0D-6672-4448-89F9-814929479DC3}" type="pres">
      <dgm:prSet presAssocID="{5CE44931-04DE-498E-B0B3-E73B893E444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75C2964-B97D-424E-9A89-581E51EC8689}" type="pres">
      <dgm:prSet presAssocID="{5CE44931-04DE-498E-B0B3-E73B893E444B}" presName="parentRect" presStyleLbl="alignNode1" presStyleIdx="0" presStyleCnt="3"/>
      <dgm:spPr/>
    </dgm:pt>
    <dgm:pt modelId="{DFEF6B1E-C2AF-4359-A0C3-5B973F05EDFC}" type="pres">
      <dgm:prSet presAssocID="{5CE44931-04DE-498E-B0B3-E73B893E444B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91B753B1-B397-4584-A7CA-607336F56AB2}" type="pres">
      <dgm:prSet presAssocID="{0DDE8556-A732-48D7-B3F6-E8094169B7A9}" presName="sibTrans" presStyleLbl="sibTrans2D1" presStyleIdx="0" presStyleCnt="0"/>
      <dgm:spPr/>
    </dgm:pt>
    <dgm:pt modelId="{BE438373-1DAB-4A86-B64C-50843907D956}" type="pres">
      <dgm:prSet presAssocID="{715E8E50-E6CC-4E17-9FE6-E53F34FF5BEA}" presName="compNode" presStyleCnt="0"/>
      <dgm:spPr/>
    </dgm:pt>
    <dgm:pt modelId="{C91CB0D4-A381-4E39-9D0A-F155527A47EB}" type="pres">
      <dgm:prSet presAssocID="{715E8E50-E6CC-4E17-9FE6-E53F34FF5BEA}" presName="childRect" presStyleLbl="bgAcc1" presStyleIdx="1" presStyleCnt="3" custScaleY="181556">
        <dgm:presLayoutVars>
          <dgm:bulletEnabled val="1"/>
        </dgm:presLayoutVars>
      </dgm:prSet>
      <dgm:spPr/>
    </dgm:pt>
    <dgm:pt modelId="{5AE50E57-6736-455A-BB23-CD5A73520871}" type="pres">
      <dgm:prSet presAssocID="{715E8E50-E6CC-4E17-9FE6-E53F34FF5BE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558C492-2105-4C7E-895E-1F3940C23F10}" type="pres">
      <dgm:prSet presAssocID="{715E8E50-E6CC-4E17-9FE6-E53F34FF5BEA}" presName="parentRect" presStyleLbl="alignNode1" presStyleIdx="1" presStyleCnt="3"/>
      <dgm:spPr/>
    </dgm:pt>
    <dgm:pt modelId="{03B900BF-1BBC-4210-B392-5E39CE0AE71A}" type="pres">
      <dgm:prSet presAssocID="{715E8E50-E6CC-4E17-9FE6-E53F34FF5BEA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upward trend with solid fill"/>
        </a:ext>
      </dgm:extLst>
    </dgm:pt>
    <dgm:pt modelId="{D933836B-56CA-4E04-80E4-703B587CFA69}" type="pres">
      <dgm:prSet presAssocID="{C421F2B8-541C-46BF-9E4A-142A121C5F34}" presName="sibTrans" presStyleLbl="sibTrans2D1" presStyleIdx="0" presStyleCnt="0"/>
      <dgm:spPr/>
    </dgm:pt>
    <dgm:pt modelId="{9551AF68-5CF3-4814-AFC7-044092D6A6F7}" type="pres">
      <dgm:prSet presAssocID="{A79C8345-0C1A-435F-A47E-997C141D2C3C}" presName="compNode" presStyleCnt="0"/>
      <dgm:spPr/>
    </dgm:pt>
    <dgm:pt modelId="{CEC0BEB4-096C-4DFB-85A2-A92494E0B0CC}" type="pres">
      <dgm:prSet presAssocID="{A79C8345-0C1A-435F-A47E-997C141D2C3C}" presName="childRect" presStyleLbl="bgAcc1" presStyleIdx="2" presStyleCnt="3" custScaleY="181556">
        <dgm:presLayoutVars>
          <dgm:bulletEnabled val="1"/>
        </dgm:presLayoutVars>
      </dgm:prSet>
      <dgm:spPr/>
    </dgm:pt>
    <dgm:pt modelId="{555BEADA-CD6F-407E-B45B-2435F8233731}" type="pres">
      <dgm:prSet presAssocID="{A79C8345-0C1A-435F-A47E-997C141D2C3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3D0D0C4-13FC-42AF-A690-E37FFF4CDE22}" type="pres">
      <dgm:prSet presAssocID="{A79C8345-0C1A-435F-A47E-997C141D2C3C}" presName="parentRect" presStyleLbl="alignNode1" presStyleIdx="2" presStyleCnt="3"/>
      <dgm:spPr/>
    </dgm:pt>
    <dgm:pt modelId="{057D14CE-9614-4916-8702-C7961B413A01}" type="pres">
      <dgm:prSet presAssocID="{A79C8345-0C1A-435F-A47E-997C141D2C3C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rmal Distribution with solid fill"/>
        </a:ext>
      </dgm:extLst>
    </dgm:pt>
  </dgm:ptLst>
  <dgm:cxnLst>
    <dgm:cxn modelId="{70CCA012-D396-49E8-A039-ABA29EBB59D6}" type="presOf" srcId="{715E8E50-E6CC-4E17-9FE6-E53F34FF5BEA}" destId="{A558C492-2105-4C7E-895E-1F3940C23F10}" srcOrd="1" destOrd="0" presId="urn:microsoft.com/office/officeart/2005/8/layout/bList2"/>
    <dgm:cxn modelId="{B94EC113-076C-4F67-8739-F8CC00C2B899}" srcId="{715E8E50-E6CC-4E17-9FE6-E53F34FF5BEA}" destId="{5675465B-8A6E-4D4B-9274-C718B4FC492A}" srcOrd="0" destOrd="0" parTransId="{E5A36CA6-514C-4AFE-A4AD-CFD08761E34A}" sibTransId="{680C4CBD-DFAE-47BB-B1B3-CDB4196CDFCD}"/>
    <dgm:cxn modelId="{18F1441F-4E14-4531-BB58-82F3F6C7C29B}" type="presOf" srcId="{DD82EE9F-3ADE-4014-9015-B54CEA1E970E}" destId="{C91CB0D4-A381-4E39-9D0A-F155527A47EB}" srcOrd="0" destOrd="3" presId="urn:microsoft.com/office/officeart/2005/8/layout/bList2"/>
    <dgm:cxn modelId="{80C55230-8CFF-44F2-8B86-ECC2E85FCD84}" type="presOf" srcId="{295A8F90-8427-4C2F-9885-FABF022CC782}" destId="{C91CB0D4-A381-4E39-9D0A-F155527A47EB}" srcOrd="0" destOrd="4" presId="urn:microsoft.com/office/officeart/2005/8/layout/bList2"/>
    <dgm:cxn modelId="{7D511038-A509-4784-89EF-13BEB9F51C9B}" type="presOf" srcId="{A79C8345-0C1A-435F-A47E-997C141D2C3C}" destId="{C3D0D0C4-13FC-42AF-A690-E37FFF4CDE22}" srcOrd="1" destOrd="0" presId="urn:microsoft.com/office/officeart/2005/8/layout/bList2"/>
    <dgm:cxn modelId="{5BA1363D-8ADC-4B21-9271-49E2EC612CC0}" srcId="{7D44212A-1EC3-43FD-853B-6DEDE17BDE5D}" destId="{A79C8345-0C1A-435F-A47E-997C141D2C3C}" srcOrd="2" destOrd="0" parTransId="{FEDF2CB2-C0EF-4B4C-995E-770B28CCFC9B}" sibTransId="{153BD0A1-5F45-4E90-B2E5-6976A3A7B9D6}"/>
    <dgm:cxn modelId="{1A29915E-F534-49F8-9994-5D8FE74D96BE}" srcId="{715E8E50-E6CC-4E17-9FE6-E53F34FF5BEA}" destId="{DD82EE9F-3ADE-4014-9015-B54CEA1E970E}" srcOrd="3" destOrd="0" parTransId="{90BC8238-DE08-42E1-B16C-FF9516EB80D9}" sibTransId="{4080C58B-4729-4284-BD92-C117D7D9A0ED}"/>
    <dgm:cxn modelId="{EE2D565F-D3C8-43F7-80EA-D5D8318B55E1}" srcId="{715E8E50-E6CC-4E17-9FE6-E53F34FF5BEA}" destId="{295A8F90-8427-4C2F-9885-FABF022CC782}" srcOrd="4" destOrd="0" parTransId="{874A0993-2506-42EC-80F4-875954ED26E8}" sibTransId="{A751044A-E758-4C7D-BA80-06F5D2C1E73B}"/>
    <dgm:cxn modelId="{7C2EAD5F-F6A6-49BA-B9D8-E84FB930BAEA}" type="presOf" srcId="{1D0E5E5C-C67A-452C-BC31-063DC62B96BD}" destId="{A084DB01-56C2-400B-A09C-0E17F907AABC}" srcOrd="0" destOrd="0" presId="urn:microsoft.com/office/officeart/2005/8/layout/bList2"/>
    <dgm:cxn modelId="{ECCA1E4C-A0F0-4D71-95CC-AD99A1709677}" srcId="{715E8E50-E6CC-4E17-9FE6-E53F34FF5BEA}" destId="{B4AF640B-BDE5-4CE5-A9FC-4FCCB98A282C}" srcOrd="1" destOrd="0" parTransId="{BB76F3C8-41D8-4B8A-B6C0-E609371B8B51}" sibTransId="{011E8B63-31B6-4D03-9F95-7BE474AEBFB3}"/>
    <dgm:cxn modelId="{7F13E876-4F78-46BD-8AE9-98B40A3B64FA}" type="presOf" srcId="{7B4D71D5-E61D-4846-9C6C-C22C01C927E5}" destId="{CEC0BEB4-096C-4DFB-85A2-A92494E0B0CC}" srcOrd="0" destOrd="0" presId="urn:microsoft.com/office/officeart/2005/8/layout/bList2"/>
    <dgm:cxn modelId="{ECB2397E-9CA8-4E0D-B71B-A18B47E4652D}" type="presOf" srcId="{B4AF640B-BDE5-4CE5-A9FC-4FCCB98A282C}" destId="{C91CB0D4-A381-4E39-9D0A-F155527A47EB}" srcOrd="0" destOrd="1" presId="urn:microsoft.com/office/officeart/2005/8/layout/bList2"/>
    <dgm:cxn modelId="{A61CE680-F9F9-40F6-8FB2-A2E7DC643DE7}" type="presOf" srcId="{2C410E03-DD99-490A-8099-6C3403868F55}" destId="{C91CB0D4-A381-4E39-9D0A-F155527A47EB}" srcOrd="0" destOrd="2" presId="urn:microsoft.com/office/officeart/2005/8/layout/bList2"/>
    <dgm:cxn modelId="{DBDB6582-B993-4836-808A-19D6097B0E0D}" srcId="{5CE44931-04DE-498E-B0B3-E73B893E444B}" destId="{1D0E5E5C-C67A-452C-BC31-063DC62B96BD}" srcOrd="0" destOrd="0" parTransId="{21BD9C07-64EA-4B19-B143-B28AE9DC12D8}" sibTransId="{47703661-194F-43A5-956D-ED57545C9780}"/>
    <dgm:cxn modelId="{DAE80493-6191-4160-B0D9-6FB17D41C1FC}" type="presOf" srcId="{5CE44931-04DE-498E-B0B3-E73B893E444B}" destId="{089DAA0D-6672-4448-89F9-814929479DC3}" srcOrd="0" destOrd="0" presId="urn:microsoft.com/office/officeart/2005/8/layout/bList2"/>
    <dgm:cxn modelId="{F50866A6-05BB-4616-875F-8D0CDFCD7723}" srcId="{A79C8345-0C1A-435F-A47E-997C141D2C3C}" destId="{7B4D71D5-E61D-4846-9C6C-C22C01C927E5}" srcOrd="0" destOrd="0" parTransId="{E29A7150-E37D-486E-B8A2-9F36A27CF700}" sibTransId="{A12C8D1F-E6DC-4A6D-8D26-5EF1C91A6D3A}"/>
    <dgm:cxn modelId="{DFA419BA-4B39-4C8D-AA27-85A613D8486C}" srcId="{7D44212A-1EC3-43FD-853B-6DEDE17BDE5D}" destId="{5CE44931-04DE-498E-B0B3-E73B893E444B}" srcOrd="0" destOrd="0" parTransId="{AA5CCBD7-1CD3-4ED6-82CD-24489018485C}" sibTransId="{0DDE8556-A732-48D7-B3F6-E8094169B7A9}"/>
    <dgm:cxn modelId="{994F27BE-E92B-449E-809D-9A22B0D2B2F5}" type="presOf" srcId="{0DDE8556-A732-48D7-B3F6-E8094169B7A9}" destId="{91B753B1-B397-4584-A7CA-607336F56AB2}" srcOrd="0" destOrd="0" presId="urn:microsoft.com/office/officeart/2005/8/layout/bList2"/>
    <dgm:cxn modelId="{98196AC8-A725-4D1A-9955-152E1724BE32}" type="presOf" srcId="{C421F2B8-541C-46BF-9E4A-142A121C5F34}" destId="{D933836B-56CA-4E04-80E4-703B587CFA69}" srcOrd="0" destOrd="0" presId="urn:microsoft.com/office/officeart/2005/8/layout/bList2"/>
    <dgm:cxn modelId="{2E058CCD-B2AE-4EAE-ABD2-B9566EE81CFB}" type="presOf" srcId="{5675465B-8A6E-4D4B-9274-C718B4FC492A}" destId="{C91CB0D4-A381-4E39-9D0A-F155527A47EB}" srcOrd="0" destOrd="0" presId="urn:microsoft.com/office/officeart/2005/8/layout/bList2"/>
    <dgm:cxn modelId="{A67D3ACE-067B-40CF-8C7C-99E163891FDA}" srcId="{7D44212A-1EC3-43FD-853B-6DEDE17BDE5D}" destId="{715E8E50-E6CC-4E17-9FE6-E53F34FF5BEA}" srcOrd="1" destOrd="0" parTransId="{AF642C05-8A61-4B6B-B1DC-119DC9551C22}" sibTransId="{C421F2B8-541C-46BF-9E4A-142A121C5F34}"/>
    <dgm:cxn modelId="{B5FB09D4-9885-4D68-AFE8-772A7700CFB4}" type="presOf" srcId="{7D44212A-1EC3-43FD-853B-6DEDE17BDE5D}" destId="{75C06FAA-AB6C-4ADF-A0A2-3BDE091ED28C}" srcOrd="0" destOrd="0" presId="urn:microsoft.com/office/officeart/2005/8/layout/bList2"/>
    <dgm:cxn modelId="{C03754D5-C017-46CA-868E-BE1F5E14FE4D}" type="presOf" srcId="{715E8E50-E6CC-4E17-9FE6-E53F34FF5BEA}" destId="{5AE50E57-6736-455A-BB23-CD5A73520871}" srcOrd="0" destOrd="0" presId="urn:microsoft.com/office/officeart/2005/8/layout/bList2"/>
    <dgm:cxn modelId="{B00760D7-3BE8-4641-8A3B-87BEE2622D03}" type="presOf" srcId="{F5A6BD24-F44C-42D4-B995-3811A7E54C23}" destId="{CEC0BEB4-096C-4DFB-85A2-A92494E0B0CC}" srcOrd="0" destOrd="1" presId="urn:microsoft.com/office/officeart/2005/8/layout/bList2"/>
    <dgm:cxn modelId="{2B5CE4D8-0689-4D1F-B732-8F786B550F51}" type="presOf" srcId="{A79C8345-0C1A-435F-A47E-997C141D2C3C}" destId="{555BEADA-CD6F-407E-B45B-2435F8233731}" srcOrd="0" destOrd="0" presId="urn:microsoft.com/office/officeart/2005/8/layout/bList2"/>
    <dgm:cxn modelId="{4913FCE9-9073-403B-85A1-191EF25A3D49}" type="presOf" srcId="{5CE44931-04DE-498E-B0B3-E73B893E444B}" destId="{475C2964-B97D-424E-9A89-581E51EC8689}" srcOrd="1" destOrd="0" presId="urn:microsoft.com/office/officeart/2005/8/layout/bList2"/>
    <dgm:cxn modelId="{DA4C59EA-BE93-490D-AB33-95B822A36B9B}" srcId="{A79C8345-0C1A-435F-A47E-997C141D2C3C}" destId="{F5A6BD24-F44C-42D4-B995-3811A7E54C23}" srcOrd="1" destOrd="0" parTransId="{9E0060DA-879B-42C4-9762-FF945CEBFEA9}" sibTransId="{FA01AF34-CD0A-48B4-A085-6DEE1ED90509}"/>
    <dgm:cxn modelId="{5F7026F9-EE2D-4690-89BA-AD9935225E40}" srcId="{715E8E50-E6CC-4E17-9FE6-E53F34FF5BEA}" destId="{2C410E03-DD99-490A-8099-6C3403868F55}" srcOrd="2" destOrd="0" parTransId="{04E5B870-08E4-4C45-BA8C-11A50A5F145A}" sibTransId="{63128A0F-A804-44B2-9B8F-D59E74BF9695}"/>
    <dgm:cxn modelId="{B0373A1A-DAC9-4534-AA80-5D2EA55F6C01}" type="presParOf" srcId="{75C06FAA-AB6C-4ADF-A0A2-3BDE091ED28C}" destId="{DE927A4C-ACBB-4965-9818-1CA2CEFBB73C}" srcOrd="0" destOrd="0" presId="urn:microsoft.com/office/officeart/2005/8/layout/bList2"/>
    <dgm:cxn modelId="{6EEDF929-208E-472B-9CD6-79D0EBE57ADF}" type="presParOf" srcId="{DE927A4C-ACBB-4965-9818-1CA2CEFBB73C}" destId="{A084DB01-56C2-400B-A09C-0E17F907AABC}" srcOrd="0" destOrd="0" presId="urn:microsoft.com/office/officeart/2005/8/layout/bList2"/>
    <dgm:cxn modelId="{7CFF27EF-2980-42EB-9981-961FC0E0379F}" type="presParOf" srcId="{DE927A4C-ACBB-4965-9818-1CA2CEFBB73C}" destId="{089DAA0D-6672-4448-89F9-814929479DC3}" srcOrd="1" destOrd="0" presId="urn:microsoft.com/office/officeart/2005/8/layout/bList2"/>
    <dgm:cxn modelId="{3FE2BADA-8A64-4E99-A100-59601668353C}" type="presParOf" srcId="{DE927A4C-ACBB-4965-9818-1CA2CEFBB73C}" destId="{475C2964-B97D-424E-9A89-581E51EC8689}" srcOrd="2" destOrd="0" presId="urn:microsoft.com/office/officeart/2005/8/layout/bList2"/>
    <dgm:cxn modelId="{FE714FD7-CFFA-4DFC-9088-0AC265307431}" type="presParOf" srcId="{DE927A4C-ACBB-4965-9818-1CA2CEFBB73C}" destId="{DFEF6B1E-C2AF-4359-A0C3-5B973F05EDFC}" srcOrd="3" destOrd="0" presId="urn:microsoft.com/office/officeart/2005/8/layout/bList2"/>
    <dgm:cxn modelId="{39304D2F-72EC-4576-B847-FB714592D420}" type="presParOf" srcId="{75C06FAA-AB6C-4ADF-A0A2-3BDE091ED28C}" destId="{91B753B1-B397-4584-A7CA-607336F56AB2}" srcOrd="1" destOrd="0" presId="urn:microsoft.com/office/officeart/2005/8/layout/bList2"/>
    <dgm:cxn modelId="{671B730D-6687-4B4D-840B-7335260F81FD}" type="presParOf" srcId="{75C06FAA-AB6C-4ADF-A0A2-3BDE091ED28C}" destId="{BE438373-1DAB-4A86-B64C-50843907D956}" srcOrd="2" destOrd="0" presId="urn:microsoft.com/office/officeart/2005/8/layout/bList2"/>
    <dgm:cxn modelId="{76DAED0C-0824-4CDF-88D3-A3033A1AC5FF}" type="presParOf" srcId="{BE438373-1DAB-4A86-B64C-50843907D956}" destId="{C91CB0D4-A381-4E39-9D0A-F155527A47EB}" srcOrd="0" destOrd="0" presId="urn:microsoft.com/office/officeart/2005/8/layout/bList2"/>
    <dgm:cxn modelId="{0DE2FF63-9662-4572-8CB7-F8576D719E5A}" type="presParOf" srcId="{BE438373-1DAB-4A86-B64C-50843907D956}" destId="{5AE50E57-6736-455A-BB23-CD5A73520871}" srcOrd="1" destOrd="0" presId="urn:microsoft.com/office/officeart/2005/8/layout/bList2"/>
    <dgm:cxn modelId="{5F022C25-D7F0-4A26-A8C9-4DC86AB8D3BF}" type="presParOf" srcId="{BE438373-1DAB-4A86-B64C-50843907D956}" destId="{A558C492-2105-4C7E-895E-1F3940C23F10}" srcOrd="2" destOrd="0" presId="urn:microsoft.com/office/officeart/2005/8/layout/bList2"/>
    <dgm:cxn modelId="{39BAC142-2D6F-4A2D-8C25-D946A3AE41B7}" type="presParOf" srcId="{BE438373-1DAB-4A86-B64C-50843907D956}" destId="{03B900BF-1BBC-4210-B392-5E39CE0AE71A}" srcOrd="3" destOrd="0" presId="urn:microsoft.com/office/officeart/2005/8/layout/bList2"/>
    <dgm:cxn modelId="{9B4429C2-E79B-414A-9A7A-9842C464C119}" type="presParOf" srcId="{75C06FAA-AB6C-4ADF-A0A2-3BDE091ED28C}" destId="{D933836B-56CA-4E04-80E4-703B587CFA69}" srcOrd="3" destOrd="0" presId="urn:microsoft.com/office/officeart/2005/8/layout/bList2"/>
    <dgm:cxn modelId="{394FBF86-D07D-46D9-B01E-F823E2A3F038}" type="presParOf" srcId="{75C06FAA-AB6C-4ADF-A0A2-3BDE091ED28C}" destId="{9551AF68-5CF3-4814-AFC7-044092D6A6F7}" srcOrd="4" destOrd="0" presId="urn:microsoft.com/office/officeart/2005/8/layout/bList2"/>
    <dgm:cxn modelId="{492C5C2B-0BCE-4203-9393-DB027EA6FFB0}" type="presParOf" srcId="{9551AF68-5CF3-4814-AFC7-044092D6A6F7}" destId="{CEC0BEB4-096C-4DFB-85A2-A92494E0B0CC}" srcOrd="0" destOrd="0" presId="urn:microsoft.com/office/officeart/2005/8/layout/bList2"/>
    <dgm:cxn modelId="{4BB2EF6C-6A54-43CD-82D9-7289C4ABFD22}" type="presParOf" srcId="{9551AF68-5CF3-4814-AFC7-044092D6A6F7}" destId="{555BEADA-CD6F-407E-B45B-2435F8233731}" srcOrd="1" destOrd="0" presId="urn:microsoft.com/office/officeart/2005/8/layout/bList2"/>
    <dgm:cxn modelId="{03480B53-2E5D-44BA-BA18-F0FEA7339FA4}" type="presParOf" srcId="{9551AF68-5CF3-4814-AFC7-044092D6A6F7}" destId="{C3D0D0C4-13FC-42AF-A690-E37FFF4CDE22}" srcOrd="2" destOrd="0" presId="urn:microsoft.com/office/officeart/2005/8/layout/bList2"/>
    <dgm:cxn modelId="{251B405B-BE7D-415D-9EB2-FF89D3E77CE8}" type="presParOf" srcId="{9551AF68-5CF3-4814-AFC7-044092D6A6F7}" destId="{057D14CE-9614-4916-8702-C7961B413A0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AD7208-33C1-4149-903B-0FFF7799B128}" type="doc">
      <dgm:prSet loTypeId="urn:microsoft.com/office/officeart/2005/8/layout/hierarchy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86AABAFA-8236-4F09-AF63-BE7A8179D763}">
      <dgm:prSet phldrT="[Text]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A widely used classification algorithm that uses a linear combination of input features to predict a binary outcome</a:t>
          </a:r>
        </a:p>
      </dgm:t>
    </dgm:pt>
    <dgm:pt modelId="{1C3BB564-08FC-4C99-A485-0BBC3B184268}" type="parTrans" cxnId="{F63502F9-6107-427A-89A4-C2107A987221}">
      <dgm:prSet/>
      <dgm:spPr/>
      <dgm:t>
        <a:bodyPr/>
        <a:lstStyle/>
        <a:p>
          <a:endParaRPr lang="en-US"/>
        </a:p>
      </dgm:t>
    </dgm:pt>
    <dgm:pt modelId="{33E048CF-5C88-464B-861F-314F8D155778}" type="sibTrans" cxnId="{F63502F9-6107-427A-89A4-C2107A987221}">
      <dgm:prSet/>
      <dgm:spPr/>
      <dgm:t>
        <a:bodyPr/>
        <a:lstStyle/>
        <a:p>
          <a:endParaRPr lang="en-US"/>
        </a:p>
      </dgm:t>
    </dgm:pt>
    <dgm:pt modelId="{CA4E8B74-A4C6-4328-8EEF-0FBAF7002BCF}">
      <dgm:prSet phldrT="[Text]"/>
      <dgm:spPr/>
      <dgm:t>
        <a:bodyPr/>
        <a:lstStyle/>
        <a:p>
          <a:r>
            <a:rPr lang="en-US" dirty="0"/>
            <a:t>Logistic regression model</a:t>
          </a:r>
        </a:p>
      </dgm:t>
    </dgm:pt>
    <dgm:pt modelId="{52E1D5AE-9F76-4BE3-ADB1-45B5F16D8AE3}" type="parTrans" cxnId="{FD69F1B4-55FE-4429-85FF-9997A84BE3E2}">
      <dgm:prSet/>
      <dgm:spPr/>
      <dgm:t>
        <a:bodyPr/>
        <a:lstStyle/>
        <a:p>
          <a:endParaRPr lang="en-US"/>
        </a:p>
      </dgm:t>
    </dgm:pt>
    <dgm:pt modelId="{19549AB2-C007-44E5-995D-E92A6EC151A3}" type="sibTrans" cxnId="{FD69F1B4-55FE-4429-85FF-9997A84BE3E2}">
      <dgm:prSet/>
      <dgm:spPr/>
      <dgm:t>
        <a:bodyPr/>
        <a:lstStyle/>
        <a:p>
          <a:endParaRPr lang="en-US"/>
        </a:p>
      </dgm:t>
    </dgm:pt>
    <dgm:pt modelId="{E71B1CFA-5D6D-4AB2-8529-A56D8FC4A372}">
      <dgm:prSet phldrT="[Text]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An ensemble learning method that uses multiple decision trees to make predictions</a:t>
          </a:r>
        </a:p>
      </dgm:t>
    </dgm:pt>
    <dgm:pt modelId="{8C0220E0-8899-4430-9173-6B7E15308137}" type="parTrans" cxnId="{BDF4BC87-724B-4290-B8CF-F9D6EBB741A7}">
      <dgm:prSet/>
      <dgm:spPr/>
      <dgm:t>
        <a:bodyPr/>
        <a:lstStyle/>
        <a:p>
          <a:endParaRPr lang="en-US"/>
        </a:p>
      </dgm:t>
    </dgm:pt>
    <dgm:pt modelId="{CC6EAB2A-585F-4A84-B2BA-43B48618ACD3}" type="sibTrans" cxnId="{BDF4BC87-724B-4290-B8CF-F9D6EBB741A7}">
      <dgm:prSet/>
      <dgm:spPr/>
      <dgm:t>
        <a:bodyPr/>
        <a:lstStyle/>
        <a:p>
          <a:endParaRPr lang="en-US"/>
        </a:p>
      </dgm:t>
    </dgm:pt>
    <dgm:pt modelId="{DFB723B9-9BBA-4FA5-8C81-E82C5CFAF543}">
      <dgm:prSet phldrT="[Text]"/>
      <dgm:spPr/>
      <dgm:t>
        <a:bodyPr/>
        <a:lstStyle/>
        <a:p>
          <a:r>
            <a:rPr lang="en-US" dirty="0"/>
            <a:t>Random</a:t>
          </a:r>
          <a:br>
            <a:rPr lang="en-US" dirty="0"/>
          </a:br>
          <a:r>
            <a:rPr lang="en-US" dirty="0"/>
            <a:t>forest model</a:t>
          </a:r>
        </a:p>
      </dgm:t>
    </dgm:pt>
    <dgm:pt modelId="{20441855-FD51-4CD3-809D-26402DCDB41D}" type="parTrans" cxnId="{445A92B6-9CE6-471E-861F-230D60D1C41A}">
      <dgm:prSet/>
      <dgm:spPr/>
      <dgm:t>
        <a:bodyPr/>
        <a:lstStyle/>
        <a:p>
          <a:endParaRPr lang="en-US"/>
        </a:p>
      </dgm:t>
    </dgm:pt>
    <dgm:pt modelId="{007AC8CF-B24D-43D8-AA02-37A8F4DEB49D}" type="sibTrans" cxnId="{445A92B6-9CE6-471E-861F-230D60D1C41A}">
      <dgm:prSet/>
      <dgm:spPr/>
      <dgm:t>
        <a:bodyPr/>
        <a:lstStyle/>
        <a:p>
          <a:endParaRPr lang="en-US"/>
        </a:p>
      </dgm:t>
    </dgm:pt>
    <dgm:pt modelId="{E5C247F9-3178-43F5-A188-E2C1A5A7D5F0}">
      <dgm:prSet phldrT="[Text]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A widely-used classification algorithm that uses gradient boosting to improve model performance</a:t>
          </a:r>
        </a:p>
      </dgm:t>
    </dgm:pt>
    <dgm:pt modelId="{38BA04C3-16BE-4200-B377-E2B0A658E98D}" type="parTrans" cxnId="{EFABD164-30CC-4568-865E-4795354696E7}">
      <dgm:prSet/>
      <dgm:spPr/>
      <dgm:t>
        <a:bodyPr/>
        <a:lstStyle/>
        <a:p>
          <a:endParaRPr lang="en-US"/>
        </a:p>
      </dgm:t>
    </dgm:pt>
    <dgm:pt modelId="{7F38D205-D2B0-439E-987D-6B35ABC4B941}" type="sibTrans" cxnId="{EFABD164-30CC-4568-865E-4795354696E7}">
      <dgm:prSet/>
      <dgm:spPr/>
      <dgm:t>
        <a:bodyPr/>
        <a:lstStyle/>
        <a:p>
          <a:endParaRPr lang="en-US"/>
        </a:p>
      </dgm:t>
    </dgm:pt>
    <dgm:pt modelId="{C2A9C916-0330-4773-8E49-B135C72BEEE5}">
      <dgm:prSet phldrT="[Text]"/>
      <dgm:spPr/>
      <dgm:t>
        <a:bodyPr/>
        <a:lstStyle/>
        <a:p>
          <a:r>
            <a:rPr lang="en-US" dirty="0"/>
            <a:t>Extreme Gradient Boosting Model</a:t>
          </a:r>
        </a:p>
      </dgm:t>
    </dgm:pt>
    <dgm:pt modelId="{F1FE665F-C32B-435E-91F9-2AB855E97C4E}" type="parTrans" cxnId="{C15AE7BB-BFD4-4F66-A72D-1516C685E57F}">
      <dgm:prSet/>
      <dgm:spPr/>
      <dgm:t>
        <a:bodyPr/>
        <a:lstStyle/>
        <a:p>
          <a:endParaRPr lang="en-US"/>
        </a:p>
      </dgm:t>
    </dgm:pt>
    <dgm:pt modelId="{DD333020-06A5-4A28-9BBF-A8777949C6DA}" type="sibTrans" cxnId="{C15AE7BB-BFD4-4F66-A72D-1516C685E57F}">
      <dgm:prSet/>
      <dgm:spPr/>
      <dgm:t>
        <a:bodyPr/>
        <a:lstStyle/>
        <a:p>
          <a:endParaRPr lang="en-US"/>
        </a:p>
      </dgm:t>
    </dgm:pt>
    <dgm:pt modelId="{2E6A32CF-E037-4939-BFCF-06AD58397463}" type="pres">
      <dgm:prSet presAssocID="{02AD7208-33C1-4149-903B-0FFF7799B12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C8E1B4-7FA0-428A-A80D-E228ABD5EA72}" type="pres">
      <dgm:prSet presAssocID="{86AABAFA-8236-4F09-AF63-BE7A8179D763}" presName="root" presStyleCnt="0"/>
      <dgm:spPr/>
    </dgm:pt>
    <dgm:pt modelId="{6C2B25EA-F7E6-4213-8062-C7C20115FBC3}" type="pres">
      <dgm:prSet presAssocID="{86AABAFA-8236-4F09-AF63-BE7A8179D763}" presName="rootComposite" presStyleCnt="0"/>
      <dgm:spPr/>
    </dgm:pt>
    <dgm:pt modelId="{023ABFB8-6417-417A-8312-B37D3FCD19FA}" type="pres">
      <dgm:prSet presAssocID="{86AABAFA-8236-4F09-AF63-BE7A8179D763}" presName="rootText" presStyleLbl="node1" presStyleIdx="0" presStyleCnt="3"/>
      <dgm:spPr/>
    </dgm:pt>
    <dgm:pt modelId="{27EEE6C3-FFE8-4283-8311-5722D9C750CC}" type="pres">
      <dgm:prSet presAssocID="{86AABAFA-8236-4F09-AF63-BE7A8179D763}" presName="rootConnector" presStyleLbl="node1" presStyleIdx="0" presStyleCnt="3"/>
      <dgm:spPr/>
    </dgm:pt>
    <dgm:pt modelId="{ECC7E49D-D120-4B0F-A2A0-E9F54441F39B}" type="pres">
      <dgm:prSet presAssocID="{86AABAFA-8236-4F09-AF63-BE7A8179D763}" presName="childShape" presStyleCnt="0"/>
      <dgm:spPr/>
    </dgm:pt>
    <dgm:pt modelId="{B3088AB3-9B21-4FED-B92A-DDC1C2DBD456}" type="pres">
      <dgm:prSet presAssocID="{52E1D5AE-9F76-4BE3-ADB1-45B5F16D8AE3}" presName="Name13" presStyleLbl="parChTrans1D2" presStyleIdx="0" presStyleCnt="3"/>
      <dgm:spPr/>
    </dgm:pt>
    <dgm:pt modelId="{39045D87-B40C-4764-8560-3CD77D4A5845}" type="pres">
      <dgm:prSet presAssocID="{CA4E8B74-A4C6-4328-8EEF-0FBAF7002BCF}" presName="childText" presStyleLbl="bgAcc1" presStyleIdx="0" presStyleCnt="3">
        <dgm:presLayoutVars>
          <dgm:bulletEnabled val="1"/>
        </dgm:presLayoutVars>
      </dgm:prSet>
      <dgm:spPr/>
    </dgm:pt>
    <dgm:pt modelId="{D9DD40CC-BC4D-4549-9185-8DF5F69002D6}" type="pres">
      <dgm:prSet presAssocID="{E71B1CFA-5D6D-4AB2-8529-A56D8FC4A372}" presName="root" presStyleCnt="0"/>
      <dgm:spPr/>
    </dgm:pt>
    <dgm:pt modelId="{0CDA0FBF-2F24-4825-9220-D41069980D51}" type="pres">
      <dgm:prSet presAssocID="{E71B1CFA-5D6D-4AB2-8529-A56D8FC4A372}" presName="rootComposite" presStyleCnt="0"/>
      <dgm:spPr/>
    </dgm:pt>
    <dgm:pt modelId="{718161C6-602C-4B72-AACB-08CCBD846CC5}" type="pres">
      <dgm:prSet presAssocID="{E71B1CFA-5D6D-4AB2-8529-A56D8FC4A372}" presName="rootText" presStyleLbl="node1" presStyleIdx="1" presStyleCnt="3"/>
      <dgm:spPr/>
    </dgm:pt>
    <dgm:pt modelId="{392B214B-0B10-4055-8924-D027D89B69F7}" type="pres">
      <dgm:prSet presAssocID="{E71B1CFA-5D6D-4AB2-8529-A56D8FC4A372}" presName="rootConnector" presStyleLbl="node1" presStyleIdx="1" presStyleCnt="3"/>
      <dgm:spPr/>
    </dgm:pt>
    <dgm:pt modelId="{8EC772E5-CC41-483E-A0DF-13C1657E7F34}" type="pres">
      <dgm:prSet presAssocID="{E71B1CFA-5D6D-4AB2-8529-A56D8FC4A372}" presName="childShape" presStyleCnt="0"/>
      <dgm:spPr/>
    </dgm:pt>
    <dgm:pt modelId="{898DAF24-0CEE-4CF2-81D2-AA9DA2C6356B}" type="pres">
      <dgm:prSet presAssocID="{20441855-FD51-4CD3-809D-26402DCDB41D}" presName="Name13" presStyleLbl="parChTrans1D2" presStyleIdx="1" presStyleCnt="3"/>
      <dgm:spPr/>
    </dgm:pt>
    <dgm:pt modelId="{72F86115-CD07-4CA8-B75F-A227445D7D5A}" type="pres">
      <dgm:prSet presAssocID="{DFB723B9-9BBA-4FA5-8C81-E82C5CFAF543}" presName="childText" presStyleLbl="bgAcc1" presStyleIdx="1" presStyleCnt="3">
        <dgm:presLayoutVars>
          <dgm:bulletEnabled val="1"/>
        </dgm:presLayoutVars>
      </dgm:prSet>
      <dgm:spPr/>
    </dgm:pt>
    <dgm:pt modelId="{F0D41DF9-C3C6-494E-8A74-33EBCA6EAE6D}" type="pres">
      <dgm:prSet presAssocID="{E5C247F9-3178-43F5-A188-E2C1A5A7D5F0}" presName="root" presStyleCnt="0"/>
      <dgm:spPr/>
    </dgm:pt>
    <dgm:pt modelId="{357B6CAF-1B61-44B4-A284-125085B5216B}" type="pres">
      <dgm:prSet presAssocID="{E5C247F9-3178-43F5-A188-E2C1A5A7D5F0}" presName="rootComposite" presStyleCnt="0"/>
      <dgm:spPr/>
    </dgm:pt>
    <dgm:pt modelId="{E9F7CBB6-BA25-4F67-B62B-8F60DD0D67B2}" type="pres">
      <dgm:prSet presAssocID="{E5C247F9-3178-43F5-A188-E2C1A5A7D5F0}" presName="rootText" presStyleLbl="node1" presStyleIdx="2" presStyleCnt="3"/>
      <dgm:spPr/>
    </dgm:pt>
    <dgm:pt modelId="{C22CAEC6-D067-4CCF-A97A-94C9E06D6B9D}" type="pres">
      <dgm:prSet presAssocID="{E5C247F9-3178-43F5-A188-E2C1A5A7D5F0}" presName="rootConnector" presStyleLbl="node1" presStyleIdx="2" presStyleCnt="3"/>
      <dgm:spPr/>
    </dgm:pt>
    <dgm:pt modelId="{A294DBBA-711D-4701-8512-2228993BEACF}" type="pres">
      <dgm:prSet presAssocID="{E5C247F9-3178-43F5-A188-E2C1A5A7D5F0}" presName="childShape" presStyleCnt="0"/>
      <dgm:spPr/>
    </dgm:pt>
    <dgm:pt modelId="{4A0D5111-9B34-4A40-B42E-4B87A56EF529}" type="pres">
      <dgm:prSet presAssocID="{F1FE665F-C32B-435E-91F9-2AB855E97C4E}" presName="Name13" presStyleLbl="parChTrans1D2" presStyleIdx="2" presStyleCnt="3"/>
      <dgm:spPr/>
    </dgm:pt>
    <dgm:pt modelId="{A717E217-3595-46A2-8F30-6FF2C1C73D47}" type="pres">
      <dgm:prSet presAssocID="{C2A9C916-0330-4773-8E49-B135C72BEEE5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F06ED00D-5CAE-4F52-ABC0-898F1040D3AB}" type="presOf" srcId="{DFB723B9-9BBA-4FA5-8C81-E82C5CFAF543}" destId="{72F86115-CD07-4CA8-B75F-A227445D7D5A}" srcOrd="0" destOrd="0" presId="urn:microsoft.com/office/officeart/2005/8/layout/hierarchy3"/>
    <dgm:cxn modelId="{C0487C18-E5DE-4FC7-9853-FEE65551073A}" type="presOf" srcId="{F1FE665F-C32B-435E-91F9-2AB855E97C4E}" destId="{4A0D5111-9B34-4A40-B42E-4B87A56EF529}" srcOrd="0" destOrd="0" presId="urn:microsoft.com/office/officeart/2005/8/layout/hierarchy3"/>
    <dgm:cxn modelId="{558FDC23-5A79-45B7-A4E1-5F7BDC73996E}" type="presOf" srcId="{E71B1CFA-5D6D-4AB2-8529-A56D8FC4A372}" destId="{392B214B-0B10-4055-8924-D027D89B69F7}" srcOrd="1" destOrd="0" presId="urn:microsoft.com/office/officeart/2005/8/layout/hierarchy3"/>
    <dgm:cxn modelId="{4DC1482B-1BAC-487E-8646-DB60928B965C}" type="presOf" srcId="{E5C247F9-3178-43F5-A188-E2C1A5A7D5F0}" destId="{E9F7CBB6-BA25-4F67-B62B-8F60DD0D67B2}" srcOrd="0" destOrd="0" presId="urn:microsoft.com/office/officeart/2005/8/layout/hierarchy3"/>
    <dgm:cxn modelId="{EFABD164-30CC-4568-865E-4795354696E7}" srcId="{02AD7208-33C1-4149-903B-0FFF7799B128}" destId="{E5C247F9-3178-43F5-A188-E2C1A5A7D5F0}" srcOrd="2" destOrd="0" parTransId="{38BA04C3-16BE-4200-B377-E2B0A658E98D}" sibTransId="{7F38D205-D2B0-439E-987D-6B35ABC4B941}"/>
    <dgm:cxn modelId="{A5E71080-FCA1-4AA9-B536-B61651BCAD4D}" type="presOf" srcId="{86AABAFA-8236-4F09-AF63-BE7A8179D763}" destId="{023ABFB8-6417-417A-8312-B37D3FCD19FA}" srcOrd="0" destOrd="0" presId="urn:microsoft.com/office/officeart/2005/8/layout/hierarchy3"/>
    <dgm:cxn modelId="{7086B784-FA74-4BBE-91C8-8862F23B9EC7}" type="presOf" srcId="{CA4E8B74-A4C6-4328-8EEF-0FBAF7002BCF}" destId="{39045D87-B40C-4764-8560-3CD77D4A5845}" srcOrd="0" destOrd="0" presId="urn:microsoft.com/office/officeart/2005/8/layout/hierarchy3"/>
    <dgm:cxn modelId="{BDF4BC87-724B-4290-B8CF-F9D6EBB741A7}" srcId="{02AD7208-33C1-4149-903B-0FFF7799B128}" destId="{E71B1CFA-5D6D-4AB2-8529-A56D8FC4A372}" srcOrd="1" destOrd="0" parTransId="{8C0220E0-8899-4430-9173-6B7E15308137}" sibTransId="{CC6EAB2A-585F-4A84-B2BA-43B48618ACD3}"/>
    <dgm:cxn modelId="{A7445F99-5967-43AC-A5EA-FE40AC4C2668}" type="presOf" srcId="{C2A9C916-0330-4773-8E49-B135C72BEEE5}" destId="{A717E217-3595-46A2-8F30-6FF2C1C73D47}" srcOrd="0" destOrd="0" presId="urn:microsoft.com/office/officeart/2005/8/layout/hierarchy3"/>
    <dgm:cxn modelId="{E80C5BA9-D901-4491-A76D-1953B73E325F}" type="presOf" srcId="{E5C247F9-3178-43F5-A188-E2C1A5A7D5F0}" destId="{C22CAEC6-D067-4CCF-A97A-94C9E06D6B9D}" srcOrd="1" destOrd="0" presId="urn:microsoft.com/office/officeart/2005/8/layout/hierarchy3"/>
    <dgm:cxn modelId="{FD69F1B4-55FE-4429-85FF-9997A84BE3E2}" srcId="{86AABAFA-8236-4F09-AF63-BE7A8179D763}" destId="{CA4E8B74-A4C6-4328-8EEF-0FBAF7002BCF}" srcOrd="0" destOrd="0" parTransId="{52E1D5AE-9F76-4BE3-ADB1-45B5F16D8AE3}" sibTransId="{19549AB2-C007-44E5-995D-E92A6EC151A3}"/>
    <dgm:cxn modelId="{445A92B6-9CE6-471E-861F-230D60D1C41A}" srcId="{E71B1CFA-5D6D-4AB2-8529-A56D8FC4A372}" destId="{DFB723B9-9BBA-4FA5-8C81-E82C5CFAF543}" srcOrd="0" destOrd="0" parTransId="{20441855-FD51-4CD3-809D-26402DCDB41D}" sibTransId="{007AC8CF-B24D-43D8-AA02-37A8F4DEB49D}"/>
    <dgm:cxn modelId="{C69813B8-292E-4E01-95D9-5C8F7D817FF2}" type="presOf" srcId="{86AABAFA-8236-4F09-AF63-BE7A8179D763}" destId="{27EEE6C3-FFE8-4283-8311-5722D9C750CC}" srcOrd="1" destOrd="0" presId="urn:microsoft.com/office/officeart/2005/8/layout/hierarchy3"/>
    <dgm:cxn modelId="{C15AE7BB-BFD4-4F66-A72D-1516C685E57F}" srcId="{E5C247F9-3178-43F5-A188-E2C1A5A7D5F0}" destId="{C2A9C916-0330-4773-8E49-B135C72BEEE5}" srcOrd="0" destOrd="0" parTransId="{F1FE665F-C32B-435E-91F9-2AB855E97C4E}" sibTransId="{DD333020-06A5-4A28-9BBF-A8777949C6DA}"/>
    <dgm:cxn modelId="{4367D5D3-CB94-4C69-B631-47003A4BDDB2}" type="presOf" srcId="{E71B1CFA-5D6D-4AB2-8529-A56D8FC4A372}" destId="{718161C6-602C-4B72-AACB-08CCBD846CC5}" srcOrd="0" destOrd="0" presId="urn:microsoft.com/office/officeart/2005/8/layout/hierarchy3"/>
    <dgm:cxn modelId="{4D0A81E2-2B25-4660-89C1-F703A8B570EF}" type="presOf" srcId="{02AD7208-33C1-4149-903B-0FFF7799B128}" destId="{2E6A32CF-E037-4939-BFCF-06AD58397463}" srcOrd="0" destOrd="0" presId="urn:microsoft.com/office/officeart/2005/8/layout/hierarchy3"/>
    <dgm:cxn modelId="{12BC20EA-4709-45A1-AF5B-5BF5CBEEA767}" type="presOf" srcId="{20441855-FD51-4CD3-809D-26402DCDB41D}" destId="{898DAF24-0CEE-4CF2-81D2-AA9DA2C6356B}" srcOrd="0" destOrd="0" presId="urn:microsoft.com/office/officeart/2005/8/layout/hierarchy3"/>
    <dgm:cxn modelId="{7BFD35F6-478F-4A2A-885C-B03890F98DDF}" type="presOf" srcId="{52E1D5AE-9F76-4BE3-ADB1-45B5F16D8AE3}" destId="{B3088AB3-9B21-4FED-B92A-DDC1C2DBD456}" srcOrd="0" destOrd="0" presId="urn:microsoft.com/office/officeart/2005/8/layout/hierarchy3"/>
    <dgm:cxn modelId="{F63502F9-6107-427A-89A4-C2107A987221}" srcId="{02AD7208-33C1-4149-903B-0FFF7799B128}" destId="{86AABAFA-8236-4F09-AF63-BE7A8179D763}" srcOrd="0" destOrd="0" parTransId="{1C3BB564-08FC-4C99-A485-0BBC3B184268}" sibTransId="{33E048CF-5C88-464B-861F-314F8D155778}"/>
    <dgm:cxn modelId="{63F2D5D4-193B-48F1-AB48-05DDA5BC4ADD}" type="presParOf" srcId="{2E6A32CF-E037-4939-BFCF-06AD58397463}" destId="{5CC8E1B4-7FA0-428A-A80D-E228ABD5EA72}" srcOrd="0" destOrd="0" presId="urn:microsoft.com/office/officeart/2005/8/layout/hierarchy3"/>
    <dgm:cxn modelId="{B0C6B79B-319B-4395-B628-9DF2334930E9}" type="presParOf" srcId="{5CC8E1B4-7FA0-428A-A80D-E228ABD5EA72}" destId="{6C2B25EA-F7E6-4213-8062-C7C20115FBC3}" srcOrd="0" destOrd="0" presId="urn:microsoft.com/office/officeart/2005/8/layout/hierarchy3"/>
    <dgm:cxn modelId="{D90A6D11-97B2-4B9D-957B-D2504B246D27}" type="presParOf" srcId="{6C2B25EA-F7E6-4213-8062-C7C20115FBC3}" destId="{023ABFB8-6417-417A-8312-B37D3FCD19FA}" srcOrd="0" destOrd="0" presId="urn:microsoft.com/office/officeart/2005/8/layout/hierarchy3"/>
    <dgm:cxn modelId="{91AE0BE2-163C-4589-B2C5-94E8D4B8797B}" type="presParOf" srcId="{6C2B25EA-F7E6-4213-8062-C7C20115FBC3}" destId="{27EEE6C3-FFE8-4283-8311-5722D9C750CC}" srcOrd="1" destOrd="0" presId="urn:microsoft.com/office/officeart/2005/8/layout/hierarchy3"/>
    <dgm:cxn modelId="{756C00D4-EA49-4286-9DDF-42D1F627631B}" type="presParOf" srcId="{5CC8E1B4-7FA0-428A-A80D-E228ABD5EA72}" destId="{ECC7E49D-D120-4B0F-A2A0-E9F54441F39B}" srcOrd="1" destOrd="0" presId="urn:microsoft.com/office/officeart/2005/8/layout/hierarchy3"/>
    <dgm:cxn modelId="{B9EC55B9-39B5-48E5-8C1E-EA056A126ABB}" type="presParOf" srcId="{ECC7E49D-D120-4B0F-A2A0-E9F54441F39B}" destId="{B3088AB3-9B21-4FED-B92A-DDC1C2DBD456}" srcOrd="0" destOrd="0" presId="urn:microsoft.com/office/officeart/2005/8/layout/hierarchy3"/>
    <dgm:cxn modelId="{07A8B2F4-683C-4EAC-B525-1F72E2CA31AE}" type="presParOf" srcId="{ECC7E49D-D120-4B0F-A2A0-E9F54441F39B}" destId="{39045D87-B40C-4764-8560-3CD77D4A5845}" srcOrd="1" destOrd="0" presId="urn:microsoft.com/office/officeart/2005/8/layout/hierarchy3"/>
    <dgm:cxn modelId="{3B817157-EDE8-4400-99F5-840F47E31DA3}" type="presParOf" srcId="{2E6A32CF-E037-4939-BFCF-06AD58397463}" destId="{D9DD40CC-BC4D-4549-9185-8DF5F69002D6}" srcOrd="1" destOrd="0" presId="urn:microsoft.com/office/officeart/2005/8/layout/hierarchy3"/>
    <dgm:cxn modelId="{4DAB1BD1-0DA2-4A1C-A691-CA54F8D684FD}" type="presParOf" srcId="{D9DD40CC-BC4D-4549-9185-8DF5F69002D6}" destId="{0CDA0FBF-2F24-4825-9220-D41069980D51}" srcOrd="0" destOrd="0" presId="urn:microsoft.com/office/officeart/2005/8/layout/hierarchy3"/>
    <dgm:cxn modelId="{4962BE03-DF90-486D-83D9-446F16998CAA}" type="presParOf" srcId="{0CDA0FBF-2F24-4825-9220-D41069980D51}" destId="{718161C6-602C-4B72-AACB-08CCBD846CC5}" srcOrd="0" destOrd="0" presId="urn:microsoft.com/office/officeart/2005/8/layout/hierarchy3"/>
    <dgm:cxn modelId="{0F2E1733-8BBA-4AE9-8746-237373E76818}" type="presParOf" srcId="{0CDA0FBF-2F24-4825-9220-D41069980D51}" destId="{392B214B-0B10-4055-8924-D027D89B69F7}" srcOrd="1" destOrd="0" presId="urn:microsoft.com/office/officeart/2005/8/layout/hierarchy3"/>
    <dgm:cxn modelId="{1D71A1B8-B4D8-41F6-80C6-05923C0E2F94}" type="presParOf" srcId="{D9DD40CC-BC4D-4549-9185-8DF5F69002D6}" destId="{8EC772E5-CC41-483E-A0DF-13C1657E7F34}" srcOrd="1" destOrd="0" presId="urn:microsoft.com/office/officeart/2005/8/layout/hierarchy3"/>
    <dgm:cxn modelId="{9189DC76-117E-4A9F-8615-34F21A65AD3C}" type="presParOf" srcId="{8EC772E5-CC41-483E-A0DF-13C1657E7F34}" destId="{898DAF24-0CEE-4CF2-81D2-AA9DA2C6356B}" srcOrd="0" destOrd="0" presId="urn:microsoft.com/office/officeart/2005/8/layout/hierarchy3"/>
    <dgm:cxn modelId="{CB83519C-0B6D-4D97-8C04-3F6DFACD6D38}" type="presParOf" srcId="{8EC772E5-CC41-483E-A0DF-13C1657E7F34}" destId="{72F86115-CD07-4CA8-B75F-A227445D7D5A}" srcOrd="1" destOrd="0" presId="urn:microsoft.com/office/officeart/2005/8/layout/hierarchy3"/>
    <dgm:cxn modelId="{76A94170-EBEB-4FCA-AC56-16B02F658183}" type="presParOf" srcId="{2E6A32CF-E037-4939-BFCF-06AD58397463}" destId="{F0D41DF9-C3C6-494E-8A74-33EBCA6EAE6D}" srcOrd="2" destOrd="0" presId="urn:microsoft.com/office/officeart/2005/8/layout/hierarchy3"/>
    <dgm:cxn modelId="{72E6AE81-89F9-4D81-9C98-64F57AEBF588}" type="presParOf" srcId="{F0D41DF9-C3C6-494E-8A74-33EBCA6EAE6D}" destId="{357B6CAF-1B61-44B4-A284-125085B5216B}" srcOrd="0" destOrd="0" presId="urn:microsoft.com/office/officeart/2005/8/layout/hierarchy3"/>
    <dgm:cxn modelId="{6D9B7BEA-9511-4CFC-9601-9875A2371CAA}" type="presParOf" srcId="{357B6CAF-1B61-44B4-A284-125085B5216B}" destId="{E9F7CBB6-BA25-4F67-B62B-8F60DD0D67B2}" srcOrd="0" destOrd="0" presId="urn:microsoft.com/office/officeart/2005/8/layout/hierarchy3"/>
    <dgm:cxn modelId="{B67B4243-0728-4130-9A14-B2DF3F02A969}" type="presParOf" srcId="{357B6CAF-1B61-44B4-A284-125085B5216B}" destId="{C22CAEC6-D067-4CCF-A97A-94C9E06D6B9D}" srcOrd="1" destOrd="0" presId="urn:microsoft.com/office/officeart/2005/8/layout/hierarchy3"/>
    <dgm:cxn modelId="{D4A5D8AA-F135-446A-BC93-CBD0DF55D5B3}" type="presParOf" srcId="{F0D41DF9-C3C6-494E-8A74-33EBCA6EAE6D}" destId="{A294DBBA-711D-4701-8512-2228993BEACF}" srcOrd="1" destOrd="0" presId="urn:microsoft.com/office/officeart/2005/8/layout/hierarchy3"/>
    <dgm:cxn modelId="{D7FE26C8-2D85-46CC-8667-9EC781B73A3B}" type="presParOf" srcId="{A294DBBA-711D-4701-8512-2228993BEACF}" destId="{4A0D5111-9B34-4A40-B42E-4B87A56EF529}" srcOrd="0" destOrd="0" presId="urn:microsoft.com/office/officeart/2005/8/layout/hierarchy3"/>
    <dgm:cxn modelId="{FA3CB866-DB19-47E8-9676-D1B4D9DD179D}" type="presParOf" srcId="{A294DBBA-711D-4701-8512-2228993BEACF}" destId="{A717E217-3595-46A2-8F30-6FF2C1C73D4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320BC6-C9F0-46FF-BA77-DD8985854030}" type="doc">
      <dgm:prSet loTypeId="urn:microsoft.com/office/officeart/2005/8/layout/v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7C394FD4-9D8E-4A7F-A76A-889DE5A97870}">
      <dgm:prSet phldrT="[Text]" custT="1"/>
      <dgm:spPr/>
      <dgm:t>
        <a:bodyPr/>
        <a:lstStyle/>
        <a:p>
          <a:pPr algn="l"/>
          <a:r>
            <a:rPr lang="en-US" sz="2000" kern="1200" dirty="0">
              <a:solidFill>
                <a:schemeClr val="accent3"/>
              </a:solidFill>
              <a:latin typeface="+mn-lt"/>
              <a:ea typeface="+mn-ea"/>
              <a:cs typeface="+mn-cs"/>
            </a:rPr>
            <a:t>Targeted safety education tailored to specific factors (e.g., gender, age, and ethnicity), promoting safe e-scooter use and enhanced awareness.</a:t>
          </a:r>
        </a:p>
      </dgm:t>
    </dgm:pt>
    <dgm:pt modelId="{00144849-2201-46BB-8620-F8E87DA2D684}" type="parTrans" cxnId="{C4A1BB2E-5FF4-42CD-BED3-EFBE758C1F30}">
      <dgm:prSet/>
      <dgm:spPr/>
      <dgm:t>
        <a:bodyPr/>
        <a:lstStyle/>
        <a:p>
          <a:endParaRPr lang="en-US" sz="2000"/>
        </a:p>
      </dgm:t>
    </dgm:pt>
    <dgm:pt modelId="{9317F57E-E46F-4937-9E07-7B674F72B654}" type="sibTrans" cxnId="{C4A1BB2E-5FF4-42CD-BED3-EFBE758C1F30}">
      <dgm:prSet/>
      <dgm:spPr/>
      <dgm:t>
        <a:bodyPr/>
        <a:lstStyle/>
        <a:p>
          <a:endParaRPr lang="en-US" sz="2000"/>
        </a:p>
      </dgm:t>
    </dgm:pt>
    <dgm:pt modelId="{B735922F-A8F4-49B4-8D70-D7EB75B61756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777777"/>
              </a:solidFill>
              <a:latin typeface="Eurostar"/>
              <a:ea typeface="+mn-ea"/>
              <a:cs typeface="+mn-cs"/>
            </a:rPr>
            <a:t>Interventions aimed at addressing alcohol and drug use, such as new laws, educational campaigns, and targeted advertisements.</a:t>
          </a:r>
        </a:p>
      </dgm:t>
    </dgm:pt>
    <dgm:pt modelId="{BF4B3347-CFB6-41AB-BB5F-4A55347D78E5}" type="parTrans" cxnId="{B2A5B0CA-6EEC-465C-8F0F-809328D7B18A}">
      <dgm:prSet/>
      <dgm:spPr/>
      <dgm:t>
        <a:bodyPr/>
        <a:lstStyle/>
        <a:p>
          <a:endParaRPr lang="en-US" sz="2000"/>
        </a:p>
      </dgm:t>
    </dgm:pt>
    <dgm:pt modelId="{7D0B7FFE-67D8-4F85-8EE4-A0B295B722C2}" type="sibTrans" cxnId="{B2A5B0CA-6EEC-465C-8F0F-809328D7B18A}">
      <dgm:prSet/>
      <dgm:spPr/>
      <dgm:t>
        <a:bodyPr/>
        <a:lstStyle/>
        <a:p>
          <a:endParaRPr lang="en-US" sz="2000"/>
        </a:p>
      </dgm:t>
    </dgm:pt>
    <dgm:pt modelId="{DFB7BA51-37BD-4FEE-AD95-A79B42EFB798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777777"/>
              </a:solidFill>
              <a:latin typeface="Eurostar"/>
              <a:ea typeface="+mn-ea"/>
              <a:cs typeface="+mn-cs"/>
            </a:rPr>
            <a:t>Better infrastructure planning for enhanced e-scooter safety, such as enhancements in the design of micromobility-friendly intersections, improvements in visibility, traffic calming measures, and time/location-specific measures. </a:t>
          </a:r>
        </a:p>
      </dgm:t>
    </dgm:pt>
    <dgm:pt modelId="{A2F740DC-4243-4DB8-B767-C895EDE7DD47}" type="parTrans" cxnId="{163725F2-E251-4361-BF63-E42104C04302}">
      <dgm:prSet/>
      <dgm:spPr/>
      <dgm:t>
        <a:bodyPr/>
        <a:lstStyle/>
        <a:p>
          <a:endParaRPr lang="en-US" sz="2000"/>
        </a:p>
      </dgm:t>
    </dgm:pt>
    <dgm:pt modelId="{F701C9B8-F092-4DB2-ACF6-C4E9577EE671}" type="sibTrans" cxnId="{163725F2-E251-4361-BF63-E42104C04302}">
      <dgm:prSet/>
      <dgm:spPr/>
      <dgm:t>
        <a:bodyPr/>
        <a:lstStyle/>
        <a:p>
          <a:endParaRPr lang="en-US" sz="2000"/>
        </a:p>
      </dgm:t>
    </dgm:pt>
    <dgm:pt modelId="{8A7340D4-0EC8-4B5F-9365-E1D85BE12C6E}" type="pres">
      <dgm:prSet presAssocID="{DF320BC6-C9F0-46FF-BA77-DD8985854030}" presName="linearFlow" presStyleCnt="0">
        <dgm:presLayoutVars>
          <dgm:dir/>
          <dgm:resizeHandles val="exact"/>
        </dgm:presLayoutVars>
      </dgm:prSet>
      <dgm:spPr/>
    </dgm:pt>
    <dgm:pt modelId="{BCFA275E-2ABB-4A32-9B89-27E7A7F6B834}" type="pres">
      <dgm:prSet presAssocID="{7C394FD4-9D8E-4A7F-A76A-889DE5A97870}" presName="composite" presStyleCnt="0"/>
      <dgm:spPr/>
    </dgm:pt>
    <dgm:pt modelId="{E7DDCC01-3371-4036-A5DF-515FA73612C4}" type="pres">
      <dgm:prSet presAssocID="{7C394FD4-9D8E-4A7F-A76A-889DE5A97870}" presName="imgShp" presStyleLbl="fgImgPlace1" presStyleIdx="0" presStyleCnt="3" custLinFactX="-10502" custLinFactNeighborX="-100000" custLinFactNeighborY="-31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C5E31B9-84BE-4C2C-B105-FDE80B0B1657}" type="pres">
      <dgm:prSet presAssocID="{7C394FD4-9D8E-4A7F-A76A-889DE5A97870}" presName="txShp" presStyleLbl="node1" presStyleIdx="0" presStyleCnt="3" custScaleX="131363">
        <dgm:presLayoutVars>
          <dgm:bulletEnabled val="1"/>
        </dgm:presLayoutVars>
      </dgm:prSet>
      <dgm:spPr/>
    </dgm:pt>
    <dgm:pt modelId="{84AB8956-7168-41D9-9030-82071E4E9753}" type="pres">
      <dgm:prSet presAssocID="{9317F57E-E46F-4937-9E07-7B674F72B654}" presName="spacing" presStyleCnt="0"/>
      <dgm:spPr/>
    </dgm:pt>
    <dgm:pt modelId="{3F574F1D-2074-431A-9F7C-465F1004C843}" type="pres">
      <dgm:prSet presAssocID="{B735922F-A8F4-49B4-8D70-D7EB75B61756}" presName="composite" presStyleCnt="0"/>
      <dgm:spPr/>
    </dgm:pt>
    <dgm:pt modelId="{C13FCE3E-46AC-418B-9277-D8AB6201E156}" type="pres">
      <dgm:prSet presAssocID="{B735922F-A8F4-49B4-8D70-D7EB75B61756}" presName="imgShp" presStyleLbl="fgImgPlace1" presStyleIdx="1" presStyleCnt="3" custLinFactX="-10502" custLinFactNeighborX="-100000" custLinFactNeighborY="-313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B3303D5C-2B01-4CCE-AF4D-F30BE94DF5C4}" type="pres">
      <dgm:prSet presAssocID="{B735922F-A8F4-49B4-8D70-D7EB75B61756}" presName="txShp" presStyleLbl="node1" presStyleIdx="1" presStyleCnt="3" custScaleX="131363">
        <dgm:presLayoutVars>
          <dgm:bulletEnabled val="1"/>
        </dgm:presLayoutVars>
      </dgm:prSet>
      <dgm:spPr/>
    </dgm:pt>
    <dgm:pt modelId="{E5E91042-B29D-4FCA-9B18-5406C29ADAA3}" type="pres">
      <dgm:prSet presAssocID="{7D0B7FFE-67D8-4F85-8EE4-A0B295B722C2}" presName="spacing" presStyleCnt="0"/>
      <dgm:spPr/>
    </dgm:pt>
    <dgm:pt modelId="{DAC4B400-506D-447F-A251-59D5920F85C0}" type="pres">
      <dgm:prSet presAssocID="{DFB7BA51-37BD-4FEE-AD95-A79B42EFB798}" presName="composite" presStyleCnt="0"/>
      <dgm:spPr/>
    </dgm:pt>
    <dgm:pt modelId="{F9D8C39C-95FA-4C59-BE18-F8AE941CA796}" type="pres">
      <dgm:prSet presAssocID="{DFB7BA51-37BD-4FEE-AD95-A79B42EFB798}" presName="imgShp" presStyleLbl="fgImgPlace1" presStyleIdx="2" presStyleCnt="3" custLinFactX="-10502" custLinFactNeighborX="-100000" custLinFactNeighborY="-313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affic cone"/>
        </a:ext>
      </dgm:extLst>
    </dgm:pt>
    <dgm:pt modelId="{EDF12B80-77BA-4708-8564-3C3DB15BDC79}" type="pres">
      <dgm:prSet presAssocID="{DFB7BA51-37BD-4FEE-AD95-A79B42EFB798}" presName="txShp" presStyleLbl="node1" presStyleIdx="2" presStyleCnt="3" custScaleX="131363">
        <dgm:presLayoutVars>
          <dgm:bulletEnabled val="1"/>
        </dgm:presLayoutVars>
      </dgm:prSet>
      <dgm:spPr/>
    </dgm:pt>
  </dgm:ptLst>
  <dgm:cxnLst>
    <dgm:cxn modelId="{C396BD29-DDF5-4B43-A9F9-6C59726B0DF0}" type="presOf" srcId="{B735922F-A8F4-49B4-8D70-D7EB75B61756}" destId="{B3303D5C-2B01-4CCE-AF4D-F30BE94DF5C4}" srcOrd="0" destOrd="0" presId="urn:microsoft.com/office/officeart/2005/8/layout/vList3"/>
    <dgm:cxn modelId="{C4A1BB2E-5FF4-42CD-BED3-EFBE758C1F30}" srcId="{DF320BC6-C9F0-46FF-BA77-DD8985854030}" destId="{7C394FD4-9D8E-4A7F-A76A-889DE5A97870}" srcOrd="0" destOrd="0" parTransId="{00144849-2201-46BB-8620-F8E87DA2D684}" sibTransId="{9317F57E-E46F-4937-9E07-7B674F72B654}"/>
    <dgm:cxn modelId="{A8684B3E-7AE3-4749-B0EB-2CCE95FD9991}" type="presOf" srcId="{DF320BC6-C9F0-46FF-BA77-DD8985854030}" destId="{8A7340D4-0EC8-4B5F-9365-E1D85BE12C6E}" srcOrd="0" destOrd="0" presId="urn:microsoft.com/office/officeart/2005/8/layout/vList3"/>
    <dgm:cxn modelId="{D405BF7A-FD5A-4B8F-ABC2-ABB3F7109B9E}" type="presOf" srcId="{7C394FD4-9D8E-4A7F-A76A-889DE5A97870}" destId="{9C5E31B9-84BE-4C2C-B105-FDE80B0B1657}" srcOrd="0" destOrd="0" presId="urn:microsoft.com/office/officeart/2005/8/layout/vList3"/>
    <dgm:cxn modelId="{05880F8F-4B10-4753-AE90-0DEEE744A7B4}" type="presOf" srcId="{DFB7BA51-37BD-4FEE-AD95-A79B42EFB798}" destId="{EDF12B80-77BA-4708-8564-3C3DB15BDC79}" srcOrd="0" destOrd="0" presId="urn:microsoft.com/office/officeart/2005/8/layout/vList3"/>
    <dgm:cxn modelId="{B2A5B0CA-6EEC-465C-8F0F-809328D7B18A}" srcId="{DF320BC6-C9F0-46FF-BA77-DD8985854030}" destId="{B735922F-A8F4-49B4-8D70-D7EB75B61756}" srcOrd="1" destOrd="0" parTransId="{BF4B3347-CFB6-41AB-BB5F-4A55347D78E5}" sibTransId="{7D0B7FFE-67D8-4F85-8EE4-A0B295B722C2}"/>
    <dgm:cxn modelId="{163725F2-E251-4361-BF63-E42104C04302}" srcId="{DF320BC6-C9F0-46FF-BA77-DD8985854030}" destId="{DFB7BA51-37BD-4FEE-AD95-A79B42EFB798}" srcOrd="2" destOrd="0" parTransId="{A2F740DC-4243-4DB8-B767-C895EDE7DD47}" sibTransId="{F701C9B8-F092-4DB2-ACF6-C4E9577EE671}"/>
    <dgm:cxn modelId="{A9929D8A-3BA4-4EF5-A9CE-A27D1D6BD305}" type="presParOf" srcId="{8A7340D4-0EC8-4B5F-9365-E1D85BE12C6E}" destId="{BCFA275E-2ABB-4A32-9B89-27E7A7F6B834}" srcOrd="0" destOrd="0" presId="urn:microsoft.com/office/officeart/2005/8/layout/vList3"/>
    <dgm:cxn modelId="{F5BB1606-73B5-4493-BC1F-565EB1196641}" type="presParOf" srcId="{BCFA275E-2ABB-4A32-9B89-27E7A7F6B834}" destId="{E7DDCC01-3371-4036-A5DF-515FA73612C4}" srcOrd="0" destOrd="0" presId="urn:microsoft.com/office/officeart/2005/8/layout/vList3"/>
    <dgm:cxn modelId="{165E0DF8-6D54-4198-A128-A3CE6FF0DF01}" type="presParOf" srcId="{BCFA275E-2ABB-4A32-9B89-27E7A7F6B834}" destId="{9C5E31B9-84BE-4C2C-B105-FDE80B0B1657}" srcOrd="1" destOrd="0" presId="urn:microsoft.com/office/officeart/2005/8/layout/vList3"/>
    <dgm:cxn modelId="{3D0FA2B5-4DD3-41C4-8BDB-4F8E56EB9F29}" type="presParOf" srcId="{8A7340D4-0EC8-4B5F-9365-E1D85BE12C6E}" destId="{84AB8956-7168-41D9-9030-82071E4E9753}" srcOrd="1" destOrd="0" presId="urn:microsoft.com/office/officeart/2005/8/layout/vList3"/>
    <dgm:cxn modelId="{34C0858F-5244-40B5-8F97-90F4BDAB182C}" type="presParOf" srcId="{8A7340D4-0EC8-4B5F-9365-E1D85BE12C6E}" destId="{3F574F1D-2074-431A-9F7C-465F1004C843}" srcOrd="2" destOrd="0" presId="urn:microsoft.com/office/officeart/2005/8/layout/vList3"/>
    <dgm:cxn modelId="{E6B1CCD9-6C94-4EB6-A18E-AACBFA553A14}" type="presParOf" srcId="{3F574F1D-2074-431A-9F7C-465F1004C843}" destId="{C13FCE3E-46AC-418B-9277-D8AB6201E156}" srcOrd="0" destOrd="0" presId="urn:microsoft.com/office/officeart/2005/8/layout/vList3"/>
    <dgm:cxn modelId="{A9A2445E-EF9C-4901-B3DB-549FA839D5C3}" type="presParOf" srcId="{3F574F1D-2074-431A-9F7C-465F1004C843}" destId="{B3303D5C-2B01-4CCE-AF4D-F30BE94DF5C4}" srcOrd="1" destOrd="0" presId="urn:microsoft.com/office/officeart/2005/8/layout/vList3"/>
    <dgm:cxn modelId="{63E8E101-B4D6-41BD-89BF-FD18F3E8A124}" type="presParOf" srcId="{8A7340D4-0EC8-4B5F-9365-E1D85BE12C6E}" destId="{E5E91042-B29D-4FCA-9B18-5406C29ADAA3}" srcOrd="3" destOrd="0" presId="urn:microsoft.com/office/officeart/2005/8/layout/vList3"/>
    <dgm:cxn modelId="{FB4BB668-EC8C-4183-B023-00CF456789DA}" type="presParOf" srcId="{8A7340D4-0EC8-4B5F-9365-E1D85BE12C6E}" destId="{DAC4B400-506D-447F-A251-59D5920F85C0}" srcOrd="4" destOrd="0" presId="urn:microsoft.com/office/officeart/2005/8/layout/vList3"/>
    <dgm:cxn modelId="{5E0B34AB-2BE2-4680-BE16-E1749E872A50}" type="presParOf" srcId="{DAC4B400-506D-447F-A251-59D5920F85C0}" destId="{F9D8C39C-95FA-4C59-BE18-F8AE941CA796}" srcOrd="0" destOrd="0" presId="urn:microsoft.com/office/officeart/2005/8/layout/vList3"/>
    <dgm:cxn modelId="{6DA38B5A-9C51-463D-8998-DAFA4E9642BA}" type="presParOf" srcId="{DAC4B400-506D-447F-A251-59D5920F85C0}" destId="{EDF12B80-77BA-4708-8564-3C3DB15BDC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E46D5-CD53-4944-BF1D-87336CD87CC6}">
      <dsp:nvSpPr>
        <dsp:cNvPr id="0" name=""/>
        <dsp:cNvSpPr/>
      </dsp:nvSpPr>
      <dsp:spPr>
        <a:xfrm>
          <a:off x="209922" y="2396"/>
          <a:ext cx="2840193" cy="3993355"/>
        </a:xfrm>
        <a:prstGeom prst="round2SameRect">
          <a:avLst>
            <a:gd name="adj1" fmla="val 8000"/>
            <a:gd name="adj2" fmla="val 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accent3"/>
              </a:solidFill>
            </a:rPr>
            <a:t>The hospital emergency room patient records were obtained from Dell Seton Medical Center at the University of Texas. 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accent3"/>
              </a:solidFill>
            </a:rPr>
            <a:t>Data were obtained for 369 e-scooter-related patients.</a:t>
          </a:r>
        </a:p>
      </dsp:txBody>
      <dsp:txXfrm>
        <a:off x="276471" y="68945"/>
        <a:ext cx="2707095" cy="3926806"/>
      </dsp:txXfrm>
    </dsp:sp>
    <dsp:sp modelId="{5E29F6F8-21C1-4851-9B82-608F3A776494}">
      <dsp:nvSpPr>
        <dsp:cNvPr id="0" name=""/>
        <dsp:cNvSpPr/>
      </dsp:nvSpPr>
      <dsp:spPr>
        <a:xfrm>
          <a:off x="209922" y="3059146"/>
          <a:ext cx="2840193" cy="9116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accent1"/>
              </a:solidFill>
            </a:rPr>
            <a:t>Hospital Data</a:t>
          </a:r>
        </a:p>
      </dsp:txBody>
      <dsp:txXfrm>
        <a:off x="209922" y="3059146"/>
        <a:ext cx="2000136" cy="911662"/>
      </dsp:txXfrm>
    </dsp:sp>
    <dsp:sp modelId="{CD57BD47-EE83-4C67-ACEB-AF36A263F601}">
      <dsp:nvSpPr>
        <dsp:cNvPr id="0" name=""/>
        <dsp:cNvSpPr/>
      </dsp:nvSpPr>
      <dsp:spPr>
        <a:xfrm>
          <a:off x="2290403" y="3203955"/>
          <a:ext cx="994067" cy="9940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4E112-B5E0-4D78-A978-E1A7AE293341}">
      <dsp:nvSpPr>
        <dsp:cNvPr id="0" name=""/>
        <dsp:cNvSpPr/>
      </dsp:nvSpPr>
      <dsp:spPr>
        <a:xfrm>
          <a:off x="3530744" y="2396"/>
          <a:ext cx="2840193" cy="3993355"/>
        </a:xfrm>
        <a:prstGeom prst="round2SameRect">
          <a:avLst>
            <a:gd name="adj1" fmla="val 8000"/>
            <a:gd name="adj2" fmla="val 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accent3"/>
              </a:solidFill>
            </a:rPr>
            <a:t>A total of 2,195 crash records were available for analysis, including crashes involving bicycle, pedestrian, or motorized conveyance.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accent3"/>
              </a:solidFill>
            </a:rPr>
            <a:t>In total, 153 police crash reports were identified as e-scooter related. </a:t>
          </a:r>
        </a:p>
      </dsp:txBody>
      <dsp:txXfrm>
        <a:off x="3597293" y="68945"/>
        <a:ext cx="2707095" cy="3926806"/>
      </dsp:txXfrm>
    </dsp:sp>
    <dsp:sp modelId="{1A857B8E-6C79-4844-81FA-264B247948FC}">
      <dsp:nvSpPr>
        <dsp:cNvPr id="0" name=""/>
        <dsp:cNvSpPr/>
      </dsp:nvSpPr>
      <dsp:spPr>
        <a:xfrm>
          <a:off x="3530744" y="3059146"/>
          <a:ext cx="2840193" cy="9116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accent1"/>
              </a:solidFill>
            </a:rPr>
            <a:t>TxDOT CRIS Data</a:t>
          </a:r>
        </a:p>
      </dsp:txBody>
      <dsp:txXfrm>
        <a:off x="3530744" y="3059146"/>
        <a:ext cx="2000136" cy="911662"/>
      </dsp:txXfrm>
    </dsp:sp>
    <dsp:sp modelId="{F4A68843-99CE-4AE3-ABEB-F29D44DAA9C0}">
      <dsp:nvSpPr>
        <dsp:cNvPr id="0" name=""/>
        <dsp:cNvSpPr/>
      </dsp:nvSpPr>
      <dsp:spPr>
        <a:xfrm>
          <a:off x="5611225" y="3203955"/>
          <a:ext cx="994067" cy="99406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7D0B9-15D2-4F81-9ABD-29767732FD8B}">
      <dsp:nvSpPr>
        <dsp:cNvPr id="0" name=""/>
        <dsp:cNvSpPr/>
      </dsp:nvSpPr>
      <dsp:spPr>
        <a:xfrm>
          <a:off x="6851567" y="2396"/>
          <a:ext cx="2840193" cy="3993355"/>
        </a:xfrm>
        <a:prstGeom prst="round2SameRect">
          <a:avLst>
            <a:gd name="adj1" fmla="val 8000"/>
            <a:gd name="adj2" fmla="val 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accent3"/>
              </a:solidFill>
            </a:rPr>
            <a:t>A total of 131 locations from the e-scooter-related CRIS data were examined for the purpose of gathering additional micro-level data on the built environment.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schemeClr val="accent3"/>
            </a:solidFill>
          </a:endParaRPr>
        </a:p>
      </dsp:txBody>
      <dsp:txXfrm>
        <a:off x="6918116" y="68945"/>
        <a:ext cx="2707095" cy="3926806"/>
      </dsp:txXfrm>
    </dsp:sp>
    <dsp:sp modelId="{FFEE1326-1C30-4FF1-AA36-6D0BDCDD37F1}">
      <dsp:nvSpPr>
        <dsp:cNvPr id="0" name=""/>
        <dsp:cNvSpPr/>
      </dsp:nvSpPr>
      <dsp:spPr>
        <a:xfrm>
          <a:off x="6851567" y="3059146"/>
          <a:ext cx="2840193" cy="9116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accent1"/>
              </a:solidFill>
            </a:rPr>
            <a:t>Field Data</a:t>
          </a:r>
        </a:p>
      </dsp:txBody>
      <dsp:txXfrm>
        <a:off x="6851567" y="3059146"/>
        <a:ext cx="2000136" cy="911662"/>
      </dsp:txXfrm>
    </dsp:sp>
    <dsp:sp modelId="{3F9606DC-EDCD-408F-8763-73B93A006E01}">
      <dsp:nvSpPr>
        <dsp:cNvPr id="0" name=""/>
        <dsp:cNvSpPr/>
      </dsp:nvSpPr>
      <dsp:spPr>
        <a:xfrm>
          <a:off x="8932047" y="3203955"/>
          <a:ext cx="994067" cy="99406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E46D5-CD53-4944-BF1D-87336CD87CC6}">
      <dsp:nvSpPr>
        <dsp:cNvPr id="0" name=""/>
        <dsp:cNvSpPr/>
      </dsp:nvSpPr>
      <dsp:spPr>
        <a:xfrm>
          <a:off x="685280" y="2995"/>
          <a:ext cx="6897858" cy="1757091"/>
        </a:xfrm>
        <a:prstGeom prst="round2SameRect">
          <a:avLst>
            <a:gd name="adj1" fmla="val 8000"/>
            <a:gd name="adj2" fmla="val 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accent3"/>
              </a:solidFill>
            </a:rPr>
            <a:t>United States Census Bureau’s American Community Survey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accent3"/>
              </a:solidFill>
            </a:rPr>
            <a:t>Five-year averaged data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accent3"/>
              </a:solidFill>
            </a:rPr>
            <a:t>Block-group-level</a:t>
          </a:r>
        </a:p>
      </dsp:txBody>
      <dsp:txXfrm>
        <a:off x="726451" y="44166"/>
        <a:ext cx="6815516" cy="1715920"/>
      </dsp:txXfrm>
    </dsp:sp>
    <dsp:sp modelId="{5E29F6F8-21C1-4851-9B82-608F3A776494}">
      <dsp:nvSpPr>
        <dsp:cNvPr id="0" name=""/>
        <dsp:cNvSpPr/>
      </dsp:nvSpPr>
      <dsp:spPr>
        <a:xfrm>
          <a:off x="685280" y="1347976"/>
          <a:ext cx="6897858" cy="4011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solidFill>
                <a:schemeClr val="accent1"/>
              </a:solidFill>
            </a:rPr>
            <a:t>Demographic and Socioeconomic Data</a:t>
          </a:r>
        </a:p>
      </dsp:txBody>
      <dsp:txXfrm>
        <a:off x="685280" y="1347976"/>
        <a:ext cx="4857646" cy="401134"/>
      </dsp:txXfrm>
    </dsp:sp>
    <dsp:sp modelId="{CD57BD47-EE83-4C67-ACEB-AF36A263F601}">
      <dsp:nvSpPr>
        <dsp:cNvPr id="0" name=""/>
        <dsp:cNvSpPr/>
      </dsp:nvSpPr>
      <dsp:spPr>
        <a:xfrm>
          <a:off x="6724851" y="1043283"/>
          <a:ext cx="938755" cy="9387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4E112-B5E0-4D78-A978-E1A7AE293341}">
      <dsp:nvSpPr>
        <dsp:cNvPr id="0" name=""/>
        <dsp:cNvSpPr/>
      </dsp:nvSpPr>
      <dsp:spPr>
        <a:xfrm>
          <a:off x="685280" y="2316400"/>
          <a:ext cx="6897858" cy="1757091"/>
        </a:xfrm>
        <a:prstGeom prst="round2SameRect">
          <a:avLst>
            <a:gd name="adj1" fmla="val 8000"/>
            <a:gd name="adj2" fmla="val 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accent3"/>
              </a:solidFill>
            </a:rPr>
            <a:t>City of Austin’s data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accent3"/>
              </a:solidFill>
            </a:rPr>
            <a:t>Bicycle facility dataset &amp; Land use dataset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accent3"/>
              </a:solidFill>
            </a:rPr>
            <a:t>Environmental Protection Agency’s Smart Location Database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accent3"/>
              </a:solidFill>
            </a:rPr>
            <a:t>TxDOT’s roadway inventory</a:t>
          </a:r>
        </a:p>
      </dsp:txBody>
      <dsp:txXfrm>
        <a:off x="726451" y="2357571"/>
        <a:ext cx="6815516" cy="1715920"/>
      </dsp:txXfrm>
    </dsp:sp>
    <dsp:sp modelId="{1A857B8E-6C79-4844-81FA-264B247948FC}">
      <dsp:nvSpPr>
        <dsp:cNvPr id="0" name=""/>
        <dsp:cNvSpPr/>
      </dsp:nvSpPr>
      <dsp:spPr>
        <a:xfrm>
          <a:off x="685280" y="3661381"/>
          <a:ext cx="6897858" cy="4011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solidFill>
                <a:schemeClr val="accent1"/>
              </a:solidFill>
            </a:rPr>
            <a:t>Built Environment Data</a:t>
          </a:r>
        </a:p>
      </dsp:txBody>
      <dsp:txXfrm>
        <a:off x="685280" y="3661381"/>
        <a:ext cx="4857646" cy="401134"/>
      </dsp:txXfrm>
    </dsp:sp>
    <dsp:sp modelId="{F4A68843-99CE-4AE3-ABEB-F29D44DAA9C0}">
      <dsp:nvSpPr>
        <dsp:cNvPr id="0" name=""/>
        <dsp:cNvSpPr/>
      </dsp:nvSpPr>
      <dsp:spPr>
        <a:xfrm>
          <a:off x="6751570" y="3403027"/>
          <a:ext cx="963805" cy="96380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4DB01-56C2-400B-A09C-0E17F907AABC}">
      <dsp:nvSpPr>
        <dsp:cNvPr id="0" name=""/>
        <dsp:cNvSpPr/>
      </dsp:nvSpPr>
      <dsp:spPr>
        <a:xfrm>
          <a:off x="808315" y="4976"/>
          <a:ext cx="2793803" cy="3786378"/>
        </a:xfrm>
        <a:prstGeom prst="round2SameRect">
          <a:avLst>
            <a:gd name="adj1" fmla="val 8000"/>
            <a:gd name="adj2" fmla="val 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777777"/>
              </a:solidFill>
              <a:latin typeface="Eurostar"/>
              <a:ea typeface="+mn-ea"/>
              <a:cs typeface="+mn-cs"/>
            </a:rPr>
            <a:t>Various methods were employed to merge hospital data with the CRIS datasets.</a:t>
          </a:r>
        </a:p>
      </dsp:txBody>
      <dsp:txXfrm>
        <a:off x="873777" y="70438"/>
        <a:ext cx="2662879" cy="3720916"/>
      </dsp:txXfrm>
    </dsp:sp>
    <dsp:sp modelId="{475C2964-B97D-424E-9A89-581E51EC8689}">
      <dsp:nvSpPr>
        <dsp:cNvPr id="0" name=""/>
        <dsp:cNvSpPr/>
      </dsp:nvSpPr>
      <dsp:spPr>
        <a:xfrm>
          <a:off x="808315" y="2940923"/>
          <a:ext cx="2793803" cy="8967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Data Fusion</a:t>
          </a:r>
        </a:p>
      </dsp:txBody>
      <dsp:txXfrm>
        <a:off x="808315" y="2940923"/>
        <a:ext cx="1967467" cy="896771"/>
      </dsp:txXfrm>
    </dsp:sp>
    <dsp:sp modelId="{DFEF6B1E-C2AF-4359-A0C3-5B973F05EDFC}">
      <dsp:nvSpPr>
        <dsp:cNvPr id="0" name=""/>
        <dsp:cNvSpPr/>
      </dsp:nvSpPr>
      <dsp:spPr>
        <a:xfrm>
          <a:off x="2854815" y="3083367"/>
          <a:ext cx="977831" cy="97783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CB0D4-A381-4E39-9D0A-F155527A47EB}">
      <dsp:nvSpPr>
        <dsp:cNvPr id="0" name=""/>
        <dsp:cNvSpPr/>
      </dsp:nvSpPr>
      <dsp:spPr>
        <a:xfrm>
          <a:off x="4074898" y="4976"/>
          <a:ext cx="2793803" cy="3786378"/>
        </a:xfrm>
        <a:prstGeom prst="round2SameRect">
          <a:avLst>
            <a:gd name="adj1" fmla="val 8000"/>
            <a:gd name="adj2" fmla="val 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777777"/>
              </a:solidFill>
              <a:latin typeface="Eurostar"/>
              <a:ea typeface="+mn-ea"/>
              <a:cs typeface="+mn-cs"/>
            </a:rPr>
            <a:t>Text mining techniques were used to identify and extract e-scooter-related crashes within the crash reports.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777777"/>
              </a:solidFill>
              <a:latin typeface="Eurostar"/>
              <a:ea typeface="+mn-ea"/>
              <a:cs typeface="+mn-cs"/>
            </a:rPr>
            <a:t>Keywords were searched within the descriptive section of each report.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srgbClr val="777777"/>
            </a:solidFill>
            <a:latin typeface="Eurostar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srgbClr val="777777"/>
            </a:solidFill>
            <a:latin typeface="Eurostar"/>
            <a:ea typeface="+mn-ea"/>
            <a:cs typeface="+mn-cs"/>
          </a:endParaRPr>
        </a:p>
      </dsp:txBody>
      <dsp:txXfrm>
        <a:off x="4140360" y="70438"/>
        <a:ext cx="2662879" cy="3720916"/>
      </dsp:txXfrm>
    </dsp:sp>
    <dsp:sp modelId="{A558C492-2105-4C7E-895E-1F3940C23F10}">
      <dsp:nvSpPr>
        <dsp:cNvPr id="0" name=""/>
        <dsp:cNvSpPr/>
      </dsp:nvSpPr>
      <dsp:spPr>
        <a:xfrm>
          <a:off x="4074898" y="2940923"/>
          <a:ext cx="2793803" cy="8967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Text Mining</a:t>
          </a:r>
        </a:p>
      </dsp:txBody>
      <dsp:txXfrm>
        <a:off x="4074898" y="2940923"/>
        <a:ext cx="1967467" cy="896771"/>
      </dsp:txXfrm>
    </dsp:sp>
    <dsp:sp modelId="{03B900BF-1BBC-4210-B392-5E39CE0AE71A}">
      <dsp:nvSpPr>
        <dsp:cNvPr id="0" name=""/>
        <dsp:cNvSpPr/>
      </dsp:nvSpPr>
      <dsp:spPr>
        <a:xfrm>
          <a:off x="6121398" y="3083367"/>
          <a:ext cx="977831" cy="97783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0BEB4-096C-4DFB-85A2-A92494E0B0CC}">
      <dsp:nvSpPr>
        <dsp:cNvPr id="0" name=""/>
        <dsp:cNvSpPr/>
      </dsp:nvSpPr>
      <dsp:spPr>
        <a:xfrm>
          <a:off x="7341481" y="4976"/>
          <a:ext cx="2793803" cy="3786378"/>
        </a:xfrm>
        <a:prstGeom prst="round2SameRect">
          <a:avLst>
            <a:gd name="adj1" fmla="val 8000"/>
            <a:gd name="adj2" fmla="val 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777777"/>
              </a:solidFill>
              <a:latin typeface="Eurostar"/>
              <a:ea typeface="+mn-ea"/>
              <a:cs typeface="+mn-cs"/>
            </a:rPr>
            <a:t>The identified e-scooter-related reports were manually reviewed to identify/correct any errors, and to extract additional information from the descriptive section.</a:t>
          </a:r>
        </a:p>
      </dsp:txBody>
      <dsp:txXfrm>
        <a:off x="7406943" y="70438"/>
        <a:ext cx="2662879" cy="3720916"/>
      </dsp:txXfrm>
    </dsp:sp>
    <dsp:sp modelId="{C3D0D0C4-13FC-42AF-A690-E37FFF4CDE22}">
      <dsp:nvSpPr>
        <dsp:cNvPr id="0" name=""/>
        <dsp:cNvSpPr/>
      </dsp:nvSpPr>
      <dsp:spPr>
        <a:xfrm>
          <a:off x="7341481" y="2940923"/>
          <a:ext cx="2793803" cy="8967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Verification</a:t>
          </a:r>
        </a:p>
      </dsp:txBody>
      <dsp:txXfrm>
        <a:off x="7341481" y="2940923"/>
        <a:ext cx="1967467" cy="896771"/>
      </dsp:txXfrm>
    </dsp:sp>
    <dsp:sp modelId="{057D14CE-9614-4916-8702-C7961B413A01}">
      <dsp:nvSpPr>
        <dsp:cNvPr id="0" name=""/>
        <dsp:cNvSpPr/>
      </dsp:nvSpPr>
      <dsp:spPr>
        <a:xfrm>
          <a:off x="9387980" y="3083367"/>
          <a:ext cx="977831" cy="97783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4DB01-56C2-400B-A09C-0E17F907AABC}">
      <dsp:nvSpPr>
        <dsp:cNvPr id="0" name=""/>
        <dsp:cNvSpPr/>
      </dsp:nvSpPr>
      <dsp:spPr>
        <a:xfrm>
          <a:off x="596081" y="3397"/>
          <a:ext cx="2934541" cy="3977117"/>
        </a:xfrm>
        <a:prstGeom prst="round2SameRect">
          <a:avLst>
            <a:gd name="adj1" fmla="val 8000"/>
            <a:gd name="adj2" fmla="val 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777777"/>
              </a:solidFill>
              <a:latin typeface="Eurostar"/>
              <a:ea typeface="+mn-ea"/>
              <a:cs typeface="+mn-cs"/>
            </a:rPr>
            <a:t>Natural language processing techniques, in specifics topic modeling, were used to generate new features and understand the descriptive sections of crash reports. </a:t>
          </a:r>
        </a:p>
      </dsp:txBody>
      <dsp:txXfrm>
        <a:off x="664841" y="72157"/>
        <a:ext cx="2797021" cy="3908357"/>
      </dsp:txXfrm>
    </dsp:sp>
    <dsp:sp modelId="{475C2964-B97D-424E-9A89-581E51EC8689}">
      <dsp:nvSpPr>
        <dsp:cNvPr id="0" name=""/>
        <dsp:cNvSpPr/>
      </dsp:nvSpPr>
      <dsp:spPr>
        <a:xfrm>
          <a:off x="596081" y="3087243"/>
          <a:ext cx="2934541" cy="9419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Topic Modeling</a:t>
          </a:r>
        </a:p>
      </dsp:txBody>
      <dsp:txXfrm>
        <a:off x="596081" y="3087243"/>
        <a:ext cx="2066578" cy="941946"/>
      </dsp:txXfrm>
    </dsp:sp>
    <dsp:sp modelId="{DFEF6B1E-C2AF-4359-A0C3-5B973F05EDFC}">
      <dsp:nvSpPr>
        <dsp:cNvPr id="0" name=""/>
        <dsp:cNvSpPr/>
      </dsp:nvSpPr>
      <dsp:spPr>
        <a:xfrm>
          <a:off x="2745673" y="3236863"/>
          <a:ext cx="1027089" cy="102708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CB0D4-A381-4E39-9D0A-F155527A47EB}">
      <dsp:nvSpPr>
        <dsp:cNvPr id="0" name=""/>
        <dsp:cNvSpPr/>
      </dsp:nvSpPr>
      <dsp:spPr>
        <a:xfrm>
          <a:off x="4027218" y="3397"/>
          <a:ext cx="2934541" cy="3977117"/>
        </a:xfrm>
        <a:prstGeom prst="round2SameRect">
          <a:avLst>
            <a:gd name="adj1" fmla="val 8000"/>
            <a:gd name="adj2" fmla="val 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777777"/>
              </a:solidFill>
              <a:latin typeface="Eurostar"/>
              <a:ea typeface="+mn-ea"/>
              <a:cs typeface="+mn-cs"/>
            </a:rPr>
            <a:t>Trends were identified, and cross tables were built to examine potential relationships.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777777"/>
              </a:solidFill>
              <a:latin typeface="Eurostar"/>
              <a:ea typeface="+mn-ea"/>
              <a:cs typeface="+mn-cs"/>
            </a:rPr>
            <a:t>Statistical tests were conducted to determine the statistical significance of these relationships.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srgbClr val="777777"/>
            </a:solidFill>
            <a:latin typeface="Eurostar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srgbClr val="777777"/>
            </a:solidFill>
            <a:latin typeface="Eurostar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srgbClr val="777777"/>
            </a:solidFill>
            <a:latin typeface="Eurostar"/>
            <a:ea typeface="+mn-ea"/>
            <a:cs typeface="+mn-cs"/>
          </a:endParaRPr>
        </a:p>
      </dsp:txBody>
      <dsp:txXfrm>
        <a:off x="4095978" y="72157"/>
        <a:ext cx="2797021" cy="3908357"/>
      </dsp:txXfrm>
    </dsp:sp>
    <dsp:sp modelId="{A558C492-2105-4C7E-895E-1F3940C23F10}">
      <dsp:nvSpPr>
        <dsp:cNvPr id="0" name=""/>
        <dsp:cNvSpPr/>
      </dsp:nvSpPr>
      <dsp:spPr>
        <a:xfrm>
          <a:off x="4027218" y="3087243"/>
          <a:ext cx="2934541" cy="9419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Exploratory Analysis</a:t>
          </a:r>
        </a:p>
      </dsp:txBody>
      <dsp:txXfrm>
        <a:off x="4027218" y="3087243"/>
        <a:ext cx="2066578" cy="941946"/>
      </dsp:txXfrm>
    </dsp:sp>
    <dsp:sp modelId="{03B900BF-1BBC-4210-B392-5E39CE0AE71A}">
      <dsp:nvSpPr>
        <dsp:cNvPr id="0" name=""/>
        <dsp:cNvSpPr/>
      </dsp:nvSpPr>
      <dsp:spPr>
        <a:xfrm>
          <a:off x="6176810" y="3236863"/>
          <a:ext cx="1027089" cy="102708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0BEB4-096C-4DFB-85A2-A92494E0B0CC}">
      <dsp:nvSpPr>
        <dsp:cNvPr id="0" name=""/>
        <dsp:cNvSpPr/>
      </dsp:nvSpPr>
      <dsp:spPr>
        <a:xfrm>
          <a:off x="7458355" y="3397"/>
          <a:ext cx="2934541" cy="3977117"/>
        </a:xfrm>
        <a:prstGeom prst="round2SameRect">
          <a:avLst>
            <a:gd name="adj1" fmla="val 8000"/>
            <a:gd name="adj2" fmla="val 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777777"/>
              </a:solidFill>
              <a:latin typeface="Eurostar"/>
              <a:ea typeface="+mn-ea"/>
              <a:cs typeface="+mn-cs"/>
            </a:rPr>
            <a:t>Resampling techniques were utilized to address the imbalanced classification problem.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777777"/>
              </a:solidFill>
              <a:latin typeface="Eurostar"/>
              <a:ea typeface="+mn-ea"/>
              <a:cs typeface="+mn-cs"/>
            </a:rPr>
            <a:t>Three models to train the data: logistic regression model, random forest model, and extreme gradient boosting model.</a:t>
          </a:r>
        </a:p>
      </dsp:txBody>
      <dsp:txXfrm>
        <a:off x="7527115" y="72157"/>
        <a:ext cx="2797021" cy="3908357"/>
      </dsp:txXfrm>
    </dsp:sp>
    <dsp:sp modelId="{C3D0D0C4-13FC-42AF-A690-E37FFF4CDE22}">
      <dsp:nvSpPr>
        <dsp:cNvPr id="0" name=""/>
        <dsp:cNvSpPr/>
      </dsp:nvSpPr>
      <dsp:spPr>
        <a:xfrm>
          <a:off x="7458355" y="3087243"/>
          <a:ext cx="2934541" cy="9419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Predictive Modeling</a:t>
          </a:r>
        </a:p>
      </dsp:txBody>
      <dsp:txXfrm>
        <a:off x="7458355" y="3087243"/>
        <a:ext cx="2066578" cy="941946"/>
      </dsp:txXfrm>
    </dsp:sp>
    <dsp:sp modelId="{057D14CE-9614-4916-8702-C7961B413A01}">
      <dsp:nvSpPr>
        <dsp:cNvPr id="0" name=""/>
        <dsp:cNvSpPr/>
      </dsp:nvSpPr>
      <dsp:spPr>
        <a:xfrm>
          <a:off x="9607947" y="3236863"/>
          <a:ext cx="1027089" cy="102708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ABFB8-6417-417A-8312-B37D3FCD19FA}">
      <dsp:nvSpPr>
        <dsp:cNvPr id="0" name=""/>
        <dsp:cNvSpPr/>
      </dsp:nvSpPr>
      <dsp:spPr>
        <a:xfrm>
          <a:off x="9572" y="1659"/>
          <a:ext cx="2795282" cy="13976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3"/>
              </a:solidFill>
            </a:rPr>
            <a:t>A widely used classification algorithm that uses a linear combination of input features to predict a binary outcome</a:t>
          </a:r>
        </a:p>
      </dsp:txBody>
      <dsp:txXfrm>
        <a:off x="50508" y="42595"/>
        <a:ext cx="2713410" cy="1315769"/>
      </dsp:txXfrm>
    </dsp:sp>
    <dsp:sp modelId="{B3088AB3-9B21-4FED-B92A-DDC1C2DBD456}">
      <dsp:nvSpPr>
        <dsp:cNvPr id="0" name=""/>
        <dsp:cNvSpPr/>
      </dsp:nvSpPr>
      <dsp:spPr>
        <a:xfrm>
          <a:off x="289101" y="1399300"/>
          <a:ext cx="279528" cy="1048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230"/>
              </a:lnTo>
              <a:lnTo>
                <a:pt x="279528" y="104823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45D87-B40C-4764-8560-3CD77D4A5845}">
      <dsp:nvSpPr>
        <dsp:cNvPr id="0" name=""/>
        <dsp:cNvSpPr/>
      </dsp:nvSpPr>
      <dsp:spPr>
        <a:xfrm>
          <a:off x="568629" y="1748711"/>
          <a:ext cx="2236226" cy="139764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Logistic regression model</a:t>
          </a:r>
        </a:p>
      </dsp:txBody>
      <dsp:txXfrm>
        <a:off x="609565" y="1789647"/>
        <a:ext cx="2154354" cy="1315769"/>
      </dsp:txXfrm>
    </dsp:sp>
    <dsp:sp modelId="{718161C6-602C-4B72-AACB-08CCBD846CC5}">
      <dsp:nvSpPr>
        <dsp:cNvPr id="0" name=""/>
        <dsp:cNvSpPr/>
      </dsp:nvSpPr>
      <dsp:spPr>
        <a:xfrm>
          <a:off x="3503676" y="1659"/>
          <a:ext cx="2795282" cy="13976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3"/>
              </a:solidFill>
            </a:rPr>
            <a:t>An ensemble learning method that uses multiple decision trees to make predictions</a:t>
          </a:r>
        </a:p>
      </dsp:txBody>
      <dsp:txXfrm>
        <a:off x="3544612" y="42595"/>
        <a:ext cx="2713410" cy="1315769"/>
      </dsp:txXfrm>
    </dsp:sp>
    <dsp:sp modelId="{898DAF24-0CEE-4CF2-81D2-AA9DA2C6356B}">
      <dsp:nvSpPr>
        <dsp:cNvPr id="0" name=""/>
        <dsp:cNvSpPr/>
      </dsp:nvSpPr>
      <dsp:spPr>
        <a:xfrm>
          <a:off x="3783204" y="1399300"/>
          <a:ext cx="279528" cy="1048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230"/>
              </a:lnTo>
              <a:lnTo>
                <a:pt x="279528" y="104823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86115-CD07-4CA8-B75F-A227445D7D5A}">
      <dsp:nvSpPr>
        <dsp:cNvPr id="0" name=""/>
        <dsp:cNvSpPr/>
      </dsp:nvSpPr>
      <dsp:spPr>
        <a:xfrm>
          <a:off x="4062732" y="1748711"/>
          <a:ext cx="2236226" cy="139764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Random</a:t>
          </a:r>
          <a:br>
            <a:rPr lang="en-US" sz="2500" kern="1200" dirty="0"/>
          </a:br>
          <a:r>
            <a:rPr lang="en-US" sz="2500" kern="1200" dirty="0"/>
            <a:t>forest model</a:t>
          </a:r>
        </a:p>
      </dsp:txBody>
      <dsp:txXfrm>
        <a:off x="4103668" y="1789647"/>
        <a:ext cx="2154354" cy="1315769"/>
      </dsp:txXfrm>
    </dsp:sp>
    <dsp:sp modelId="{E9F7CBB6-BA25-4F67-B62B-8F60DD0D67B2}">
      <dsp:nvSpPr>
        <dsp:cNvPr id="0" name=""/>
        <dsp:cNvSpPr/>
      </dsp:nvSpPr>
      <dsp:spPr>
        <a:xfrm>
          <a:off x="6997779" y="1659"/>
          <a:ext cx="2795282" cy="13976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3"/>
              </a:solidFill>
            </a:rPr>
            <a:t>A widely-used classification algorithm that uses gradient boosting to improve model performance</a:t>
          </a:r>
        </a:p>
      </dsp:txBody>
      <dsp:txXfrm>
        <a:off x="7038715" y="42595"/>
        <a:ext cx="2713410" cy="1315769"/>
      </dsp:txXfrm>
    </dsp:sp>
    <dsp:sp modelId="{4A0D5111-9B34-4A40-B42E-4B87A56EF529}">
      <dsp:nvSpPr>
        <dsp:cNvPr id="0" name=""/>
        <dsp:cNvSpPr/>
      </dsp:nvSpPr>
      <dsp:spPr>
        <a:xfrm>
          <a:off x="7277307" y="1399300"/>
          <a:ext cx="279528" cy="1048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230"/>
              </a:lnTo>
              <a:lnTo>
                <a:pt x="279528" y="1048230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7E217-3595-46A2-8F30-6FF2C1C73D47}">
      <dsp:nvSpPr>
        <dsp:cNvPr id="0" name=""/>
        <dsp:cNvSpPr/>
      </dsp:nvSpPr>
      <dsp:spPr>
        <a:xfrm>
          <a:off x="7556836" y="1748711"/>
          <a:ext cx="2236226" cy="139764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Extreme Gradient Boosting Model</a:t>
          </a:r>
        </a:p>
      </dsp:txBody>
      <dsp:txXfrm>
        <a:off x="7597772" y="1789647"/>
        <a:ext cx="2154354" cy="13157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E31B9-84BE-4C2C-B105-FDE80B0B1657}">
      <dsp:nvSpPr>
        <dsp:cNvPr id="0" name=""/>
        <dsp:cNvSpPr/>
      </dsp:nvSpPr>
      <dsp:spPr>
        <a:xfrm rot="10800000">
          <a:off x="691851" y="63"/>
          <a:ext cx="9560193" cy="113494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48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3"/>
              </a:solidFill>
              <a:latin typeface="+mn-lt"/>
              <a:ea typeface="+mn-ea"/>
              <a:cs typeface="+mn-cs"/>
            </a:rPr>
            <a:t>Targeted safety education tailored to specific factors (e.g., gender, age, and ethnicity), promoting safe e-scooter use and enhanced awareness.</a:t>
          </a:r>
        </a:p>
      </dsp:txBody>
      <dsp:txXfrm rot="10800000">
        <a:off x="975588" y="63"/>
        <a:ext cx="9276456" cy="1134948"/>
      </dsp:txXfrm>
    </dsp:sp>
    <dsp:sp modelId="{E7DDCC01-3371-4036-A5DF-515FA73612C4}">
      <dsp:nvSpPr>
        <dsp:cNvPr id="0" name=""/>
        <dsp:cNvSpPr/>
      </dsp:nvSpPr>
      <dsp:spPr>
        <a:xfrm>
          <a:off x="11487" y="0"/>
          <a:ext cx="1134948" cy="113494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03D5C-2B01-4CCE-AF4D-F30BE94DF5C4}">
      <dsp:nvSpPr>
        <dsp:cNvPr id="0" name=""/>
        <dsp:cNvSpPr/>
      </dsp:nvSpPr>
      <dsp:spPr>
        <a:xfrm rot="10800000">
          <a:off x="691851" y="1446789"/>
          <a:ext cx="9560193" cy="113494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481" tIns="76200" rIns="142240" bIns="762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777777"/>
              </a:solidFill>
              <a:latin typeface="Eurostar"/>
              <a:ea typeface="+mn-ea"/>
              <a:cs typeface="+mn-cs"/>
            </a:rPr>
            <a:t>Interventions aimed at addressing alcohol and drug use, such as new laws, educational campaigns, and targeted advertisements.</a:t>
          </a:r>
        </a:p>
      </dsp:txBody>
      <dsp:txXfrm rot="10800000">
        <a:off x="975588" y="1446789"/>
        <a:ext cx="9276456" cy="1134948"/>
      </dsp:txXfrm>
    </dsp:sp>
    <dsp:sp modelId="{C13FCE3E-46AC-418B-9277-D8AB6201E156}">
      <dsp:nvSpPr>
        <dsp:cNvPr id="0" name=""/>
        <dsp:cNvSpPr/>
      </dsp:nvSpPr>
      <dsp:spPr>
        <a:xfrm>
          <a:off x="11487" y="1411254"/>
          <a:ext cx="1134948" cy="113494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12B80-77BA-4708-8564-3C3DB15BDC79}">
      <dsp:nvSpPr>
        <dsp:cNvPr id="0" name=""/>
        <dsp:cNvSpPr/>
      </dsp:nvSpPr>
      <dsp:spPr>
        <a:xfrm rot="10800000">
          <a:off x="691851" y="2893516"/>
          <a:ext cx="9560193" cy="113494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481" tIns="76200" rIns="142240" bIns="762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777777"/>
              </a:solidFill>
              <a:latin typeface="Eurostar"/>
              <a:ea typeface="+mn-ea"/>
              <a:cs typeface="+mn-cs"/>
            </a:rPr>
            <a:t>Better infrastructure planning for enhanced e-scooter safety, such as enhancements in the design of micromobility-friendly intersections, improvements in visibility, traffic calming measures, and time/location-specific measures. </a:t>
          </a:r>
        </a:p>
      </dsp:txBody>
      <dsp:txXfrm rot="10800000">
        <a:off x="975588" y="2893516"/>
        <a:ext cx="9276456" cy="1134948"/>
      </dsp:txXfrm>
    </dsp:sp>
    <dsp:sp modelId="{F9D8C39C-95FA-4C59-BE18-F8AE941CA796}">
      <dsp:nvSpPr>
        <dsp:cNvPr id="0" name=""/>
        <dsp:cNvSpPr/>
      </dsp:nvSpPr>
      <dsp:spPr>
        <a:xfrm>
          <a:off x="11487" y="2857981"/>
          <a:ext cx="1134948" cy="113494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8F2EB-C3EF-4623-81D8-C78B5E32EA4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74D7E-C0A6-4443-BE2D-94414AA43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7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74D7E-C0A6-4443-BE2D-94414AA438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9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74D7E-C0A6-4443-BE2D-94414AA438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18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74D7E-C0A6-4443-BE2D-94414AA438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2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3C9-30C1-4BA5-8BBD-658BD3757F84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4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456C-1524-4DDF-A420-B03130E69FB1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5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A32C-FCC3-439D-8FF1-546F98AC8691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87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12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5ADA-DC7A-4282-ADF6-27EB3DDCF284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5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336D-A148-499F-B0F1-D7E4DAC485EA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3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E78E-0EF7-40DF-8403-4BD418A014CE}" type="datetime1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5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5C3F-DFDC-4716-9757-82EB629F4533}" type="datetime1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B12B-157F-4C0B-B766-D3A108BE0A1E}" type="datetime1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65D5-D574-4260-9EB4-31333FDDFD0E}" type="datetime1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3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2FC6D-81A5-403F-908E-E7F36CFDCF20}" type="datetime1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8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B3B8-A4A7-4161-9CE4-0B76C5FC64D0}" type="datetime1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8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D2399-8F3B-4120-BFE4-A9A533221FA3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i-sener@tti.tamu.edu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397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A696C-357C-89F0-72D1-CB8345234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Field Data Collection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55942-38E1-D230-3A1B-297C7D88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B12B-157F-4C0B-B766-D3A108BE0A1E}" type="datetime1">
              <a:rPr lang="en-US" smtClean="0"/>
              <a:t>8/1/2023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EF726-30E6-D327-7906-92FD91F3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 descr="A group of scooters parked on a sidewalk&#10;&#10;Description automatically generated with low confidence">
            <a:extLst>
              <a:ext uri="{FF2B5EF4-FFF2-40B4-BE49-F238E27FC236}">
                <a16:creationId xmlns:a16="http://schemas.microsoft.com/office/drawing/2014/main" id="{EF6744AB-1B0C-0686-C063-91DBA6A9A1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19" b="25490"/>
          <a:stretch/>
        </p:blipFill>
        <p:spPr bwMode="auto">
          <a:xfrm>
            <a:off x="889793" y="1455792"/>
            <a:ext cx="3449638" cy="444976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picture containing outdoor, sky, cloud, road&#10;&#10;Description automatically generated">
            <a:extLst>
              <a:ext uri="{FF2B5EF4-FFF2-40B4-BE49-F238E27FC236}">
                <a16:creationId xmlns:a16="http://schemas.microsoft.com/office/drawing/2014/main" id="{5A282443-1FDC-6836-618B-2041958AAF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0" t="2687" r="14624" b="25288"/>
          <a:stretch/>
        </p:blipFill>
        <p:spPr bwMode="auto">
          <a:xfrm>
            <a:off x="4407693" y="1455792"/>
            <a:ext cx="1908175" cy="262890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A stop sign and scooters on the side of a road&#10;&#10;Description automatically generated with medium confidence">
            <a:extLst>
              <a:ext uri="{FF2B5EF4-FFF2-40B4-BE49-F238E27FC236}">
                <a16:creationId xmlns:a16="http://schemas.microsoft.com/office/drawing/2014/main" id="{93496B6B-C8F8-8C05-AD19-0AE5948CD4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1" b="12500"/>
          <a:stretch/>
        </p:blipFill>
        <p:spPr bwMode="auto">
          <a:xfrm>
            <a:off x="4407693" y="4151367"/>
            <a:ext cx="1908175" cy="175418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A picture containing outdoor, tree, building, ground&#10;&#10;Description automatically generated">
            <a:extLst>
              <a:ext uri="{FF2B5EF4-FFF2-40B4-BE49-F238E27FC236}">
                <a16:creationId xmlns:a16="http://schemas.microsoft.com/office/drawing/2014/main" id="{442DF709-4DC3-3722-DE0A-9F96AFAE8F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6385718" y="1455792"/>
            <a:ext cx="4449763" cy="444976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4E0D87-E744-A0C3-C73D-B36CB6871AA7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Data &amp; Methods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AD7128-F916-D66E-E135-2CE3A75D5206}"/>
              </a:ext>
            </a:extLst>
          </p:cNvPr>
          <p:cNvSpPr txBox="1"/>
          <p:nvPr/>
        </p:nvSpPr>
        <p:spPr>
          <a:xfrm>
            <a:off x="8055767" y="11561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98134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8348EA-42C3-BED8-05DA-47E7816EF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additional Data Sources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7D374-DF0B-1199-20AF-F1A04188D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E78E-0EF7-40DF-8403-4BD418A014CE}" type="datetime1">
              <a:rPr lang="en-US" smtClean="0"/>
              <a:t>8/1/2023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038CE-746E-DC90-D0ED-EF778E4C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7FE39F4A-CDBB-90EE-6F4E-8B3C878D49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483881"/>
              </p:ext>
            </p:extLst>
          </p:nvPr>
        </p:nvGraphicFramePr>
        <p:xfrm>
          <a:off x="1961790" y="1690688"/>
          <a:ext cx="8268419" cy="4428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7CB54A8-73C7-ABC4-5896-844F998296C5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Data &amp; Methods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89B69B-5539-3F8F-7620-06C451B7E4C3}"/>
              </a:ext>
            </a:extLst>
          </p:cNvPr>
          <p:cNvSpPr txBox="1"/>
          <p:nvPr/>
        </p:nvSpPr>
        <p:spPr>
          <a:xfrm>
            <a:off x="8055767" y="11561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310945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59891D-B27D-9815-10B0-DF63AD902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Methodology – Identify &amp; Verify</a:t>
            </a:r>
            <a:endParaRPr lang="en-US" sz="22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6AA153F-A1DA-BDE4-FE9C-DF6DB0A415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14646"/>
              </p:ext>
            </p:extLst>
          </p:nvPr>
        </p:nvGraphicFramePr>
        <p:xfrm>
          <a:off x="508936" y="1891863"/>
          <a:ext cx="11174128" cy="406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C3A782-B596-5FB1-08A2-061A9525B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B12B-157F-4C0B-B766-D3A108BE0A1E}" type="datetime1">
              <a:rPr lang="en-US" smtClean="0"/>
              <a:t>8/1/2023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2A0DC-DB46-4B5B-F690-7CD9D34E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DC53A-EB25-E8E7-1C38-346C28ADF85D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Data &amp; 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7A92D5-7BC7-4AB6-0301-DD0005B5A47C}"/>
              </a:ext>
            </a:extLst>
          </p:cNvPr>
          <p:cNvSpPr txBox="1"/>
          <p:nvPr/>
        </p:nvSpPr>
        <p:spPr>
          <a:xfrm>
            <a:off x="8055767" y="11561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2915793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59891D-B27D-9815-10B0-DF63AD902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Methodology – Process &amp; Analyze</a:t>
            </a:r>
            <a:endParaRPr lang="en-US" sz="22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6AA153F-A1DA-BDE4-FE9C-DF6DB0A415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703305"/>
              </p:ext>
            </p:extLst>
          </p:nvPr>
        </p:nvGraphicFramePr>
        <p:xfrm>
          <a:off x="451945" y="1690688"/>
          <a:ext cx="11231119" cy="4267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C3A782-B596-5FB1-08A2-061A9525B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B12B-157F-4C0B-B766-D3A108BE0A1E}" type="datetime1">
              <a:rPr lang="en-US" smtClean="0"/>
              <a:t>8/1/2023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2A0DC-DB46-4B5B-F690-7CD9D34E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13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8EF1A9-2242-9738-A48A-A6D3C1EF4B47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Data &amp; 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D2811-78FC-1BD8-B715-0AFEEF5C098E}"/>
              </a:ext>
            </a:extLst>
          </p:cNvPr>
          <p:cNvSpPr txBox="1"/>
          <p:nvPr/>
        </p:nvSpPr>
        <p:spPr>
          <a:xfrm>
            <a:off x="8055767" y="11561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2084975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C60F-38B4-CEC9-6F8C-7C2EE566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Predictive Modeling Details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07875-142A-34BA-5442-D8FF6590A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44717"/>
            <a:ext cx="5157787" cy="539641"/>
          </a:xfrm>
        </p:spPr>
        <p:txBody>
          <a:bodyPr/>
          <a:lstStyle/>
          <a:p>
            <a:r>
              <a:rPr lang="en-US" dirty="0"/>
              <a:t>Treating Imbalance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7F4FC-61C6-7986-2757-3593C17875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Injury severity data is categorical in nature.</a:t>
            </a:r>
          </a:p>
          <a:p>
            <a:r>
              <a:rPr lang="en-US" dirty="0"/>
              <a:t>Crashes with severe injury and non-severe injury are disproportionally distributed. </a:t>
            </a:r>
          </a:p>
          <a:p>
            <a:r>
              <a:rPr lang="en-US" dirty="0"/>
              <a:t>To solve the class imbalance problem, different resampling techniques were used: </a:t>
            </a:r>
          </a:p>
          <a:p>
            <a:pPr lvl="1"/>
            <a:r>
              <a:rPr lang="en-US" dirty="0"/>
              <a:t>Synthetic Minority Over-Sampling Technique (SMOTE)</a:t>
            </a:r>
          </a:p>
          <a:p>
            <a:pPr lvl="1"/>
            <a:r>
              <a:rPr lang="en-US" dirty="0"/>
              <a:t>SMOTE-Tomek</a:t>
            </a:r>
          </a:p>
          <a:p>
            <a:pPr lvl="1"/>
            <a:r>
              <a:rPr lang="en-US" dirty="0"/>
              <a:t>SMOTE-</a:t>
            </a:r>
            <a:r>
              <a:rPr lang="en-US" dirty="0" err="1"/>
              <a:t>NearMiss</a:t>
            </a:r>
            <a:endParaRPr lang="en-US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450B6-5423-3D26-A397-4EE15127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5C3F-DFDC-4716-9757-82EB629F4533}" type="datetime1">
              <a:rPr lang="en-US" smtClean="0"/>
              <a:t>8/1/2023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52D4B8-0DF3-3F7D-0757-3D6B06CD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F95DCE-B55B-4547-A177-37FF0D82B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840" y="1690688"/>
            <a:ext cx="5986160" cy="3840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BB4559-AB19-588D-B69A-26FAE16D78DF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Data &amp; Methods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ED9753-7209-6AB5-F0DD-9A056666C65F}"/>
              </a:ext>
            </a:extLst>
          </p:cNvPr>
          <p:cNvSpPr txBox="1"/>
          <p:nvPr/>
        </p:nvSpPr>
        <p:spPr>
          <a:xfrm>
            <a:off x="8055767" y="11561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41074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C60F-38B4-CEC9-6F8C-7C2EE566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Predictive Modeling Details</a:t>
            </a:r>
            <a:br>
              <a:rPr lang="en-US" sz="4000" dirty="0"/>
            </a:br>
            <a:r>
              <a:rPr lang="en-US" sz="2000" i="1" dirty="0"/>
              <a:t>Cont'd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07875-142A-34BA-5442-D8FF6590A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44717"/>
            <a:ext cx="5157787" cy="539641"/>
          </a:xfrm>
        </p:spPr>
        <p:txBody>
          <a:bodyPr/>
          <a:lstStyle/>
          <a:p>
            <a:r>
              <a:rPr lang="en-US" dirty="0"/>
              <a:t>Performance Evaluation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7F4FC-61C6-7986-2757-3593C17875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Performance matrices were calculated using the cross-validation technique that uses different portions of the data to test and train a model on different iterations. </a:t>
            </a:r>
          </a:p>
          <a:p>
            <a:r>
              <a:rPr lang="en-US" sz="2400" dirty="0"/>
              <a:t>The metrics generated from the confusion matrix.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450B6-5423-3D26-A397-4EE15127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5C3F-DFDC-4716-9757-82EB629F4533}" type="datetime1">
              <a:rPr lang="en-US" smtClean="0"/>
              <a:t>8/1/2023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52D4B8-0DF3-3F7D-0757-3D6B06CD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0E1D8D-05CA-A9CE-CB3B-09639A8E5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0996" y="4753048"/>
            <a:ext cx="2638425" cy="1209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2FE93B-38E2-9CC9-C3FE-790CB2654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9139" y="4753048"/>
            <a:ext cx="2552700" cy="111442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7FE25DA-24A3-8FBF-E7C7-E3DE994AD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327251"/>
              </p:ext>
            </p:extLst>
          </p:nvPr>
        </p:nvGraphicFramePr>
        <p:xfrm>
          <a:off x="6615633" y="2098385"/>
          <a:ext cx="5256213" cy="245153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752071">
                  <a:extLst>
                    <a:ext uri="{9D8B030D-6E8A-4147-A177-3AD203B41FA5}">
                      <a16:colId xmlns:a16="http://schemas.microsoft.com/office/drawing/2014/main" val="2778184882"/>
                    </a:ext>
                  </a:extLst>
                </a:gridCol>
                <a:gridCol w="1752071">
                  <a:extLst>
                    <a:ext uri="{9D8B030D-6E8A-4147-A177-3AD203B41FA5}">
                      <a16:colId xmlns:a16="http://schemas.microsoft.com/office/drawing/2014/main" val="1565458964"/>
                    </a:ext>
                  </a:extLst>
                </a:gridCol>
                <a:gridCol w="1752071">
                  <a:extLst>
                    <a:ext uri="{9D8B030D-6E8A-4147-A177-3AD203B41FA5}">
                      <a16:colId xmlns:a16="http://schemas.microsoft.com/office/drawing/2014/main" val="4082796948"/>
                    </a:ext>
                  </a:extLst>
                </a:gridCol>
              </a:tblGrid>
              <a:tr h="8171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5" dirty="0">
                          <a:effectLst/>
                        </a:rPr>
                        <a:t>Confusion Matrix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5" dirty="0">
                          <a:effectLst/>
                        </a:rPr>
                        <a:t>Predicted Positive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5" dirty="0">
                          <a:effectLst/>
                        </a:rPr>
                        <a:t>Predicted Negative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884337"/>
                  </a:ext>
                </a:extLst>
              </a:tr>
              <a:tr h="8171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5">
                          <a:effectLst/>
                        </a:rPr>
                        <a:t>Actual Positive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True Positive</a:t>
                      </a:r>
                      <a:br>
                        <a:rPr lang="en-US" sz="18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(TP)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False Negative </a:t>
                      </a:r>
                      <a:br>
                        <a:rPr lang="en-US" sz="18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(FN)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1087564"/>
                  </a:ext>
                </a:extLst>
              </a:tr>
              <a:tr h="8171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5">
                          <a:effectLst/>
                        </a:rPr>
                        <a:t>Actual Negative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False Positive </a:t>
                      </a:r>
                      <a:br>
                        <a:rPr lang="en-US" sz="18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(FP)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True Negative </a:t>
                      </a:r>
                      <a:br>
                        <a:rPr lang="en-US" sz="18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(TN)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319218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F5688E0-8AE2-EEFC-6D39-07A8B4F5E80B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Data &amp; Methods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3A824D-4742-28F5-FB04-49A2899DFDD6}"/>
              </a:ext>
            </a:extLst>
          </p:cNvPr>
          <p:cNvSpPr txBox="1"/>
          <p:nvPr/>
        </p:nvSpPr>
        <p:spPr>
          <a:xfrm>
            <a:off x="8055767" y="11561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4268473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C60F-38B4-CEC9-6F8C-7C2EE566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Predictive Modeling Details</a:t>
            </a:r>
            <a:br>
              <a:rPr lang="en-US" sz="4000" dirty="0"/>
            </a:br>
            <a:r>
              <a:rPr lang="en-US" sz="2000" i="1" dirty="0"/>
              <a:t>Cont'd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07875-142A-34BA-5442-D8FF6590A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44717"/>
            <a:ext cx="5157787" cy="539641"/>
          </a:xfrm>
        </p:spPr>
        <p:txBody>
          <a:bodyPr/>
          <a:lstStyle/>
          <a:p>
            <a:r>
              <a:rPr lang="en-US" dirty="0"/>
              <a:t>Statistical Models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450B6-5423-3D26-A397-4EE15127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5C3F-DFDC-4716-9757-82EB629F4533}" type="datetime1">
              <a:rPr lang="en-US" smtClean="0"/>
              <a:t>8/1/2023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52D4B8-0DF3-3F7D-0757-3D6B06CD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A1B5F63E-9114-855C-3919-7F16DBF73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890923"/>
              </p:ext>
            </p:extLst>
          </p:nvPr>
        </p:nvGraphicFramePr>
        <p:xfrm>
          <a:off x="1411902" y="2401450"/>
          <a:ext cx="9802635" cy="3148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F72385C-5A63-C0F8-4424-F991FBFF5B34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Data &amp; Methods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FFDE50-4C34-DED6-CBFB-841140971D18}"/>
              </a:ext>
            </a:extLst>
          </p:cNvPr>
          <p:cNvSpPr txBox="1"/>
          <p:nvPr/>
        </p:nvSpPr>
        <p:spPr>
          <a:xfrm>
            <a:off x="8055767" y="11561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3236510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C60F-38B4-CEC9-6F8C-7C2EE566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Predictive Modeling Details</a:t>
            </a:r>
            <a:br>
              <a:rPr lang="en-US" sz="4000" dirty="0"/>
            </a:br>
            <a:r>
              <a:rPr lang="en-US" sz="2000" i="1" dirty="0"/>
              <a:t>Cont'd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07875-142A-34BA-5442-D8FF6590A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44717"/>
            <a:ext cx="5157787" cy="539641"/>
          </a:xfrm>
        </p:spPr>
        <p:txBody>
          <a:bodyPr/>
          <a:lstStyle/>
          <a:p>
            <a:r>
              <a:rPr lang="en-US" dirty="0"/>
              <a:t>Variable Selection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7F4FC-61C6-7986-2757-3593C17875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Phi_K</a:t>
            </a:r>
            <a:r>
              <a:rPr lang="en-US" sz="2400" dirty="0"/>
              <a:t> correlation coefficient was used to identify the most relevant features for model training. </a:t>
            </a:r>
          </a:p>
          <a:p>
            <a:r>
              <a:rPr lang="en-US" sz="2400" dirty="0"/>
              <a:t>Select additional variables were also included based on the literature review and domain knowledge.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450B6-5423-3D26-A397-4EE15127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5C3F-DFDC-4716-9757-82EB629F4533}" type="datetime1">
              <a:rPr lang="en-US" smtClean="0"/>
              <a:t>8/1/2023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52D4B8-0DF3-3F7D-0757-3D6B06CD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17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1345C88-6DA4-FA36-BB51-E5263AAA6E3F}"/>
              </a:ext>
            </a:extLst>
          </p:cNvPr>
          <p:cNvSpPr txBox="1">
            <a:spLocks/>
          </p:cNvSpPr>
          <p:nvPr/>
        </p:nvSpPr>
        <p:spPr>
          <a:xfrm>
            <a:off x="6282536" y="1744717"/>
            <a:ext cx="5157787" cy="5396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Model Interpretation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DEA926C-4066-9641-0DEE-F6F66BDF68EE}"/>
              </a:ext>
            </a:extLst>
          </p:cNvPr>
          <p:cNvSpPr txBox="1">
            <a:spLocks/>
          </p:cNvSpPr>
          <p:nvPr/>
        </p:nvSpPr>
        <p:spPr>
          <a:xfrm>
            <a:off x="6282536" y="2505075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Shapley additive explanations (SHAP) model was used to evaluate the importance of features in the final injury severity prediction model.</a:t>
            </a:r>
          </a:p>
          <a:p>
            <a:pPr lvl="1"/>
            <a:r>
              <a:rPr lang="en-US" sz="2000" dirty="0"/>
              <a:t>A concept from cooperative game theory to determine the contribution of each input feature to the model’s output.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2145B-D66E-4B37-8D09-3F4E3AC23D11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Data &amp; Methods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BCF1D8-4000-3974-DD3B-57C3D2D85A95}"/>
              </a:ext>
            </a:extLst>
          </p:cNvPr>
          <p:cNvSpPr txBox="1"/>
          <p:nvPr/>
        </p:nvSpPr>
        <p:spPr>
          <a:xfrm>
            <a:off x="8055767" y="11561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3975509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61D92-6818-40A2-9884-2E9E372C7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7980B-0053-4351-BB22-D55224C81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336D-A148-499F-B0F1-D7E4DAC485EA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C7A75-4950-4636-89D4-07EDBDF4E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23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1A51C-6CC1-5205-D88C-92394599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Comparing Two Datasets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617FC-0D67-38D9-B97B-7D96830F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5ADA-DC7A-4282-ADF6-27EB3DDCF284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99CA2-EB67-88D8-C84F-4E59F964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65E6460-575E-692C-D3E5-E898855FC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869131"/>
              </p:ext>
            </p:extLst>
          </p:nvPr>
        </p:nvGraphicFramePr>
        <p:xfrm>
          <a:off x="2070538" y="1455331"/>
          <a:ext cx="7601607" cy="445428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603452">
                  <a:extLst>
                    <a:ext uri="{9D8B030D-6E8A-4147-A177-3AD203B41FA5}">
                      <a16:colId xmlns:a16="http://schemas.microsoft.com/office/drawing/2014/main" val="3378428365"/>
                    </a:ext>
                  </a:extLst>
                </a:gridCol>
                <a:gridCol w="2186864">
                  <a:extLst>
                    <a:ext uri="{9D8B030D-6E8A-4147-A177-3AD203B41FA5}">
                      <a16:colId xmlns:a16="http://schemas.microsoft.com/office/drawing/2014/main" val="2080215538"/>
                    </a:ext>
                  </a:extLst>
                </a:gridCol>
                <a:gridCol w="2811291">
                  <a:extLst>
                    <a:ext uri="{9D8B030D-6E8A-4147-A177-3AD203B41FA5}">
                      <a16:colId xmlns:a16="http://schemas.microsoft.com/office/drawing/2014/main" val="3787484559"/>
                    </a:ext>
                  </a:extLst>
                </a:gridCol>
              </a:tblGrid>
              <a:tr h="205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Variable</a:t>
                      </a:r>
                      <a:endParaRPr lang="en-GB" sz="15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Hospital</a:t>
                      </a:r>
                      <a:endParaRPr lang="en-GB" sz="15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CRIS</a:t>
                      </a:r>
                      <a:endParaRPr lang="en-GB" sz="15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839309"/>
                  </a:ext>
                </a:extLst>
              </a:tr>
              <a:tr h="2054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Crashes in 2018</a:t>
                      </a:r>
                      <a:endParaRPr lang="en-GB" sz="15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14.09%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19.61%</a:t>
                      </a:r>
                      <a:endParaRPr lang="en-GB" sz="15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778569"/>
                  </a:ext>
                </a:extLst>
              </a:tr>
              <a:tr h="2054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Crashes in 2019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31.71%</a:t>
                      </a:r>
                      <a:endParaRPr lang="en-GB" sz="15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41.18%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6771311"/>
                  </a:ext>
                </a:extLst>
              </a:tr>
              <a:tr h="2054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Crashes in 2020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14.91%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10.46%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7421412"/>
                  </a:ext>
                </a:extLst>
              </a:tr>
              <a:tr h="2054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Crashes in 2021</a:t>
                      </a:r>
                      <a:endParaRPr lang="en-GB" sz="15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39.02%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28.76%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6593079"/>
                  </a:ext>
                </a:extLst>
              </a:tr>
              <a:tr h="2054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Crashes in winter</a:t>
                      </a:r>
                      <a:endParaRPr lang="en-GB" sz="15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15.44%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10.22%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2689724"/>
                  </a:ext>
                </a:extLst>
              </a:tr>
              <a:tr h="2054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Crashes in spring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26.28%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23.36%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1987401"/>
                  </a:ext>
                </a:extLst>
              </a:tr>
              <a:tr h="2054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Crashes in summer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20.59%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29.20%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5084077"/>
                  </a:ext>
                </a:extLst>
              </a:tr>
              <a:tr h="2054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Crashes in fall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37.69%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37.23%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3773355"/>
                  </a:ext>
                </a:extLst>
              </a:tr>
              <a:tr h="2054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Age-mean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0305505"/>
                  </a:ext>
                </a:extLst>
              </a:tr>
              <a:tr h="2054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Age-median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6098948"/>
                  </a:ext>
                </a:extLst>
              </a:tr>
              <a:tr h="2054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Female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34.69%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34.21%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7244069"/>
                  </a:ext>
                </a:extLst>
              </a:tr>
              <a:tr h="2054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Male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65.31%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65.78%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669954"/>
                  </a:ext>
                </a:extLst>
              </a:tr>
              <a:tr h="2054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Age-male (median)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7376695"/>
                  </a:ext>
                </a:extLst>
              </a:tr>
              <a:tr h="2054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Age-female (median)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8207693"/>
                  </a:ext>
                </a:extLst>
              </a:tr>
              <a:tr h="2054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White (non-Hispanic)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64.23%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59.86%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9361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Hispanic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20.86%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17.00%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632572"/>
                  </a:ext>
                </a:extLst>
              </a:tr>
              <a:tr h="579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Black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7.04%</a:t>
                      </a:r>
                      <a:endParaRPr lang="en-GB" sz="1500" kern="120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14.96%</a:t>
                      </a:r>
                      <a:endParaRPr lang="en-GB" sz="1500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52437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3FFA447-EAA7-7D36-3130-5DA5077DE7A7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Findings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CFEB16-1832-AC6D-1D56-E433553C8BA2}"/>
              </a:ext>
            </a:extLst>
          </p:cNvPr>
          <p:cNvSpPr txBox="1"/>
          <p:nvPr/>
        </p:nvSpPr>
        <p:spPr>
          <a:xfrm>
            <a:off x="8055767" y="11561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Comparing Datasets</a:t>
            </a:r>
          </a:p>
        </p:txBody>
      </p:sp>
    </p:spTree>
    <p:extLst>
      <p:ext uri="{BB962C8B-B14F-4D97-AF65-F5344CB8AC3E}">
        <p14:creationId xmlns:p14="http://schemas.microsoft.com/office/powerpoint/2010/main" val="4121527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8B722E-A000-4CA0-8C9B-B2A2054C4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686" y="3786740"/>
            <a:ext cx="9980021" cy="2103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634" y="1165895"/>
            <a:ext cx="10394731" cy="2387600"/>
          </a:xfrm>
        </p:spPr>
        <p:txBody>
          <a:bodyPr>
            <a:noAutofit/>
          </a:bodyPr>
          <a:lstStyle/>
          <a:p>
            <a:r>
              <a:rPr lang="en-US" sz="4800" dirty="0"/>
              <a:t>IN-DEPTH EXAMINATION OF</a:t>
            </a:r>
            <a:br>
              <a:rPr lang="en-US" sz="4800" dirty="0"/>
            </a:br>
            <a:r>
              <a:rPr lang="en-US" sz="4800" dirty="0"/>
              <a:t> E-SCOOTER SAFETY:</a:t>
            </a:r>
            <a:br>
              <a:rPr lang="en-US" sz="4800" dirty="0"/>
            </a:br>
            <a:r>
              <a:rPr lang="en-US" sz="4800" dirty="0"/>
              <a:t>A CASE STUDY OF AUSTIN, TEXAS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73CEF4-69E3-4806-967D-33E457A79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4F2D-225C-44BA-AC48-B9F20A345308}" type="datetime1">
              <a:rPr lang="en-US" smtClean="0"/>
              <a:t>8/1/2023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DA778-157F-4BC8-BA7F-CAB5EDCB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29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1A51C-6CC1-5205-D88C-92394599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8283" cy="1325563"/>
          </a:xfrm>
        </p:spPr>
        <p:txBody>
          <a:bodyPr/>
          <a:lstStyle/>
          <a:p>
            <a:r>
              <a:rPr lang="en-US" sz="4000" dirty="0"/>
              <a:t>Exploratory Analysis – Hospital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D91E4-F1B5-8511-64B5-AEE41533F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6558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Most patients were admitted on Fridays and weekends, with the majority on Saturdays. </a:t>
            </a:r>
          </a:p>
          <a:p>
            <a:pPr lvl="1"/>
            <a:r>
              <a:rPr lang="en-US" sz="2200" dirty="0"/>
              <a:t>Injuries sustained during weekends tended to be more severe.</a:t>
            </a:r>
          </a:p>
          <a:p>
            <a:r>
              <a:rPr lang="en-US" sz="2400" dirty="0"/>
              <a:t>Most injuries were attributed to falls from a height of less than 1 meter.</a:t>
            </a:r>
          </a:p>
          <a:p>
            <a:pPr lvl="1"/>
            <a:r>
              <a:rPr lang="en-US" sz="2200" dirty="0"/>
              <a:t>The neck was the most frequently injured region of the body.</a:t>
            </a:r>
          </a:p>
          <a:p>
            <a:r>
              <a:rPr lang="en-US" sz="2400" dirty="0"/>
              <a:t>Nearly one-third of the patients had blood alcohol concentration (BAC) above the legal limit. </a:t>
            </a:r>
          </a:p>
          <a:p>
            <a:pPr lvl="1"/>
            <a:r>
              <a:rPr lang="en-US" sz="2200" dirty="0"/>
              <a:t>The BAC levels were significantly higher on weekends.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617FC-0D67-38D9-B97B-7D96830F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5ADA-DC7A-4282-ADF6-27EB3DDCF284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99CA2-EB67-88D8-C84F-4E59F964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20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42E692-7610-E4F8-FABC-59B80D40194D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Findings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B0A025-E92C-D67F-C6D2-AA4B954D48FA}"/>
              </a:ext>
            </a:extLst>
          </p:cNvPr>
          <p:cNvSpPr txBox="1"/>
          <p:nvPr/>
        </p:nvSpPr>
        <p:spPr>
          <a:xfrm>
            <a:off x="8055767" y="11561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Exploratory Analysis</a:t>
            </a:r>
          </a:p>
        </p:txBody>
      </p:sp>
      <p:pic>
        <p:nvPicPr>
          <p:cNvPr id="7" name="Picture 6" descr="A graph of different sizes and colors&#10;&#10;Description automatically generated">
            <a:extLst>
              <a:ext uri="{FF2B5EF4-FFF2-40B4-BE49-F238E27FC236}">
                <a16:creationId xmlns:a16="http://schemas.microsoft.com/office/drawing/2014/main" id="{294CDCB5-4E3C-6A27-8778-F953DED6A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0"/>
          <a:stretch/>
        </p:blipFill>
        <p:spPr>
          <a:xfrm>
            <a:off x="8024237" y="1572563"/>
            <a:ext cx="4046483" cy="440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2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1A51C-6CC1-5205-D88C-92394599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8283" cy="1325563"/>
          </a:xfrm>
        </p:spPr>
        <p:txBody>
          <a:bodyPr/>
          <a:lstStyle/>
          <a:p>
            <a:r>
              <a:rPr lang="en-US" sz="4000"/>
              <a:t>Exploratory Analysis – Hospital Data</a:t>
            </a:r>
            <a:br>
              <a:rPr lang="en-US" sz="4000"/>
            </a:br>
            <a:r>
              <a:rPr lang="en-US" sz="2000" i="1"/>
              <a:t>Cont'd</a:t>
            </a:r>
            <a:endParaRPr lang="en-US" sz="2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D91E4-F1B5-8511-64B5-AEE41533F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83318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 higher proportion of patients who exceeded the legal limits for alcohol use and drug consumption experienced severe head injuries (Abbreviated Injury Scale (AIS) &gt; 3).</a:t>
            </a:r>
          </a:p>
          <a:p>
            <a:r>
              <a:rPr lang="en-US" sz="2400" dirty="0"/>
              <a:t>Contrasting trends were observed regarding substance use among injured patients.</a:t>
            </a:r>
          </a:p>
          <a:p>
            <a:pPr lvl="1"/>
            <a:r>
              <a:rPr lang="en-US" sz="2000" dirty="0"/>
              <a:t>Younger individuals were more commonly intoxicated with alcohol, whereas older individuals were more frequently under the influence of drugs.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617FC-0D67-38D9-B97B-7D96830F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5ADA-DC7A-4282-ADF6-27EB3DDCF284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99CA2-EB67-88D8-C84F-4E59F964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261078-031A-DC04-AEC2-1047657C71DA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Findings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DFCAD4-72E6-2004-8165-9C6C28947A28}"/>
              </a:ext>
            </a:extLst>
          </p:cNvPr>
          <p:cNvSpPr txBox="1"/>
          <p:nvPr/>
        </p:nvSpPr>
        <p:spPr>
          <a:xfrm>
            <a:off x="8055767" y="11561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Exploratory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AE9646-1400-2BD4-0ADE-9AB1899C1F6B}"/>
              </a:ext>
            </a:extLst>
          </p:cNvPr>
          <p:cNvSpPr txBox="1"/>
          <p:nvPr/>
        </p:nvSpPr>
        <p:spPr>
          <a:xfrm>
            <a:off x="8270326" y="3665694"/>
            <a:ext cx="400575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accent3"/>
                </a:solidFill>
              </a:rPr>
              <a:t>AIS is an anatomical-based coding system developed by the Association for the Advancement of Automotive Medicine (AAAM) and used to classify and quantify the severity of individual injuries. The AIS score ranges from 1 to 6, where 1 indicates minor injuries, and 6 represents the most severe (maximal) injuries.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9FA287-DAEB-1044-DF93-4BBFFEE83551}"/>
              </a:ext>
            </a:extLst>
          </p:cNvPr>
          <p:cNvGrpSpPr/>
          <p:nvPr/>
        </p:nvGrpSpPr>
        <p:grpSpPr>
          <a:xfrm>
            <a:off x="6705600" y="1766065"/>
            <a:ext cx="5486400" cy="1662935"/>
            <a:chOff x="6705600" y="1766065"/>
            <a:chExt cx="5486400" cy="1662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4C3254D-1A3C-469A-9DA3-C3A916BE4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600" y="1766065"/>
              <a:ext cx="5486400" cy="166293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EDE7ED-3AC6-BB06-90E3-CD8520F1829A}"/>
                </a:ext>
              </a:extLst>
            </p:cNvPr>
            <p:cNvSpPr txBox="1"/>
            <p:nvPr/>
          </p:nvSpPr>
          <p:spPr>
            <a:xfrm>
              <a:off x="8839199" y="3182779"/>
              <a:ext cx="335280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accent3"/>
                  </a:solidFill>
                </a:rPr>
                <a:t>Source: https://www.aaam.org/abbreviated-injury-scale-ais/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6658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1A51C-6CC1-5205-D88C-92394599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8283" cy="1325563"/>
          </a:xfrm>
        </p:spPr>
        <p:txBody>
          <a:bodyPr/>
          <a:lstStyle/>
          <a:p>
            <a:r>
              <a:rPr lang="en-US" sz="4000" dirty="0"/>
              <a:t>Exploratory Analysis – CRIS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D91E4-F1B5-8511-64B5-AEE41533F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034049" cy="4351338"/>
          </a:xfrm>
        </p:spPr>
        <p:txBody>
          <a:bodyPr>
            <a:normAutofit/>
          </a:bodyPr>
          <a:lstStyle/>
          <a:p>
            <a:r>
              <a:rPr lang="en-US" sz="2400" dirty="0"/>
              <a:t>Most patients were admitted on Fridays and weekends, with the majority on Saturdays. </a:t>
            </a:r>
          </a:p>
          <a:p>
            <a:pPr lvl="1"/>
            <a:r>
              <a:rPr lang="en-US" sz="2200" dirty="0"/>
              <a:t>Injuries sustained during weekends tended to be more severe.</a:t>
            </a:r>
          </a:p>
          <a:p>
            <a:r>
              <a:rPr lang="en-US" sz="2400" dirty="0"/>
              <a:t>The majority of injuries occurred during nighttime hours and on weekends.</a:t>
            </a:r>
          </a:p>
          <a:p>
            <a:r>
              <a:rPr lang="en-US" sz="2400" dirty="0"/>
              <a:t>More than 90 percent of e-scooter crashes occurred on local roads and streets.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617FC-0D67-38D9-B97B-7D96830F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5ADA-DC7A-4282-ADF6-27EB3DDCF284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99CA2-EB67-88D8-C84F-4E59F964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8D74B7-EBD1-A57E-A5DA-89A5BA37F8D6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Findings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CFAEC3-02BD-9DB5-24A3-90140F90B296}"/>
              </a:ext>
            </a:extLst>
          </p:cNvPr>
          <p:cNvSpPr txBox="1"/>
          <p:nvPr/>
        </p:nvSpPr>
        <p:spPr>
          <a:xfrm>
            <a:off x="8055767" y="11561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Exploratory Analysis</a:t>
            </a:r>
          </a:p>
        </p:txBody>
      </p:sp>
      <p:pic>
        <p:nvPicPr>
          <p:cNvPr id="9" name="Picture 8" descr="A graph of different sizes and colors&#10;&#10;Description automatically generated">
            <a:extLst>
              <a:ext uri="{FF2B5EF4-FFF2-40B4-BE49-F238E27FC236}">
                <a16:creationId xmlns:a16="http://schemas.microsoft.com/office/drawing/2014/main" id="{7A8004AC-5F52-E98A-07F5-DDA1904F4A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7"/>
          <a:stretch/>
        </p:blipFill>
        <p:spPr>
          <a:xfrm>
            <a:off x="8003217" y="1541030"/>
            <a:ext cx="4035972" cy="440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46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1A51C-6CC1-5205-D88C-92394599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828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Exploratory Analysis – CRIS Data</a:t>
            </a:r>
            <a:br>
              <a:rPr lang="en-US" sz="4000" dirty="0"/>
            </a:br>
            <a:r>
              <a:rPr lang="en-US" sz="2200" i="1" dirty="0"/>
              <a:t>Cont'd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D91E4-F1B5-8511-64B5-AEE41533F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83318" cy="4351338"/>
          </a:xfrm>
        </p:spPr>
        <p:txBody>
          <a:bodyPr>
            <a:normAutofit/>
          </a:bodyPr>
          <a:lstStyle/>
          <a:p>
            <a:r>
              <a:rPr lang="en-US" sz="2400" dirty="0"/>
              <a:t>Vehicles exhibited a higher proportion of fault when making right or left turns. </a:t>
            </a:r>
          </a:p>
          <a:p>
            <a:r>
              <a:rPr lang="en-US" sz="2400" dirty="0"/>
              <a:t>Intersections posed a higher risk for e-scooter crashes, with e-scooters being primarily at fault in these situations. </a:t>
            </a:r>
          </a:p>
          <a:p>
            <a:endParaRPr lang="en-US" sz="2400" dirty="0"/>
          </a:p>
          <a:p>
            <a:r>
              <a:rPr lang="en-US" sz="2400" dirty="0"/>
              <a:t>Field collection data analysis:</a:t>
            </a:r>
          </a:p>
          <a:p>
            <a:pPr lvl="1"/>
            <a:r>
              <a:rPr lang="en-US" sz="2200" dirty="0"/>
              <a:t>Roadways without adequate lighting conditions were associated with a higher occurrence of severe injuries.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617FC-0D67-38D9-B97B-7D96830F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5ADA-DC7A-4282-ADF6-27EB3DDCF284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99CA2-EB67-88D8-C84F-4E59F964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23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F4C321-F488-7E86-6CCD-4646E5896A5D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Findings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E4D9CF-6CC2-22AD-09EF-6393D42C055A}"/>
              </a:ext>
            </a:extLst>
          </p:cNvPr>
          <p:cNvSpPr txBox="1"/>
          <p:nvPr/>
        </p:nvSpPr>
        <p:spPr>
          <a:xfrm>
            <a:off x="8055767" y="11561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Exploratory Analysis</a:t>
            </a:r>
          </a:p>
        </p:txBody>
      </p:sp>
      <p:pic>
        <p:nvPicPr>
          <p:cNvPr id="9" name="Picture 8" descr="A graph of a traffic crossing&#10;&#10;Description automatically generated">
            <a:extLst>
              <a:ext uri="{FF2B5EF4-FFF2-40B4-BE49-F238E27FC236}">
                <a16:creationId xmlns:a16="http://schemas.microsoft.com/office/drawing/2014/main" id="{6292E86F-A03C-FD75-F220-09F03CF38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17" y="1451107"/>
            <a:ext cx="5486400" cy="447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36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1A51C-6CC1-5205-D88C-92394599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8283" cy="1325563"/>
          </a:xfrm>
        </p:spPr>
        <p:txBody>
          <a:bodyPr/>
          <a:lstStyle/>
          <a:p>
            <a:r>
              <a:rPr lang="en-US" sz="4000" dirty="0"/>
              <a:t>Injury Severity Model– Final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D91E4-F1B5-8511-64B5-AEE41533F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724698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 accuracy and precision scores for the random forest model were higher relative to the other model scores. </a:t>
            </a:r>
          </a:p>
          <a:p>
            <a:r>
              <a:rPr lang="en-US" sz="2400" dirty="0"/>
              <a:t>Comparatively, the </a:t>
            </a:r>
            <a:r>
              <a:rPr lang="en-US" sz="2400" dirty="0" err="1"/>
              <a:t>XGBoost</a:t>
            </a:r>
            <a:r>
              <a:rPr lang="en-US" sz="2400" dirty="0"/>
              <a:t> model had higher recall scores compared to the other models. </a:t>
            </a:r>
          </a:p>
          <a:p>
            <a:r>
              <a:rPr lang="en-US" sz="2400" dirty="0"/>
              <a:t>This study is more concerned with the recall score given the emphasis on false negatives (i.e., falsely classifying severe injuries as </a:t>
            </a:r>
            <a:r>
              <a:rPr lang="en-US" sz="2400" dirty="0" err="1"/>
              <a:t>nonsevere</a:t>
            </a:r>
            <a:r>
              <a:rPr lang="en-US" sz="2400" dirty="0"/>
              <a:t> injuries) and model interpretability 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u="sng" dirty="0" err="1"/>
              <a:t>XGBoost</a:t>
            </a:r>
            <a:r>
              <a:rPr lang="en-US" sz="2400" u="sng" dirty="0"/>
              <a:t> model</a:t>
            </a:r>
            <a:r>
              <a:rPr lang="en-US" sz="2400" dirty="0"/>
              <a:t> was chosen as the final.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P</a:t>
            </a:r>
            <a:r>
              <a:rPr lang="en-US" sz="2000" dirty="0"/>
              <a:t>erformed a subsequent SHAP analysis for the </a:t>
            </a:r>
            <a:r>
              <a:rPr lang="en-US" sz="2000" dirty="0" err="1"/>
              <a:t>XGBoost</a:t>
            </a:r>
            <a:r>
              <a:rPr lang="en-US" sz="2000" dirty="0"/>
              <a:t> model to further understand the variables or features affecting the corresponding model predictions.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617FC-0D67-38D9-B97B-7D96830F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5ADA-DC7A-4282-ADF6-27EB3DDCF284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99CA2-EB67-88D8-C84F-4E59F964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8D74B7-EBD1-A57E-A5DA-89A5BA37F8D6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Findings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F8D64-3763-0033-FAAC-75ADD3D1B084}"/>
              </a:ext>
            </a:extLst>
          </p:cNvPr>
          <p:cNvSpPr txBox="1"/>
          <p:nvPr/>
        </p:nvSpPr>
        <p:spPr>
          <a:xfrm>
            <a:off x="8055767" y="11561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Predictive Modeling</a:t>
            </a:r>
          </a:p>
        </p:txBody>
      </p:sp>
    </p:spTree>
    <p:extLst>
      <p:ext uri="{BB962C8B-B14F-4D97-AF65-F5344CB8AC3E}">
        <p14:creationId xmlns:p14="http://schemas.microsoft.com/office/powerpoint/2010/main" val="3545914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1A51C-6CC1-5205-D88C-92394599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828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Injury Severity Model– Top Features</a:t>
            </a:r>
            <a:endParaRPr lang="en-US" sz="2200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617FC-0D67-38D9-B97B-7D96830F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5ADA-DC7A-4282-ADF6-27EB3DDCF284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99CA2-EB67-88D8-C84F-4E59F964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25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F4C321-F488-7E86-6CCD-4646E5896A5D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Findings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BF8046-293B-C932-CD7D-DF4A78ADB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01" y="1564709"/>
            <a:ext cx="7479822" cy="43891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0DB125-8241-1B67-6184-4C796146CCCB}"/>
              </a:ext>
            </a:extLst>
          </p:cNvPr>
          <p:cNvSpPr txBox="1"/>
          <p:nvPr/>
        </p:nvSpPr>
        <p:spPr>
          <a:xfrm>
            <a:off x="8610600" y="3429000"/>
            <a:ext cx="31870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Top Ranked Features based on Mean SHAP Values (left) and Feature’s Relationship with the Target (right) for the </a:t>
            </a:r>
            <a:r>
              <a:rPr lang="en-US" sz="2000" dirty="0" err="1">
                <a:solidFill>
                  <a:schemeClr val="accent3"/>
                </a:solidFill>
              </a:rPr>
              <a:t>XGBoost</a:t>
            </a:r>
            <a:r>
              <a:rPr lang="en-US" sz="2000" dirty="0">
                <a:solidFill>
                  <a:schemeClr val="accent3"/>
                </a:solidFill>
              </a:rPr>
              <a:t> Model Trained with the E-scooter Crash Dataset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178263-AC65-C6CE-F1EB-96503B84717C}"/>
              </a:ext>
            </a:extLst>
          </p:cNvPr>
          <p:cNvSpPr txBox="1"/>
          <p:nvPr/>
        </p:nvSpPr>
        <p:spPr>
          <a:xfrm>
            <a:off x="8055767" y="11561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Predictive Modeling</a:t>
            </a:r>
          </a:p>
        </p:txBody>
      </p:sp>
    </p:spTree>
    <p:extLst>
      <p:ext uri="{BB962C8B-B14F-4D97-AF65-F5344CB8AC3E}">
        <p14:creationId xmlns:p14="http://schemas.microsoft.com/office/powerpoint/2010/main" val="2100737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C60F-38B4-CEC9-6F8C-7C2EE5662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144680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Injury Severity Model – Select Variables </a:t>
            </a:r>
            <a:endParaRPr lang="en-US" sz="20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07875-142A-34BA-5442-D8FF6590A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44717"/>
            <a:ext cx="5157787" cy="539641"/>
          </a:xfrm>
        </p:spPr>
        <p:txBody>
          <a:bodyPr/>
          <a:lstStyle/>
          <a:p>
            <a:r>
              <a:rPr lang="en-US" dirty="0"/>
              <a:t>Average annual daily traffic (ADT)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7F4FC-61C6-7986-2757-3593C17875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E-scooter crashes on roads with lower ADT of interstate/freeway were found to be more likely to result in severe injuries.</a:t>
            </a:r>
          </a:p>
          <a:p>
            <a:r>
              <a:rPr lang="en-US" sz="2400" dirty="0"/>
              <a:t>E-scooter crashes occurring on high ADT or highly congested local roads were more likely to result in severe injuries compared to those occurring on low ADT local roads.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450B6-5423-3D26-A397-4EE15127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5C3F-DFDC-4716-9757-82EB629F4533}" type="datetime1">
              <a:rPr lang="en-US" smtClean="0"/>
              <a:t>8/1/2023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52D4B8-0DF3-3F7D-0757-3D6B06CD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26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5688E0-8AE2-EEFC-6D39-07A8B4F5E80B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Findings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3A824D-4742-28F5-FB04-49A2899DFDD6}"/>
              </a:ext>
            </a:extLst>
          </p:cNvPr>
          <p:cNvSpPr txBox="1"/>
          <p:nvPr/>
        </p:nvSpPr>
        <p:spPr>
          <a:xfrm>
            <a:off x="8055767" y="11561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Predictive Modeling</a:t>
            </a:r>
          </a:p>
        </p:txBody>
      </p:sp>
      <p:pic>
        <p:nvPicPr>
          <p:cNvPr id="5" name="Picture 4" descr="A graph with blue dots&#10;&#10;Description automatically generated with low confidence">
            <a:extLst>
              <a:ext uri="{FF2B5EF4-FFF2-40B4-BE49-F238E27FC236}">
                <a16:creationId xmlns:a16="http://schemas.microsoft.com/office/drawing/2014/main" id="{42912289-2E80-9EEE-C9B8-C61EA1597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775" y="2148999"/>
            <a:ext cx="4961973" cy="3749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0586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C60F-38B4-CEC9-6F8C-7C2EE5662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144680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Injury Severity Model – Select Variables</a:t>
            </a:r>
            <a:br>
              <a:rPr lang="en-US" sz="4000" dirty="0"/>
            </a:br>
            <a:r>
              <a:rPr lang="en-US" sz="2000" i="1" dirty="0"/>
              <a:t>Cont'd</a:t>
            </a:r>
            <a:r>
              <a:rPr lang="en-US" sz="2000" dirty="0"/>
              <a:t> </a:t>
            </a:r>
            <a:endParaRPr lang="en-US" sz="20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07875-142A-34BA-5442-D8FF6590A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44717"/>
            <a:ext cx="5157787" cy="539641"/>
          </a:xfrm>
        </p:spPr>
        <p:txBody>
          <a:bodyPr/>
          <a:lstStyle/>
          <a:p>
            <a:r>
              <a:rPr lang="en-US" dirty="0"/>
              <a:t>Distance to Transit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7F4FC-61C6-7986-2757-3593C17875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More severe injury-related e-scooter crashes tended to occur closer to transit stops—especially for distances less than 300 meters (984 ft.).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450B6-5423-3D26-A397-4EE15127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5C3F-DFDC-4716-9757-82EB629F4533}" type="datetime1">
              <a:rPr lang="en-US" smtClean="0"/>
              <a:t>8/1/2023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52D4B8-0DF3-3F7D-0757-3D6B06CD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27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5688E0-8AE2-EEFC-6D39-07A8B4F5E80B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Findings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3A824D-4742-28F5-FB04-49A2899DFDD6}"/>
              </a:ext>
            </a:extLst>
          </p:cNvPr>
          <p:cNvSpPr txBox="1"/>
          <p:nvPr/>
        </p:nvSpPr>
        <p:spPr>
          <a:xfrm>
            <a:off x="8055767" y="11561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Predictive Modeling</a:t>
            </a:r>
          </a:p>
        </p:txBody>
      </p:sp>
      <p:pic>
        <p:nvPicPr>
          <p:cNvPr id="5" name="Picture 4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BAF5A883-8296-07D8-D908-FA326950A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521" y="2148999"/>
            <a:ext cx="4840812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9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C60F-38B4-CEC9-6F8C-7C2EE5662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144680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Injury Severity Model – Select Variables</a:t>
            </a:r>
            <a:br>
              <a:rPr lang="en-US" sz="4000" dirty="0"/>
            </a:br>
            <a:r>
              <a:rPr lang="en-US" sz="2000" i="1" dirty="0"/>
              <a:t>Cont'd</a:t>
            </a:r>
            <a:r>
              <a:rPr lang="en-US" sz="2000" dirty="0"/>
              <a:t> </a:t>
            </a:r>
            <a:endParaRPr lang="en-US" sz="20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07875-142A-34BA-5442-D8FF6590A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44717"/>
            <a:ext cx="5157787" cy="539641"/>
          </a:xfrm>
        </p:spPr>
        <p:txBody>
          <a:bodyPr/>
          <a:lstStyle/>
          <a:p>
            <a:r>
              <a:rPr lang="en-US" dirty="0"/>
              <a:t>Time of day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7F4FC-61C6-7986-2757-3593C17875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E-scooter crashes occurring at late hours, especially after midnight, were most likely to result in severe injuries.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450B6-5423-3D26-A397-4EE15127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5C3F-DFDC-4716-9757-82EB629F4533}" type="datetime1">
              <a:rPr lang="en-US" smtClean="0"/>
              <a:t>8/1/2023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52D4B8-0DF3-3F7D-0757-3D6B06CD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28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5688E0-8AE2-EEFC-6D39-07A8B4F5E80B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Findings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3A824D-4742-28F5-FB04-49A2899DFDD6}"/>
              </a:ext>
            </a:extLst>
          </p:cNvPr>
          <p:cNvSpPr txBox="1"/>
          <p:nvPr/>
        </p:nvSpPr>
        <p:spPr>
          <a:xfrm>
            <a:off x="8055767" y="11561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Predictive Modeling</a:t>
            </a:r>
          </a:p>
        </p:txBody>
      </p:sp>
      <p:pic>
        <p:nvPicPr>
          <p:cNvPr id="6" name="Picture 5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ED55667D-4F91-5F79-AAA6-919E6E06C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450" y="2122357"/>
            <a:ext cx="4766622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03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C60F-38B4-CEC9-6F8C-7C2EE5662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144680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Injury Severity Model – Select Variables</a:t>
            </a:r>
            <a:br>
              <a:rPr lang="en-US" sz="4000" dirty="0"/>
            </a:br>
            <a:r>
              <a:rPr lang="en-US" sz="2000" i="1" dirty="0"/>
              <a:t>Cont'd</a:t>
            </a:r>
            <a:r>
              <a:rPr lang="en-US" sz="2000" dirty="0"/>
              <a:t> </a:t>
            </a:r>
            <a:endParaRPr lang="en-US" sz="20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07875-142A-34BA-5442-D8FF6590A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44717"/>
            <a:ext cx="5157787" cy="539641"/>
          </a:xfrm>
        </p:spPr>
        <p:txBody>
          <a:bodyPr/>
          <a:lstStyle/>
          <a:p>
            <a:r>
              <a:rPr lang="en-US" dirty="0"/>
              <a:t>Type of bicycle facility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7F4FC-61C6-7986-2757-3593C17875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type of bicycle facility had a very small effect on injury severity for e-scooter crashes.</a:t>
            </a:r>
          </a:p>
          <a:p>
            <a:r>
              <a:rPr lang="en-US" sz="2400" dirty="0"/>
              <a:t>Intersections were found to be influential in e-scooter crash injury classification.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450B6-5423-3D26-A397-4EE15127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5C3F-DFDC-4716-9757-82EB629F4533}" type="datetime1">
              <a:rPr lang="en-US" smtClean="0"/>
              <a:t>8/1/2023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52D4B8-0DF3-3F7D-0757-3D6B06CD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29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5688E0-8AE2-EEFC-6D39-07A8B4F5E80B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Findings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3A824D-4742-28F5-FB04-49A2899DFDD6}"/>
              </a:ext>
            </a:extLst>
          </p:cNvPr>
          <p:cNvSpPr txBox="1"/>
          <p:nvPr/>
        </p:nvSpPr>
        <p:spPr>
          <a:xfrm>
            <a:off x="8055767" y="11561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Predictive Modeling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F377FA-9AA2-4856-A663-50210060B76D}"/>
              </a:ext>
            </a:extLst>
          </p:cNvPr>
          <p:cNvGrpSpPr/>
          <p:nvPr/>
        </p:nvGrpSpPr>
        <p:grpSpPr>
          <a:xfrm>
            <a:off x="6621450" y="1909335"/>
            <a:ext cx="5026730" cy="3854242"/>
            <a:chOff x="6621450" y="1909335"/>
            <a:chExt cx="5026730" cy="3854242"/>
          </a:xfrm>
        </p:grpSpPr>
        <p:pic>
          <p:nvPicPr>
            <p:cNvPr id="5" name="Picture 4" descr="A picture containing text, screenshot, diagram, plot&#10;&#10;Description automatically generated">
              <a:extLst>
                <a:ext uri="{FF2B5EF4-FFF2-40B4-BE49-F238E27FC236}">
                  <a16:creationId xmlns:a16="http://schemas.microsoft.com/office/drawing/2014/main" id="{64FF9248-A40A-5B3A-536F-4FA2D2642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1450" y="2014537"/>
              <a:ext cx="5026730" cy="374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 Box 1">
              <a:extLst>
                <a:ext uri="{FF2B5EF4-FFF2-40B4-BE49-F238E27FC236}">
                  <a16:creationId xmlns:a16="http://schemas.microsoft.com/office/drawing/2014/main" id="{57FC8429-78C9-DF55-91BB-6EE2782C62D4}"/>
                </a:ext>
              </a:extLst>
            </p:cNvPr>
            <p:cNvSpPr txBox="1"/>
            <p:nvPr/>
          </p:nvSpPr>
          <p:spPr>
            <a:xfrm>
              <a:off x="9982200" y="1909335"/>
              <a:ext cx="1503680" cy="9372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1=Intersection</a:t>
              </a:r>
              <a:br>
                <a:rPr lang="en-US" sz="1100" dirty="0"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2=Intersection-related</a:t>
              </a:r>
              <a:br>
                <a:rPr lang="en-US" sz="1100" dirty="0"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3=Driveway access</a:t>
              </a:r>
              <a:br>
                <a:rPr lang="en-US" sz="1100" dirty="0"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4=Nonintersection</a:t>
              </a:r>
              <a:endParaRPr lang="en-US" sz="1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106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61D92-6818-40A2-9884-2E9E372C7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&amp; Background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7980B-0053-4351-BB22-D55224C81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336D-A148-499F-B0F1-D7E4DAC485EA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C7A75-4950-4636-89D4-07EDBDF4E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26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C60F-38B4-CEC9-6F8C-7C2EE5662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144680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Injury Severity Model – Select Variables</a:t>
            </a:r>
            <a:br>
              <a:rPr lang="en-US" sz="4000" dirty="0"/>
            </a:br>
            <a:r>
              <a:rPr lang="en-US" sz="2000" i="1" dirty="0"/>
              <a:t>Cont'd</a:t>
            </a:r>
            <a:r>
              <a:rPr lang="en-US" sz="2000" dirty="0"/>
              <a:t> </a:t>
            </a:r>
            <a:endParaRPr lang="en-US" sz="20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07875-142A-34BA-5442-D8FF6590A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44717"/>
            <a:ext cx="5157787" cy="539641"/>
          </a:xfrm>
        </p:spPr>
        <p:txBody>
          <a:bodyPr/>
          <a:lstStyle/>
          <a:p>
            <a:r>
              <a:rPr lang="en-US" dirty="0"/>
              <a:t>Demographics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7F4FC-61C6-7986-2757-3593C1787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992413" cy="3684588"/>
          </a:xfrm>
        </p:spPr>
        <p:txBody>
          <a:bodyPr>
            <a:normAutofit/>
          </a:bodyPr>
          <a:lstStyle/>
          <a:p>
            <a:r>
              <a:rPr lang="en-US" sz="2400" dirty="0"/>
              <a:t>Male riders were more prone to experiencing severe injuries in e-scooter crashes as compared to their female counterparts. </a:t>
            </a:r>
          </a:p>
          <a:p>
            <a:r>
              <a:rPr lang="en-US" sz="2400" dirty="0"/>
              <a:t>The results also indicated disproportionate use and disproportionate risk among e-scooter users with respect to the race of the rider.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450B6-5423-3D26-A397-4EE15127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5C3F-DFDC-4716-9757-82EB629F4533}" type="datetime1">
              <a:rPr lang="en-US" smtClean="0"/>
              <a:t>8/1/2023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52D4B8-0DF3-3F7D-0757-3D6B06CD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30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5688E0-8AE2-EEFC-6D39-07A8B4F5E80B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Findings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3A824D-4742-28F5-FB04-49A2899DFDD6}"/>
              </a:ext>
            </a:extLst>
          </p:cNvPr>
          <p:cNvSpPr txBox="1"/>
          <p:nvPr/>
        </p:nvSpPr>
        <p:spPr>
          <a:xfrm>
            <a:off x="8055767" y="11561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Predictive Modeling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6FD2C5-9920-25D2-1FC3-54B36698FE19}"/>
              </a:ext>
            </a:extLst>
          </p:cNvPr>
          <p:cNvGrpSpPr/>
          <p:nvPr/>
        </p:nvGrpSpPr>
        <p:grpSpPr>
          <a:xfrm>
            <a:off x="6676796" y="2003925"/>
            <a:ext cx="4992412" cy="3749040"/>
            <a:chOff x="6676796" y="2003925"/>
            <a:chExt cx="4992412" cy="3749040"/>
          </a:xfrm>
        </p:grpSpPr>
        <p:pic>
          <p:nvPicPr>
            <p:cNvPr id="6" name="Picture 5" descr="A graph with blue dots&#10;&#10;Description automatically generated with low confidence">
              <a:extLst>
                <a:ext uri="{FF2B5EF4-FFF2-40B4-BE49-F238E27FC236}">
                  <a16:creationId xmlns:a16="http://schemas.microsoft.com/office/drawing/2014/main" id="{010D205A-5A65-3A17-8BCA-0904E0C91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6796" y="2003925"/>
              <a:ext cx="4992412" cy="3749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 Box 1">
              <a:extLst>
                <a:ext uri="{FF2B5EF4-FFF2-40B4-BE49-F238E27FC236}">
                  <a16:creationId xmlns:a16="http://schemas.microsoft.com/office/drawing/2014/main" id="{5B6DE5EF-7F2E-9679-64E9-59CA5E101AA9}"/>
                </a:ext>
              </a:extLst>
            </p:cNvPr>
            <p:cNvSpPr txBox="1"/>
            <p:nvPr/>
          </p:nvSpPr>
          <p:spPr>
            <a:xfrm>
              <a:off x="10131513" y="2505075"/>
              <a:ext cx="925830" cy="43878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1=Male</a:t>
              </a:r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2=Female</a:t>
              </a:r>
              <a:endParaRPr lang="en-US" sz="1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832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C60F-38B4-CEC9-6F8C-7C2EE5662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144680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Injury Severity Model – Select Variables</a:t>
            </a:r>
            <a:br>
              <a:rPr lang="en-US" sz="4000" dirty="0"/>
            </a:br>
            <a:r>
              <a:rPr lang="en-US" sz="2000" i="1" dirty="0"/>
              <a:t>Cont'd</a:t>
            </a:r>
            <a:r>
              <a:rPr lang="en-US" sz="2000" dirty="0"/>
              <a:t> </a:t>
            </a:r>
            <a:endParaRPr lang="en-US" sz="20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07875-142A-34BA-5442-D8FF6590A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44717"/>
            <a:ext cx="5157787" cy="539641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7F4FC-61C6-7986-2757-3593C17875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Topic variable was found to be influential on injury severity classification in e-scooter crashes.</a:t>
            </a:r>
          </a:p>
          <a:p>
            <a:r>
              <a:rPr lang="en-US" sz="2400" dirty="0"/>
              <a:t>Crashes related to intersections, where the fault lies in not following traffic signs properly while crossing, had a higher impact on classifying the crash as severe.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450B6-5423-3D26-A397-4EE15127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5C3F-DFDC-4716-9757-82EB629F4533}" type="datetime1">
              <a:rPr lang="en-US" smtClean="0"/>
              <a:t>8/1/2023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52D4B8-0DF3-3F7D-0757-3D6B06CD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31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5688E0-8AE2-EEFC-6D39-07A8B4F5E80B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Findings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3A824D-4742-28F5-FB04-49A2899DFDD6}"/>
              </a:ext>
            </a:extLst>
          </p:cNvPr>
          <p:cNvSpPr txBox="1"/>
          <p:nvPr/>
        </p:nvSpPr>
        <p:spPr>
          <a:xfrm>
            <a:off x="8055767" y="11561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Predictive Modeling</a:t>
            </a:r>
          </a:p>
        </p:txBody>
      </p:sp>
      <p:pic>
        <p:nvPicPr>
          <p:cNvPr id="5" name="Picture 4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0F1EE9A9-2847-97D3-2B48-46BA75B9A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550" y="1954986"/>
            <a:ext cx="4838903" cy="3749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284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61D92-6818-40A2-9884-2E9E372C7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Remarks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7980B-0053-4351-BB22-D55224C81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336D-A148-499F-B0F1-D7E4DAC485EA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C7A75-4950-4636-89D4-07EDBDF4E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32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1AD633-8961-910D-99C5-5DAFD2FA296B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Final Remarks</a:t>
            </a:r>
          </a:p>
        </p:txBody>
      </p:sp>
    </p:spTree>
    <p:extLst>
      <p:ext uri="{BB962C8B-B14F-4D97-AF65-F5344CB8AC3E}">
        <p14:creationId xmlns:p14="http://schemas.microsoft.com/office/powerpoint/2010/main" val="2045461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5AE3C-39EB-C3FF-822C-82F08593D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4561D-1D2B-0982-FD1A-F2D07F591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Contributes to our understanding of the characteristics of e-scooter riders and individuals involved in e-scooter-related crashes.</a:t>
            </a:r>
          </a:p>
          <a:p>
            <a:r>
              <a:rPr lang="en-US" sz="2400" dirty="0"/>
              <a:t>A multi-level analysis, spanning a period of four years of data (2018 to 2021).</a:t>
            </a:r>
          </a:p>
          <a:p>
            <a:r>
              <a:rPr lang="en-US" sz="2400" dirty="0"/>
              <a:t>A rich, unique set of data compiled through an array of techniques.</a:t>
            </a:r>
          </a:p>
          <a:p>
            <a:r>
              <a:rPr lang="en-US" sz="2400" dirty="0"/>
              <a:t>Provided valuable insights into implementing effective strategies for e-scooter safety and promoting a safer transportation environment for e-scooter riders and other road users. </a:t>
            </a:r>
          </a:p>
          <a:p>
            <a:r>
              <a:rPr lang="en-US" sz="2400" dirty="0"/>
              <a:t>Revealed the importance of enhancing the consistency in injury and incident reporting as well as developing and integrating data from different sources.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9D786-4724-8C9B-23DF-542B1FA53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5ADA-DC7A-4282-ADF6-27EB3DDCF284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1496D-5032-015A-AA30-5E34550D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0D91D-286A-F3CB-88BD-033751EABE91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Final Remarks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EF8AD-9ADB-8979-2752-5214688FF40A}"/>
              </a:ext>
            </a:extLst>
          </p:cNvPr>
          <p:cNvSpPr txBox="1"/>
          <p:nvPr/>
        </p:nvSpPr>
        <p:spPr>
          <a:xfrm>
            <a:off x="8055767" y="11561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330912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44649-F3B2-8A60-B7F6-38AB0E84D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Potential Strategies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2A5A6EF-2CD8-DD77-220E-FA6A06D42E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949419"/>
              </p:ext>
            </p:extLst>
          </p:nvPr>
        </p:nvGraphicFramePr>
        <p:xfrm>
          <a:off x="838200" y="1597573"/>
          <a:ext cx="10943897" cy="4028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449B0-FFC4-D183-0F29-66522361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45ADA-DC7A-4282-ADF6-27EB3DDCF284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F97A9-00E9-8BCB-E6D8-79FED43B5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34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AC3E3-3BF6-66B9-59F3-38237BF43474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Final Remarks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26AC7-4174-5EE9-AB75-5B074B47D793}"/>
              </a:ext>
            </a:extLst>
          </p:cNvPr>
          <p:cNvSpPr txBox="1"/>
          <p:nvPr/>
        </p:nvSpPr>
        <p:spPr>
          <a:xfrm>
            <a:off x="8055767" y="11561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Strategies</a:t>
            </a:r>
          </a:p>
        </p:txBody>
      </p:sp>
    </p:spTree>
    <p:extLst>
      <p:ext uri="{BB962C8B-B14F-4D97-AF65-F5344CB8AC3E}">
        <p14:creationId xmlns:p14="http://schemas.microsoft.com/office/powerpoint/2010/main" val="416559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8E2D9E5-2678-4D4D-983B-CE3BCEFFBDDF}"/>
              </a:ext>
            </a:extLst>
          </p:cNvPr>
          <p:cNvSpPr txBox="1">
            <a:spLocks/>
          </p:cNvSpPr>
          <p:nvPr/>
        </p:nvSpPr>
        <p:spPr>
          <a:xfrm>
            <a:off x="0" y="2618585"/>
            <a:ext cx="3932237" cy="29939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/>
              <a:t>For more information:</a:t>
            </a:r>
          </a:p>
          <a:p>
            <a:pPr marL="0" indent="0">
              <a:buNone/>
            </a:pPr>
            <a:r>
              <a:rPr lang="en-US" sz="2000" dirty="0"/>
              <a:t>Ipek N. Sener, Ph.D.</a:t>
            </a:r>
          </a:p>
          <a:p>
            <a:pPr marL="0" indent="0">
              <a:buNone/>
            </a:pPr>
            <a:r>
              <a:rPr lang="en-US" sz="2000" dirty="0"/>
              <a:t>Research Scientist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i-sener@tti.tamu.edu</a:t>
            </a:r>
            <a:endParaRPr lang="en-US" sz="2000" dirty="0"/>
          </a:p>
          <a:p>
            <a:endParaRPr lang="en-US" dirty="0"/>
          </a:p>
          <a:p>
            <a:pPr marL="0" indent="0">
              <a:buNone/>
            </a:pPr>
            <a:r>
              <a:rPr lang="en-US" sz="1600" dirty="0"/>
              <a:t>https://safed.vtti.vt.edu/projects/delving-into-safety-considerations-of-e-scooters-a-case-study-of-austin-texas/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6C72F-D6CD-414B-870D-C5F02B3574EF}"/>
              </a:ext>
            </a:extLst>
          </p:cNvPr>
          <p:cNvSpPr txBox="1">
            <a:spLocks/>
          </p:cNvSpPr>
          <p:nvPr/>
        </p:nvSpPr>
        <p:spPr>
          <a:xfrm>
            <a:off x="9142628" y="466078"/>
            <a:ext cx="3031616" cy="2662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n-US" sz="2000" u="sng" dirty="0"/>
              <a:t>Project Team:</a:t>
            </a:r>
          </a:p>
          <a:p>
            <a:pPr algn="l">
              <a:buClr>
                <a:schemeClr val="accent1"/>
              </a:buClr>
              <a:buSzPct val="50000"/>
            </a:pPr>
            <a:r>
              <a:rPr lang="en-US" sz="2200" dirty="0"/>
              <a:t>Ipek </a:t>
            </a:r>
            <a:r>
              <a:rPr lang="en-US" sz="2200" dirty="0" err="1"/>
              <a:t>Nese</a:t>
            </a:r>
            <a:r>
              <a:rPr lang="en-US" sz="2200" dirty="0"/>
              <a:t> Sener </a:t>
            </a:r>
            <a:br>
              <a:rPr lang="en-US" sz="2200" dirty="0"/>
            </a:br>
            <a:r>
              <a:rPr lang="en-US" sz="1700" dirty="0"/>
              <a:t>Research Scientist, TTI</a:t>
            </a:r>
            <a:br>
              <a:rPr lang="en-US" sz="1700" dirty="0"/>
            </a:br>
            <a:r>
              <a:rPr lang="en-US" sz="1700" i="1" dirty="0"/>
              <a:t>(Principal Investigator)</a:t>
            </a:r>
            <a:endParaRPr lang="en-US" sz="1700" dirty="0"/>
          </a:p>
          <a:p>
            <a:pPr algn="l">
              <a:buClr>
                <a:schemeClr val="tx1"/>
              </a:buClr>
              <a:buSzPct val="50000"/>
            </a:pPr>
            <a:endParaRPr lang="en-US" sz="900" dirty="0"/>
          </a:p>
          <a:p>
            <a:pPr algn="l">
              <a:buClr>
                <a:schemeClr val="tx1"/>
              </a:buClr>
              <a:buSzPct val="50000"/>
            </a:pPr>
            <a:r>
              <a:rPr lang="en-US" sz="2200" dirty="0"/>
              <a:t>Pranik Koirala</a:t>
            </a:r>
            <a:br>
              <a:rPr lang="en-US" sz="2000" dirty="0"/>
            </a:br>
            <a:r>
              <a:rPr lang="en-US" sz="1700" dirty="0"/>
              <a:t>Graduate Student, TTI/TAMU</a:t>
            </a:r>
          </a:p>
          <a:p>
            <a:pPr algn="l">
              <a:buClr>
                <a:schemeClr val="tx1"/>
              </a:buClr>
              <a:buSzPct val="50000"/>
              <a:buFont typeface="Wingdings" panose="05000000000000000000" pitchFamily="2" charset="2"/>
              <a:buChar char="v"/>
            </a:pPr>
            <a:endParaRPr lang="en-US" sz="900" dirty="0"/>
          </a:p>
          <a:p>
            <a:pPr algn="l">
              <a:buClr>
                <a:schemeClr val="accent1"/>
              </a:buClr>
              <a:buSzPct val="50000"/>
            </a:pPr>
            <a:r>
              <a:rPr lang="en-US" sz="2200" dirty="0"/>
              <a:t>Yunlong Zhang</a:t>
            </a:r>
            <a:br>
              <a:rPr lang="en-US" sz="2000" dirty="0"/>
            </a:br>
            <a:r>
              <a:rPr lang="en-US" sz="1700" dirty="0"/>
              <a:t>Professor, TAMU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A510409-45AB-46B5-A8E2-49C0FEB55A4E}"/>
              </a:ext>
            </a:extLst>
          </p:cNvPr>
          <p:cNvSpPr txBox="1">
            <a:spLocks/>
          </p:cNvSpPr>
          <p:nvPr/>
        </p:nvSpPr>
        <p:spPr>
          <a:xfrm>
            <a:off x="1" y="-18421"/>
            <a:ext cx="7020910" cy="8440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IN-DEPTH EXAMINATION OF E-SCOOTER SAFETY:</a:t>
            </a:r>
            <a:br>
              <a:rPr lang="en-US" sz="2000" b="1" dirty="0"/>
            </a:br>
            <a:r>
              <a:rPr lang="en-US" sz="2000" b="1" dirty="0"/>
              <a:t>A CASE STUDY OF AUSTIN, TEXAS</a:t>
            </a:r>
          </a:p>
        </p:txBody>
      </p:sp>
    </p:spTree>
    <p:extLst>
      <p:ext uri="{BB962C8B-B14F-4D97-AF65-F5344CB8AC3E}">
        <p14:creationId xmlns:p14="http://schemas.microsoft.com/office/powerpoint/2010/main" val="148045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ap&#10;&#10;Description automatically generated with low confidence">
            <a:extLst>
              <a:ext uri="{FF2B5EF4-FFF2-40B4-BE49-F238E27FC236}">
                <a16:creationId xmlns:a16="http://schemas.microsoft.com/office/drawing/2014/main" id="{8583D19A-4474-69E1-E3FA-E1D2E76EEC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1325" b="5333"/>
          <a:stretch/>
        </p:blipFill>
        <p:spPr bwMode="auto">
          <a:xfrm>
            <a:off x="5675389" y="1690688"/>
            <a:ext cx="6520528" cy="38339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FCC450-CB7C-B8B0-C78B-A55F8E161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Micromobility: E-Scooters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92DAF-A095-1F18-649D-F2937F7D7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63510" cy="4351338"/>
          </a:xfrm>
        </p:spPr>
        <p:txBody>
          <a:bodyPr/>
          <a:lstStyle/>
          <a:p>
            <a:r>
              <a:rPr lang="en-US" dirty="0"/>
              <a:t>E-scooters have rapidly grown across the United States in a few years being part of urban mobility in cities across the country.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07018-080B-0F8E-6554-8894FEB67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E78E-0EF7-40DF-8403-4BD418A014CE}" type="datetime1">
              <a:rPr lang="en-US" smtClean="0"/>
              <a:t>8/1/2023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ADDB-49BF-FB15-99E4-820B4629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319407-5503-ED5A-B5F5-2A058ACA4854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Introduction &amp; Background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6507D-5FCF-63E4-F58E-BECF56753B9F}"/>
              </a:ext>
            </a:extLst>
          </p:cNvPr>
          <p:cNvSpPr txBox="1"/>
          <p:nvPr/>
        </p:nvSpPr>
        <p:spPr>
          <a:xfrm>
            <a:off x="8055767" y="11561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00665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3E807-5929-44E2-8FEE-645AF6C6D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975" y="667610"/>
            <a:ext cx="5149865" cy="1172741"/>
          </a:xfrm>
        </p:spPr>
        <p:txBody>
          <a:bodyPr>
            <a:noAutofit/>
          </a:bodyPr>
          <a:lstStyle/>
          <a:p>
            <a:r>
              <a:rPr lang="en-US" sz="4000" dirty="0"/>
              <a:t>E-Scooters As Urban Mobility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ED93C-7F2E-42E2-A945-E89D8B749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73976" y="2075155"/>
            <a:ext cx="4902532" cy="381158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critical component of micromobility in urban transportation planning.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convenient and environmentally friendly alternative to cars for short trips.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Provide first/last mile transportation solutions in urban areas.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88E84-1EE2-4E53-AAE9-9FAD48EA4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2006-2D0E-417A-9766-0031491B404D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12ECA9-7EBD-4671-8067-B3120D63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Placeholder 19">
            <a:extLst>
              <a:ext uri="{FF2B5EF4-FFF2-40B4-BE49-F238E27FC236}">
                <a16:creationId xmlns:a16="http://schemas.microsoft.com/office/drawing/2014/main" id="{B5BD6AEA-AECD-C323-D57D-4B1E7BF9C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78" r="-69"/>
          <a:stretch/>
        </p:blipFill>
        <p:spPr>
          <a:xfrm>
            <a:off x="168160" y="726689"/>
            <a:ext cx="6525054" cy="5120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B8D523-478C-AAAB-2EC8-49AD88F835B6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Introduction &amp; 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C0EEEE-6032-1068-3EF3-03573F1E35E9}"/>
              </a:ext>
            </a:extLst>
          </p:cNvPr>
          <p:cNvSpPr txBox="1"/>
          <p:nvPr/>
        </p:nvSpPr>
        <p:spPr>
          <a:xfrm>
            <a:off x="8055767" y="11561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952152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7132B-E770-81A5-44F3-F53397F8A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E-Scooter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5E671-AC86-1600-E345-8091C7294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4434" cy="4351338"/>
          </a:xfrm>
        </p:spPr>
        <p:txBody>
          <a:bodyPr>
            <a:normAutofit/>
          </a:bodyPr>
          <a:lstStyle/>
          <a:p>
            <a:r>
              <a:rPr lang="en-US" sz="2400" dirty="0"/>
              <a:t>Unpredictable adoption and unmanageable operations in its first years.</a:t>
            </a:r>
          </a:p>
          <a:p>
            <a:pPr lvl="1"/>
            <a:r>
              <a:rPr lang="en-US" sz="2200" dirty="0"/>
              <a:t>Evolved from being an exciting new mobility option to a mode with safety and other concerns. </a:t>
            </a:r>
          </a:p>
          <a:p>
            <a:r>
              <a:rPr lang="en-US" sz="2400" dirty="0"/>
              <a:t>Compete for space in urban environments with other </a:t>
            </a:r>
            <a:r>
              <a:rPr lang="en-US" sz="2400" dirty="0" err="1"/>
              <a:t>micromobilities</a:t>
            </a:r>
            <a:r>
              <a:rPr lang="en-US" sz="2400" dirty="0"/>
              <a:t>, like bicycles.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75BD1-E586-650D-94D5-07569C4EF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E78E-0EF7-40DF-8403-4BD418A014CE}" type="datetime1">
              <a:rPr lang="en-US" smtClean="0"/>
              <a:t>8/1/2023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347B5-30B8-629F-FDF7-8040CE77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6</a:t>
            </a:fld>
            <a:endParaRPr lang="en-US"/>
          </a:p>
        </p:txBody>
      </p:sp>
      <p:pic>
        <p:nvPicPr>
          <p:cNvPr id="7" name="Content Placeholder 6" descr="A stop sign and scooters on the side of a road&#10;&#10;Description automatically generated with medium confidence">
            <a:extLst>
              <a:ext uri="{FF2B5EF4-FFF2-40B4-BE49-F238E27FC236}">
                <a16:creationId xmlns:a16="http://schemas.microsoft.com/office/drawing/2014/main" id="{157D155C-C7E1-DA07-E544-FD8004504C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7240190" y="1510477"/>
            <a:ext cx="4476926" cy="4480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73A76E-EB9F-F4EB-2528-B5C21E2F5A39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Introduction &amp; Background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D8953E-67C5-A249-554D-4A780A379CF0}"/>
              </a:ext>
            </a:extLst>
          </p:cNvPr>
          <p:cNvSpPr txBox="1"/>
          <p:nvPr/>
        </p:nvSpPr>
        <p:spPr>
          <a:xfrm>
            <a:off x="8055767" y="11561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2437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7132B-E770-81A5-44F3-F53397F8A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Study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5E671-AC86-1600-E345-8091C7294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40679" y="1520823"/>
            <a:ext cx="7546823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An in-depth examination of e-scooter safety.</a:t>
            </a:r>
          </a:p>
          <a:p>
            <a:r>
              <a:rPr lang="en-US" sz="2400" dirty="0"/>
              <a:t>A thorough review of the current state of the practice for e-scooter use as well as e-scooter-related injuries, contributing factors to e-scooter incidents, and public perceptions and concerns regarding e-scooters.</a:t>
            </a:r>
          </a:p>
          <a:p>
            <a:r>
              <a:rPr lang="en-US" sz="2400" dirty="0"/>
              <a:t>An evidence-based multi-level analysis to derive conclusions and informed recommendations for enhancing e-scooter safety. </a:t>
            </a:r>
          </a:p>
          <a:p>
            <a:r>
              <a:rPr lang="en-US" sz="2400" dirty="0"/>
              <a:t>A case study focusing on: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City of Austin, Texas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Four years of crash data (2018 to 2021)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75BD1-E586-650D-94D5-07569C4EF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E78E-0EF7-40DF-8403-4BD418A014CE}" type="datetime1">
              <a:rPr lang="en-US" smtClean="0"/>
              <a:t>8/1/2023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347B5-30B8-629F-FDF7-8040CE77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73A76E-EB9F-F4EB-2528-B5C21E2F5A39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Introduction &amp; Background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D8953E-67C5-A249-554D-4A780A379CF0}"/>
              </a:ext>
            </a:extLst>
          </p:cNvPr>
          <p:cNvSpPr txBox="1"/>
          <p:nvPr/>
        </p:nvSpPr>
        <p:spPr>
          <a:xfrm>
            <a:off x="8055767" y="11561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Focus</a:t>
            </a:r>
          </a:p>
        </p:txBody>
      </p:sp>
      <p:pic>
        <p:nvPicPr>
          <p:cNvPr id="13" name="Picture 12" descr="A picture containing outdoor, tree, road, street&#10;&#10;Description automatically generated">
            <a:extLst>
              <a:ext uri="{FF2B5EF4-FFF2-40B4-BE49-F238E27FC236}">
                <a16:creationId xmlns:a16="http://schemas.microsoft.com/office/drawing/2014/main" id="{CEE4963C-065D-757A-41A5-3492939CBC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5" r="26034" b="-1"/>
          <a:stretch/>
        </p:blipFill>
        <p:spPr>
          <a:xfrm>
            <a:off x="322433" y="1541145"/>
            <a:ext cx="3395172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7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61D92-6818-40A2-9884-2E9E372C7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&amp; Methods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7980B-0053-4351-BB22-D55224C81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336D-A148-499F-B0F1-D7E4DAC485EA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C7A75-4950-4636-89D4-07EDBDF4E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84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8348EA-42C3-BED8-05DA-47E7816EF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Primary Data Sources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7D374-DF0B-1199-20AF-F1A04188D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E78E-0EF7-40DF-8403-4BD418A014CE}" type="datetime1">
              <a:rPr lang="en-US" smtClean="0"/>
              <a:t>8/1/2023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038CE-746E-DC90-D0ED-EF778E4C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7FE39F4A-CDBB-90EE-6F4E-8B3C878D49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111463"/>
              </p:ext>
            </p:extLst>
          </p:nvPr>
        </p:nvGraphicFramePr>
        <p:xfrm>
          <a:off x="1217762" y="1690688"/>
          <a:ext cx="10136038" cy="4200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C01A4F-03E6-1C48-87EA-928275437F81}"/>
              </a:ext>
            </a:extLst>
          </p:cNvPr>
          <p:cNvSpPr txBox="1"/>
          <p:nvPr/>
        </p:nvSpPr>
        <p:spPr>
          <a:xfrm>
            <a:off x="4140679" y="6303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Data &amp; Methods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D7F314-C7F0-1871-100B-C37892C99912}"/>
              </a:ext>
            </a:extLst>
          </p:cNvPr>
          <p:cNvSpPr txBox="1"/>
          <p:nvPr/>
        </p:nvSpPr>
        <p:spPr>
          <a:xfrm>
            <a:off x="8055767" y="11561"/>
            <a:ext cx="34505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3">
                    <a:lumMod val="50000"/>
                  </a:schemeClr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579790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fe-D color scheme">
      <a:dk1>
        <a:srgbClr val="861F41"/>
      </a:dk1>
      <a:lt1>
        <a:sysClr val="window" lastClr="FFFFFF"/>
      </a:lt1>
      <a:dk2>
        <a:srgbClr val="E87722"/>
      </a:dk2>
      <a:lt2>
        <a:srgbClr val="E7E6E6"/>
      </a:lt2>
      <a:accent1>
        <a:srgbClr val="861F41"/>
      </a:accent1>
      <a:accent2>
        <a:srgbClr val="E87722"/>
      </a:accent2>
      <a:accent3>
        <a:srgbClr val="777777"/>
      </a:accent3>
      <a:accent4>
        <a:srgbClr val="DDDDDD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afe-D fonts">
      <a:majorFont>
        <a:latin typeface="Perpetua Titling MT"/>
        <a:ea typeface=""/>
        <a:cs typeface=""/>
      </a:majorFont>
      <a:minorFont>
        <a:latin typeface="Eurost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fe-D PP template" id="{9EC7B8C1-D42E-493E-A6EB-83DE85C429A0}" vid="{B60E5E98-3F93-460D-A3B6-E480170A48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18303a1-e773-4b04-8e4a-03ba157a80b8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101A97F507E24D983BBC7C410F1CA2" ma:contentTypeVersion="6" ma:contentTypeDescription="Create a new document." ma:contentTypeScope="" ma:versionID="2b3010eebe6b321d17f05d8a0496c671">
  <xsd:schema xmlns:xsd="http://www.w3.org/2001/XMLSchema" xmlns:xs="http://www.w3.org/2001/XMLSchema" xmlns:p="http://schemas.microsoft.com/office/2006/metadata/properties" xmlns:ns2="718303a1-e773-4b04-8e4a-03ba157a80b8" xmlns:ns3="cbb60c7d-63a9-4e6f-8357-a5e24dc435b1" targetNamespace="http://schemas.microsoft.com/office/2006/metadata/properties" ma:root="true" ma:fieldsID="70348890d254dbcb359ece8b2c214038" ns2:_="" ns3:_="">
    <xsd:import namespace="718303a1-e773-4b04-8e4a-03ba157a80b8"/>
    <xsd:import namespace="cbb60c7d-63a9-4e6f-8357-a5e24dc435b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303a1-e773-4b04-8e4a-03ba157a80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60c7d-63a9-4e6f-8357-a5e24dc435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E4755-4849-452A-9C9A-661D8ABE90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82C1FC-9D75-4789-B7CE-6501D23CD2F9}">
  <ds:schemaRefs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207a93ed-6ce9-4687-9779-883958532c4c"/>
    <ds:schemaRef ds:uri="6a17d6bf-3060-46ec-a679-adc653638ef3"/>
    <ds:schemaRef ds:uri="http://schemas.microsoft.com/office/2006/documentManagement/types"/>
    <ds:schemaRef ds:uri="http://purl.org/dc/dcmitype/"/>
    <ds:schemaRef ds:uri="http://schemas.microsoft.com/office/infopath/2007/PartnerControls"/>
    <ds:schemaRef ds:uri="718303a1-e773-4b04-8e4a-03ba157a80b8"/>
  </ds:schemaRefs>
</ds:datastoreItem>
</file>

<file path=customXml/itemProps3.xml><?xml version="1.0" encoding="utf-8"?>
<ds:datastoreItem xmlns:ds="http://schemas.openxmlformats.org/officeDocument/2006/customXml" ds:itemID="{4DFC43B6-2678-4984-B1A6-6645F5C159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8303a1-e773-4b04-8e4a-03ba157a80b8"/>
    <ds:schemaRef ds:uri="cbb60c7d-63a9-4e6f-8357-a5e24dc435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Safe-D PPT template</Template>
  <TotalTime>2109</TotalTime>
  <Words>2090</Words>
  <Application>Microsoft Office PowerPoint</Application>
  <PresentationFormat>Widescreen</PresentationFormat>
  <Paragraphs>355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Eurostar</vt:lpstr>
      <vt:lpstr>Perpetua Titling MT</vt:lpstr>
      <vt:lpstr>Times New Roman</vt:lpstr>
      <vt:lpstr>Wingdings</vt:lpstr>
      <vt:lpstr>Office Theme</vt:lpstr>
      <vt:lpstr>PowerPoint Presentation</vt:lpstr>
      <vt:lpstr>IN-DEPTH EXAMINATION OF  E-SCOOTER SAFETY: A CASE STUDY OF AUSTIN, TEXAS</vt:lpstr>
      <vt:lpstr>Introduction &amp; Background</vt:lpstr>
      <vt:lpstr>Micromobility: E-Scooters</vt:lpstr>
      <vt:lpstr>E-Scooters As Urban Mobility</vt:lpstr>
      <vt:lpstr>E-Scooter Concerns</vt:lpstr>
      <vt:lpstr>Study Focus</vt:lpstr>
      <vt:lpstr>Data &amp; Methods</vt:lpstr>
      <vt:lpstr>Primary Data Sources</vt:lpstr>
      <vt:lpstr>Field Data Collection</vt:lpstr>
      <vt:lpstr>additional Data Sources</vt:lpstr>
      <vt:lpstr>Methodology – Identify &amp; Verify</vt:lpstr>
      <vt:lpstr>Methodology – Process &amp; Analyze</vt:lpstr>
      <vt:lpstr>Predictive Modeling Details</vt:lpstr>
      <vt:lpstr>Predictive Modeling Details Cont'd</vt:lpstr>
      <vt:lpstr>Predictive Modeling Details Cont'd</vt:lpstr>
      <vt:lpstr>Predictive Modeling Details Cont'd</vt:lpstr>
      <vt:lpstr>Findings</vt:lpstr>
      <vt:lpstr>Comparing Two Datasets</vt:lpstr>
      <vt:lpstr>Exploratory Analysis – Hospital Data</vt:lpstr>
      <vt:lpstr>Exploratory Analysis – Hospital Data Cont'd</vt:lpstr>
      <vt:lpstr>Exploratory Analysis – CRIS Data</vt:lpstr>
      <vt:lpstr>Exploratory Analysis – CRIS Data Cont'd</vt:lpstr>
      <vt:lpstr>Injury Severity Model– Final Model</vt:lpstr>
      <vt:lpstr>Injury Severity Model– Top Features</vt:lpstr>
      <vt:lpstr>Injury Severity Model – Select Variables </vt:lpstr>
      <vt:lpstr>Injury Severity Model – Select Variables Cont'd </vt:lpstr>
      <vt:lpstr>Injury Severity Model – Select Variables Cont'd </vt:lpstr>
      <vt:lpstr>Injury Severity Model – Select Variables Cont'd </vt:lpstr>
      <vt:lpstr>Injury Severity Model – Select Variables Cont'd </vt:lpstr>
      <vt:lpstr>Injury Severity Model – Select Variables Cont'd </vt:lpstr>
      <vt:lpstr>Final Remarks</vt:lpstr>
      <vt:lpstr>Summary</vt:lpstr>
      <vt:lpstr>Potential Strategies</vt:lpstr>
      <vt:lpstr>PowerPoint Presentation</vt:lpstr>
    </vt:vector>
  </TitlesOfParts>
  <Company>Virginia Tech Transportation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TTI</dc:creator>
  <cp:lastModifiedBy>Sener, Ipek</cp:lastModifiedBy>
  <cp:revision>371</cp:revision>
  <dcterms:created xsi:type="dcterms:W3CDTF">2018-03-06T21:01:33Z</dcterms:created>
  <dcterms:modified xsi:type="dcterms:W3CDTF">2023-08-01T15:52:47Z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0x01010067101A97F507E24D983BBC7C410F1CA2</vt:lpwstr>
  </property>
  <property fmtid="{D5CDD505-2E9C-101B-9397-08002B2CF9AE}" pid="3" name="Order">
    <vt:r8>23400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